
<file path=[Content_Types].xml><?xml version="1.0" encoding="utf-8"?>
<Types xmlns="http://schemas.openxmlformats.org/package/2006/content-types"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08" r:id="rId2"/>
    <p:sldId id="302" r:id="rId3"/>
    <p:sldId id="300" r:id="rId4"/>
    <p:sldId id="310" r:id="rId5"/>
    <p:sldId id="311" r:id="rId6"/>
    <p:sldId id="312" r:id="rId7"/>
    <p:sldId id="313" r:id="rId8"/>
    <p:sldId id="314" r:id="rId9"/>
    <p:sldId id="315" r:id="rId10"/>
    <p:sldId id="316" r:id="rId11"/>
    <p:sldId id="317" r:id="rId12"/>
    <p:sldId id="318" r:id="rId13"/>
    <p:sldId id="319" r:id="rId14"/>
    <p:sldId id="30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 snapToGrid="0">
      <p:cViewPr varScale="1">
        <p:scale>
          <a:sx n="48" d="100"/>
          <a:sy n="48" d="100"/>
        </p:scale>
        <p:origin x="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620E15-1940-4416-8F57-AA1B890DF8D0}" type="datetimeFigureOut">
              <a:rPr lang="en-US" smtClean="0"/>
              <a:t>03/19/2020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EB0DF-5DD0-48D5-8339-AAE829F02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828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Communities can enhance housing</a:t>
            </a:r>
            <a:r>
              <a:rPr lang="en-US" baseline="0" dirty="0"/>
              <a:t> affordability with a comprehensive planning and development framework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18F5A-74BA-438B-BB97-E57F99371D6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868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Evaluation and accountability</a:t>
            </a:r>
            <a:r>
              <a:rPr lang="en-US" baseline="0" dirty="0"/>
              <a:t> – shine a light on the process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18F5A-74BA-438B-BB97-E57F99371D6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3769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Evaluation and accountability</a:t>
            </a:r>
            <a:r>
              <a:rPr lang="en-US" baseline="0" dirty="0"/>
              <a:t> – shine a light on the process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18F5A-74BA-438B-BB97-E57F99371D6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1857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18F5A-74BA-438B-BB97-E57F99371D6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463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18F5A-74BA-438B-BB97-E57F99371D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212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18F5A-74BA-438B-BB97-E57F99371D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9530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18F5A-74BA-438B-BB97-E57F99371D6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6014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Ensure an</a:t>
            </a:r>
            <a:r>
              <a:rPr lang="en-US" baseline="0" dirty="0"/>
              <a:t> efficient land development review and approval process. Certainty, stability, predictability and presumption of approval should be guiding principles.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18F5A-74BA-438B-BB97-E57F99371D6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2959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18F5A-74BA-438B-BB97-E57F99371D6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3867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18F5A-74BA-438B-BB97-E57F99371D6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6089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18F5A-74BA-438B-BB97-E57F99371D6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996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w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4B5D3-5F2C-46C4-AA00-D5163F64C3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780F06F-DE1C-4812-9ED6-26523048DF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8AB8672-240D-4A55-A36C-4B2B877BA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06EA-8C92-4D14-89CA-B5F10CDBF791}" type="datetimeFigureOut">
              <a:rPr lang="en-US" smtClean="0"/>
              <a:t>03/19/2020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14A966E-E540-41EE-9BF6-9FDCB140B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F1C1BFF-B16B-4758-85CD-844B3F1C0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6D49F-FD03-4B8F-BDF3-D35FF731F5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459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884FE0-E823-42C3-B26B-4E9411780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2D9E830-8751-4A2F-98A4-DE7F0A871C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F80CD90-E812-4F6B-B71E-7F549E035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06EA-8C92-4D14-89CA-B5F10CDBF791}" type="datetimeFigureOut">
              <a:rPr lang="en-US" smtClean="0"/>
              <a:t>03/19/2020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FF06615-75CD-4B9F-BC88-8100AE827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AAE3418-BDB0-4DB4-B3B9-F6AC95A83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6D49F-FD03-4B8F-BDF3-D35FF731F5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523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6DF6712E-A6D9-425B-9C77-0F2AF429D0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D086E64-D959-49BB-B31B-3AE267A159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5879DA0-455A-4D2D-8512-35A9603CD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06EA-8C92-4D14-89CA-B5F10CDBF791}" type="datetimeFigureOut">
              <a:rPr lang="en-US" smtClean="0"/>
              <a:t>03/19/2020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84C1453-5A39-422C-A8A3-A135BCC72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07F7951-BE39-4328-90BB-11C3C38A2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6D49F-FD03-4B8F-BDF3-D35FF731F5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935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73362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5981" y="95095"/>
            <a:ext cx="2106572" cy="1508115"/>
          </a:xfrm>
          <a:prstGeom prst="rect">
            <a:avLst/>
          </a:prstGeom>
        </p:spPr>
      </p:pic>
      <p:pic>
        <p:nvPicPr>
          <p:cNvPr id="11" name="Picture 10" descr="NAHB 2 Line CMYK.eps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726" y="5854009"/>
            <a:ext cx="933885" cy="64872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08001" y="95094"/>
            <a:ext cx="4297980" cy="1507223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r">
              <a:spcBef>
                <a:spcPts val="0"/>
              </a:spcBef>
              <a:spcAft>
                <a:spcPts val="800"/>
              </a:spcAft>
              <a:buNone/>
              <a:defRPr sz="4800" b="0" i="0" baseline="0">
                <a:solidFill>
                  <a:schemeClr val="accent3"/>
                </a:solidFill>
                <a:latin typeface="Calibri Light"/>
                <a:cs typeface="Calibri Light"/>
              </a:defRPr>
            </a:lvl1pPr>
          </a:lstStyle>
          <a:p>
            <a:pPr lvl="0"/>
            <a:r>
              <a:rPr lang="en-US" dirty="0"/>
              <a:t>Page Header</a:t>
            </a:r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508728" y="1813680"/>
            <a:ext cx="4297253" cy="3293413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None/>
              <a:defRPr lang="en-US" sz="2000" smtClean="0"/>
            </a:lvl1pPr>
            <a:lvl2pPr marL="609585" indent="0">
              <a:buNone/>
              <a:defRPr sz="2000">
                <a:latin typeface="Calibri"/>
                <a:cs typeface="Calibri"/>
              </a:defRPr>
            </a:lvl2pPr>
            <a:lvl3pPr marL="1219170" indent="0">
              <a:buNone/>
              <a:defRPr sz="2000">
                <a:latin typeface="Calibri"/>
                <a:cs typeface="Calibri"/>
              </a:defRPr>
            </a:lvl3pPr>
            <a:lvl4pPr marL="1828754" indent="0">
              <a:buNone/>
              <a:defRPr sz="2000">
                <a:latin typeface="Calibri"/>
                <a:cs typeface="Calibri"/>
              </a:defRPr>
            </a:lvl4pPr>
            <a:lvl5pPr marL="2438339" indent="0">
              <a:buNone/>
              <a:defRPr sz="2000">
                <a:latin typeface="Calibri"/>
                <a:cs typeface="Calibri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consectetur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adipiscing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elit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.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Vestibulum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ac ante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feugiat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,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maximus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erat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et,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accumsan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neque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.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Nulla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lacinia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purus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a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lorem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tincidunt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consequat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.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Sed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posuere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cursus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ligula in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porta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.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Ut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quis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ex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eget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ligula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ultricies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pulvinar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eget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mollis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tellus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. </a:t>
            </a:r>
            <a:endParaRPr lang="en-US" dirty="0"/>
          </a:p>
        </p:txBody>
      </p:sp>
      <p:sp>
        <p:nvSpPr>
          <p:cNvPr id="18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5344164" y="-1019012"/>
            <a:ext cx="8966515" cy="8971416"/>
          </a:xfrm>
          <a:prstGeom prst="ellipse">
            <a:avLst/>
          </a:prstGeom>
        </p:spPr>
        <p:txBody>
          <a:bodyPr vert="horz"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9595703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HB 2 Line CMYK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726" y="5854009"/>
            <a:ext cx="933885" cy="648729"/>
          </a:xfrm>
          <a:prstGeom prst="rect">
            <a:avLst/>
          </a:prstGeom>
        </p:spPr>
      </p:pic>
      <p:sp>
        <p:nvSpPr>
          <p:cNvPr id="5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954474" y="95095"/>
            <a:ext cx="9302807" cy="1508116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>
              <a:spcBef>
                <a:spcPts val="0"/>
              </a:spcBef>
              <a:spcAft>
                <a:spcPts val="800"/>
              </a:spcAft>
              <a:buNone/>
              <a:defRPr sz="4800" b="0" i="0">
                <a:solidFill>
                  <a:schemeClr val="accent3"/>
                </a:solidFill>
                <a:latin typeface="Calibri Light"/>
                <a:cs typeface="Calibri Light"/>
              </a:defRPr>
            </a:lvl1pPr>
          </a:lstStyle>
          <a:p>
            <a:pPr lvl="0"/>
            <a:r>
              <a:rPr lang="en-US" dirty="0"/>
              <a:t>Page Header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954474" y="1872462"/>
            <a:ext cx="4182167" cy="327527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None/>
              <a:defRPr lang="en-US" sz="2000" smtClean="0"/>
            </a:lvl1pPr>
            <a:lvl2pPr marL="609585" indent="0">
              <a:buNone/>
              <a:defRPr sz="2000">
                <a:latin typeface="Calibri"/>
                <a:cs typeface="Calibri"/>
              </a:defRPr>
            </a:lvl2pPr>
            <a:lvl3pPr marL="1219170" indent="0">
              <a:buNone/>
              <a:defRPr sz="2000">
                <a:latin typeface="Calibri"/>
                <a:cs typeface="Calibri"/>
              </a:defRPr>
            </a:lvl3pPr>
            <a:lvl4pPr marL="1828754" indent="0">
              <a:buNone/>
              <a:defRPr sz="2000">
                <a:latin typeface="Calibri"/>
                <a:cs typeface="Calibri"/>
              </a:defRPr>
            </a:lvl4pPr>
            <a:lvl5pPr marL="2438339" indent="0">
              <a:buNone/>
              <a:defRPr sz="2000">
                <a:latin typeface="Calibri"/>
                <a:cs typeface="Calibri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consectetur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adipiscing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elit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.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Vestibulum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ac ante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feugiat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,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maximus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erat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et,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accumsan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neque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.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Nulla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lacinia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purus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a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lorem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tincidunt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consequat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.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Sed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posuere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cursus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ligula in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porta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.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Ut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quis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ex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eget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ligula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ultricies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pulvinar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eget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mollis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tellus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. 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786882" y="1603211"/>
            <a:ext cx="4998719" cy="5001451"/>
          </a:xfrm>
          <a:prstGeom prst="ellipse">
            <a:avLst/>
          </a:prstGeom>
        </p:spPr>
        <p:txBody>
          <a:bodyPr vert="horz"/>
          <a:lstStyle/>
          <a:p>
            <a:r>
              <a:rPr lang="en-US"/>
              <a:t>Click icon to add picture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-152099" y="95095"/>
            <a:ext cx="2106572" cy="150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0340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5627077"/>
            <a:ext cx="12192000" cy="1230924"/>
          </a:xfrm>
          <a:prstGeom prst="rect">
            <a:avLst/>
          </a:prstGeom>
          <a:solidFill>
            <a:srgbClr val="0020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346" y="5887405"/>
            <a:ext cx="932035" cy="64872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3843" y="5688712"/>
            <a:ext cx="3937024" cy="1101907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954474" y="95095"/>
            <a:ext cx="9302807" cy="1508116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>
              <a:lnSpc>
                <a:spcPts val="4800"/>
              </a:lnSpc>
              <a:spcBef>
                <a:spcPts val="0"/>
              </a:spcBef>
              <a:spcAft>
                <a:spcPts val="800"/>
              </a:spcAft>
              <a:buNone/>
              <a:defRPr sz="4800" b="0" i="0">
                <a:solidFill>
                  <a:schemeClr val="accent3"/>
                </a:solidFill>
                <a:latin typeface="Calibri Light"/>
                <a:cs typeface="Calibri Light"/>
              </a:defRPr>
            </a:lvl1pPr>
          </a:lstStyle>
          <a:p>
            <a:pPr lvl="0"/>
            <a:r>
              <a:rPr lang="en-US" dirty="0"/>
              <a:t>This slide is for the end </a:t>
            </a:r>
            <a:br>
              <a:rPr lang="en-US" dirty="0"/>
            </a:br>
            <a:r>
              <a:rPr lang="en-US" dirty="0"/>
              <a:t>of a presentation</a:t>
            </a:r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954474" y="1872463"/>
            <a:ext cx="8449367" cy="1595485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None/>
              <a:defRPr lang="en-US" sz="2000" smtClean="0"/>
            </a:lvl1pPr>
            <a:lvl2pPr marL="609585" indent="0">
              <a:buNone/>
              <a:defRPr sz="2000">
                <a:latin typeface="Calibri"/>
                <a:cs typeface="Calibri"/>
              </a:defRPr>
            </a:lvl2pPr>
            <a:lvl3pPr marL="1219170" indent="0">
              <a:buNone/>
              <a:defRPr sz="2000">
                <a:latin typeface="Calibri"/>
                <a:cs typeface="Calibri"/>
              </a:defRPr>
            </a:lvl3pPr>
            <a:lvl4pPr marL="1828754" indent="0">
              <a:buNone/>
              <a:defRPr sz="2000">
                <a:latin typeface="Calibri"/>
                <a:cs typeface="Calibri"/>
              </a:defRPr>
            </a:lvl4pPr>
            <a:lvl5pPr marL="2438339" indent="0">
              <a:buNone/>
              <a:defRPr sz="2000">
                <a:latin typeface="Calibri"/>
                <a:cs typeface="Calibri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consectetur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adipiscing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elit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.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Vestibulum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ac ante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feugiat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,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maximus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erat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et,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accumsan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neque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.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Nulla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lacinia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purus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a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lorem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tincidunt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consequat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.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Sed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posuere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cursus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ligula in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porta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.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Ut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quis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ex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eget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ligula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ultricies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pulvinar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eget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mollis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dirty="0" err="1">
                <a:solidFill>
                  <a:srgbClr val="3D3935"/>
                </a:solidFill>
                <a:latin typeface="Calibri"/>
              </a:rPr>
              <a:t>tellus</a:t>
            </a:r>
            <a:r>
              <a:rPr lang="en-US" sz="2000" dirty="0">
                <a:solidFill>
                  <a:srgbClr val="3D3935"/>
                </a:solidFill>
                <a:latin typeface="Calibri"/>
              </a:rPr>
              <a:t>. 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1953684" y="5639777"/>
            <a:ext cx="7620000" cy="1156016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 algn="r">
              <a:spcBef>
                <a:spcPts val="0"/>
              </a:spcBef>
              <a:spcAft>
                <a:spcPts val="800"/>
              </a:spcAft>
              <a:buNone/>
              <a:defRPr b="0" i="1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dirty="0"/>
              <a:t>We Build Communities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-152099" y="95095"/>
            <a:ext cx="2106572" cy="150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68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DDA41B-7B26-4706-9D8C-96A4DFA0A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241EE8F-4F6F-4387-A948-688CA53A83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F72932A-A3CA-47A1-B205-B0B62874A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06EA-8C92-4D14-89CA-B5F10CDBF791}" type="datetimeFigureOut">
              <a:rPr lang="en-US" smtClean="0"/>
              <a:t>03/19/2020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A57AFC5-9F47-4BD5-8901-6F4B3D2D6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25726A9-E23C-4E19-9127-E1AB21DC4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6D49F-FD03-4B8F-BDF3-D35FF731F5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801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804A7F-8B72-4067-B001-702CAD9A1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6FD0B8E-FE52-4E84-A8D1-EA44799BB4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651FC16-1BD6-438E-BC34-BF4189BA9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06EA-8C92-4D14-89CA-B5F10CDBF791}" type="datetimeFigureOut">
              <a:rPr lang="en-US" smtClean="0"/>
              <a:t>03/19/2020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9439620-CCBC-4573-87C0-E6D238A0F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07DA79A-FEC5-4D1F-9F45-AEE9ABC6C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6D49F-FD03-4B8F-BDF3-D35FF731F5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61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579602-1DEC-49F4-8B81-5DA455023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C0C2FA3-6C40-41A7-A3FA-28518E18D0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610317F-19D3-438E-BE06-3205571ED4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92E1567-3108-43AF-89E8-3F2E2EF9A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06EA-8C92-4D14-89CA-B5F10CDBF791}" type="datetimeFigureOut">
              <a:rPr lang="en-US" smtClean="0"/>
              <a:t>03/19/2020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99FA850-1D6B-420F-94B0-78514737E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8A1BF60-4D94-4A4A-B746-A7C654F1E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6D49F-FD03-4B8F-BDF3-D35FF731F5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168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E4B9D0-A481-49A4-9D88-EDB35E695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70486AE-2953-49C6-9753-120B6A98EF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FA57BCD-B0A3-4840-AD3C-A5BF2FF763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5026611-6120-43F0-9AA2-07CDD9A5FE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D96758A-35C5-4ED8-8557-8428953E58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181B46C-2147-4959-BD6B-D9B70E45C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06EA-8C92-4D14-89CA-B5F10CDBF791}" type="datetimeFigureOut">
              <a:rPr lang="en-US" smtClean="0"/>
              <a:t>03/19/2020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2FF3187-38A0-4F2F-BA99-FF580C2A6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BD902BD-1721-433A-9CA3-9A1C13839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6D49F-FD03-4B8F-BDF3-D35FF731F5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260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C0FC82E-D173-4C58-978E-AE82EB94C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91D4676-B3A5-4644-8AD5-68843EB64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06EA-8C92-4D14-89CA-B5F10CDBF791}" type="datetimeFigureOut">
              <a:rPr lang="en-US" smtClean="0"/>
              <a:t>03/19/2020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0F17351-3264-4A42-AB3C-A19A4AAD3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5C26A38-68F9-477C-8EA1-0662EB78D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6D49F-FD03-4B8F-BDF3-D35FF731F5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560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676D5AA-B4C7-4287-B133-E2E324F7B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06EA-8C92-4D14-89CA-B5F10CDBF791}" type="datetimeFigureOut">
              <a:rPr lang="en-US" smtClean="0"/>
              <a:t>03/19/2020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14B47BB-0B79-40BB-9D41-D6EB3DFB3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5B0B001-AB44-4CAE-87A7-6B2C67CF9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6D49F-FD03-4B8F-BDF3-D35FF731F5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806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FEC567-5D51-4D3C-9651-251D8EC43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6240129-6490-41D3-AFA9-AE389F5B44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2B78EF0-D04D-4439-992F-051FDDC445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C8C5595-30F2-47FD-BEFE-FE16346F2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06EA-8C92-4D14-89CA-B5F10CDBF791}" type="datetimeFigureOut">
              <a:rPr lang="en-US" smtClean="0"/>
              <a:t>03/19/2020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C02D8AD-9429-4B7D-8E6F-6B421FDB7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EF26B25-E26C-46EB-B1D7-7BC3B8A7C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6D49F-FD03-4B8F-BDF3-D35FF731F5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884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17DF41-5EF4-43ED-ADB8-DD23F6C97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78DDF3F7-A836-411A-945C-1DC672F68A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A778250-42E3-4C41-B35E-6A9FEF2A0A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073E439-7DF7-4DDF-8D74-C41056615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06EA-8C92-4D14-89CA-B5F10CDBF791}" type="datetimeFigureOut">
              <a:rPr lang="en-US" smtClean="0"/>
              <a:t>03/19/2020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418647B-7AE0-4D8C-B689-DF9D9293C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15A4437-3CE2-4B3D-991F-50325D640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6D49F-FD03-4B8F-BDF3-D35FF731F5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235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C591E920-7408-4C9F-A7E0-943E8D36E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18F0EAE-1031-4CAD-9B14-4E48637EC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ACFE62-DB98-49A6-BDBF-4EADD6BDC8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706EA-8C92-4D14-89CA-B5F10CDBF791}" type="datetimeFigureOut">
              <a:rPr lang="en-US" smtClean="0"/>
              <a:t>03/19/2020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94F8A09-8C87-4D3A-97ED-F019457A02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BC5C00E-FA44-44B1-8F7B-5B63DADB71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6D49F-FD03-4B8F-BDF3-D35FF731F5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363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dbassert@nahb.org" TargetMode="Externa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8716" y="1406546"/>
            <a:ext cx="13591576" cy="3857069"/>
          </a:xfrm>
          <a:prstGeom prst="rect">
            <a:avLst/>
          </a:prstGeom>
        </p:spPr>
      </p:pic>
      <p:pic>
        <p:nvPicPr>
          <p:cNvPr id="3" name="Picture 2" descr="NAHB 2 Line CMYK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9947" y="5588000"/>
            <a:ext cx="1316823" cy="91473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10080" y="1447186"/>
            <a:ext cx="5892800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0" dirty="0">
                <a:solidFill>
                  <a:srgbClr val="9D968D"/>
                </a:solidFill>
                <a:latin typeface="Calibri Light"/>
                <a:cs typeface="Calibri Light"/>
              </a:rPr>
              <a:t>Smart Codes, Smart Process</a:t>
            </a:r>
          </a:p>
        </p:txBody>
      </p:sp>
    </p:spTree>
    <p:extLst>
      <p:ext uri="{BB962C8B-B14F-4D97-AF65-F5344CB8AC3E}">
        <p14:creationId xmlns:p14="http://schemas.microsoft.com/office/powerpoint/2010/main" val="1082187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Smart Process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776674" y="1742911"/>
            <a:ext cx="4775128" cy="3275271"/>
          </a:xfrm>
        </p:spPr>
        <p:txBody>
          <a:bodyPr>
            <a:no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500" dirty="0"/>
              <a:t>Have a one-stop permitting/central permit information desk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500" dirty="0"/>
              <a:t>Implement online permitting, online submission of building plans, and real-time permit tracking and inspection status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500" dirty="0"/>
              <a:t>Increase capacity by maintaining appropriate staffing levels, hiring specialized staff, and providing training and cross-training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500" dirty="0"/>
              <a:t>Have clear submittal requirements with appropriate level of detail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en-US" sz="1500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1" r="16681"/>
          <a:stretch>
            <a:fillRect/>
          </a:stretch>
        </p:blipFill>
        <p:spPr/>
      </p:pic>
      <p:sp>
        <p:nvSpPr>
          <p:cNvPr id="6" name="TextBox 5"/>
          <p:cNvSpPr txBox="1"/>
          <p:nvPr/>
        </p:nvSpPr>
        <p:spPr>
          <a:xfrm>
            <a:off x="8541164" y="6596803"/>
            <a:ext cx="1426994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67" dirty="0" err="1">
                <a:solidFill>
                  <a:schemeClr val="bg1">
                    <a:lumMod val="65000"/>
                  </a:schemeClr>
                </a:solidFill>
              </a:rPr>
              <a:t>Hallsley</a:t>
            </a:r>
            <a:r>
              <a:rPr lang="en-US" sz="1067" dirty="0">
                <a:solidFill>
                  <a:schemeClr val="bg1">
                    <a:lumMod val="65000"/>
                  </a:schemeClr>
                </a:solidFill>
              </a:rPr>
              <a:t>, Bryan Chavez</a:t>
            </a:r>
          </a:p>
        </p:txBody>
      </p:sp>
    </p:spTree>
    <p:extLst>
      <p:ext uri="{BB962C8B-B14F-4D97-AF65-F5344CB8AC3E}">
        <p14:creationId xmlns:p14="http://schemas.microsoft.com/office/powerpoint/2010/main" val="893291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Smart Process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954474" y="1742911"/>
            <a:ext cx="6910127" cy="3977405"/>
          </a:xfrm>
        </p:spPr>
        <p:txBody>
          <a:bodyPr>
            <a:no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500" dirty="0"/>
              <a:t>Allow broad and inclusive public participation in formulation of plans and ordinances but more limited participation at site-specific permit stage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500" dirty="0"/>
              <a:t>Eliminate multiple hearings and reopening of settled issues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500" dirty="0"/>
              <a:t>Allow and use vesting and development agreements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500" dirty="0"/>
              <a:t>Use remediation/mediation as alternatives to appeals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500" dirty="0"/>
              <a:t>Allow self-certification of plans and/or inspections by engineers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500" dirty="0"/>
              <a:t>Specify timeframe for inspection of constructed improvements and release of performance bonds/guarantees, and combine inspections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4612607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Smart Process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776674" y="2149311"/>
            <a:ext cx="4847410" cy="3275271"/>
          </a:xfrm>
        </p:spPr>
        <p:txBody>
          <a:bodyPr>
            <a:norm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500" dirty="0"/>
              <a:t>Implement a land market monitoring/buildable lot inventory system to ensure land availability and achievable densities and to examine effects on affordability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500" dirty="0"/>
              <a:t>Inventory vacant/publically owned land for possible public-private partnerships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en-US" sz="1500" dirty="0"/>
          </a:p>
          <a:p>
            <a:pPr marL="380990" indent="-380990">
              <a:buFont typeface="Arial" panose="020B0604020202020204" pitchFamily="34" charset="0"/>
              <a:buChar char="•"/>
            </a:pPr>
            <a:endParaRPr lang="en-US" sz="1500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43" r="16743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>
            <a:off x="8541164" y="6596803"/>
            <a:ext cx="1534394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67" dirty="0">
                <a:solidFill>
                  <a:schemeClr val="bg1">
                    <a:lumMod val="65000"/>
                  </a:schemeClr>
                </a:solidFill>
              </a:rPr>
              <a:t>Winfield Gate, Rob Muir</a:t>
            </a:r>
          </a:p>
        </p:txBody>
      </p:sp>
    </p:spTree>
    <p:extLst>
      <p:ext uri="{BB962C8B-B14F-4D97-AF65-F5344CB8AC3E}">
        <p14:creationId xmlns:p14="http://schemas.microsoft.com/office/powerpoint/2010/main" val="909579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Smart Process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776674" y="1742911"/>
            <a:ext cx="5132127" cy="3275271"/>
          </a:xfrm>
        </p:spPr>
        <p:txBody>
          <a:bodyPr>
            <a:normAutofit fontScale="92500" lnSpcReduction="20000"/>
          </a:bodyPr>
          <a:lstStyle/>
          <a:p>
            <a:pPr marL="380990" indent="-38099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1500" dirty="0"/>
              <a:t>Update/evaluate plans and regulations regularly</a:t>
            </a:r>
          </a:p>
          <a:p>
            <a:pPr marL="990575" lvl="1" indent="-38099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1500" dirty="0">
                <a:latin typeface="+mn-lt"/>
              </a:rPr>
              <a:t>Simplify and reduce the number of zoning districts</a:t>
            </a:r>
          </a:p>
          <a:p>
            <a:pPr marL="990575" lvl="1" indent="-38099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1500" dirty="0">
                <a:latin typeface="+mn-lt"/>
              </a:rPr>
              <a:t>Define key terms and use simple, clear, direct, objective language</a:t>
            </a:r>
          </a:p>
          <a:p>
            <a:pPr marL="380990" indent="-38099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1500" dirty="0"/>
              <a:t>Regularly evaluate the process (especially length and complexity), content, and consistency of regulation</a:t>
            </a:r>
          </a:p>
          <a:p>
            <a:pPr marL="990575" lvl="1" indent="-38099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1500" dirty="0">
                <a:latin typeface="+mn-lt"/>
              </a:rPr>
              <a:t>Prepare annual report, including statistics such as average approval time</a:t>
            </a:r>
          </a:p>
          <a:p>
            <a:pPr marL="990575" lvl="1" indent="-38099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1500" dirty="0">
                <a:latin typeface="+mn-lt"/>
              </a:rPr>
              <a:t>Customer satisfaction surveys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en-US" sz="1500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1" r="16681"/>
          <a:stretch>
            <a:fillRect/>
          </a:stretch>
        </p:blipFill>
        <p:spPr>
          <a:xfrm>
            <a:off x="7054152" y="1603212"/>
            <a:ext cx="4833048" cy="4835689"/>
          </a:xfrm>
        </p:spPr>
      </p:pic>
      <p:sp>
        <p:nvSpPr>
          <p:cNvPr id="6" name="TextBox 5"/>
          <p:cNvSpPr txBox="1"/>
          <p:nvPr/>
        </p:nvSpPr>
        <p:spPr>
          <a:xfrm>
            <a:off x="8419962" y="6453174"/>
            <a:ext cx="2042547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67" dirty="0">
                <a:solidFill>
                  <a:schemeClr val="bg1">
                    <a:lumMod val="65000"/>
                  </a:schemeClr>
                </a:solidFill>
              </a:rPr>
              <a:t>The Darcy + The Flats, Max Zhang</a:t>
            </a:r>
          </a:p>
        </p:txBody>
      </p:sp>
    </p:spTree>
    <p:extLst>
      <p:ext uri="{BB962C8B-B14F-4D97-AF65-F5344CB8AC3E}">
        <p14:creationId xmlns:p14="http://schemas.microsoft.com/office/powerpoint/2010/main" val="31006208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54C5174-ADBA-4829-A5C7-127ED8148C18}"/>
              </a:ext>
            </a:extLst>
          </p:cNvPr>
          <p:cNvSpPr txBox="1"/>
          <p:nvPr/>
        </p:nvSpPr>
        <p:spPr>
          <a:xfrm>
            <a:off x="2471844" y="1992710"/>
            <a:ext cx="6583680" cy="3160545"/>
          </a:xfrm>
          <a:prstGeom prst="rect">
            <a:avLst/>
          </a:prstGeom>
          <a:noFill/>
        </p:spPr>
        <p:txBody>
          <a:bodyPr wrap="square" lIns="0" tIns="0" rIns="0" bIns="0" numCol="1" rtlCol="0">
            <a:spAutoFit/>
          </a:bodyPr>
          <a:lstStyle/>
          <a:p>
            <a:r>
              <a:rPr lang="en-US" sz="1867" b="1" dirty="0">
                <a:latin typeface="Calibri Light"/>
                <a:cs typeface="Calibri Light"/>
              </a:rPr>
              <a:t>Nicholas Julian</a:t>
            </a:r>
          </a:p>
          <a:p>
            <a:r>
              <a:rPr lang="en-US" sz="1867" dirty="0">
                <a:latin typeface="Calibri Light"/>
                <a:cs typeface="Calibri Light"/>
              </a:rPr>
              <a:t>Program Manager, Land Use, NAHB</a:t>
            </a:r>
          </a:p>
          <a:p>
            <a:r>
              <a:rPr lang="en-US" sz="1867" dirty="0">
                <a:latin typeface="Calibri Light"/>
                <a:cs typeface="Calibri Light"/>
                <a:hlinkClick r:id="rId2"/>
              </a:rPr>
              <a:t>njulian@nahb.org</a:t>
            </a:r>
            <a:endParaRPr lang="en-US" sz="1867" dirty="0">
              <a:latin typeface="Calibri Light"/>
              <a:cs typeface="Calibri Light"/>
            </a:endParaRPr>
          </a:p>
          <a:p>
            <a:r>
              <a:rPr lang="en-US" sz="1867" dirty="0">
                <a:latin typeface="Calibri Light"/>
                <a:cs typeface="Calibri Light"/>
              </a:rPr>
              <a:t>202-266-8309</a:t>
            </a:r>
          </a:p>
          <a:p>
            <a:endParaRPr lang="en-US" sz="1867" dirty="0">
              <a:latin typeface="Calibri Light"/>
              <a:cs typeface="Calibri Light"/>
            </a:endParaRPr>
          </a:p>
          <a:p>
            <a:endParaRPr lang="en-US" sz="1867" b="1" dirty="0">
              <a:latin typeface="Calibri Light"/>
              <a:cs typeface="Calibri Light"/>
            </a:endParaRPr>
          </a:p>
          <a:p>
            <a:endParaRPr lang="en-US" sz="1867" b="1" dirty="0">
              <a:latin typeface="Calibri Light"/>
              <a:cs typeface="Calibri Light"/>
            </a:endParaRPr>
          </a:p>
          <a:p>
            <a:endParaRPr lang="en-US" sz="1867" b="1" dirty="0">
              <a:latin typeface="Calibri Light"/>
              <a:cs typeface="Calibri Light"/>
            </a:endParaRPr>
          </a:p>
          <a:p>
            <a:endParaRPr lang="en-US" sz="1867" b="1" dirty="0">
              <a:latin typeface="Calibri Light"/>
              <a:cs typeface="Calibri Light"/>
            </a:endParaRPr>
          </a:p>
          <a:p>
            <a:endParaRPr lang="en-US" sz="1867" dirty="0">
              <a:latin typeface="Calibri Light"/>
              <a:cs typeface="Calibri Light"/>
            </a:endParaRPr>
          </a:p>
          <a:p>
            <a:endParaRPr lang="en-US" sz="1867" dirty="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793225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 is Money for Everyone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435251" y="1819989"/>
            <a:ext cx="4297253" cy="3293413"/>
          </a:xfrm>
        </p:spPr>
        <p:txBody>
          <a:bodyPr>
            <a:norm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dirty="0"/>
              <a:t>Developers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dirty="0"/>
              <a:t>Homebuyers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dirty="0"/>
              <a:t>Government</a:t>
            </a: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6" r="16666"/>
          <a:stretch>
            <a:fillRect/>
          </a:stretch>
        </p:blipFill>
        <p:spPr/>
      </p:pic>
      <p:sp>
        <p:nvSpPr>
          <p:cNvPr id="6" name="TextBox 5"/>
          <p:cNvSpPr txBox="1"/>
          <p:nvPr/>
        </p:nvSpPr>
        <p:spPr>
          <a:xfrm>
            <a:off x="4172890" y="6570742"/>
            <a:ext cx="2573140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67" dirty="0">
                <a:solidFill>
                  <a:schemeClr val="bg1">
                    <a:lumMod val="65000"/>
                  </a:schemeClr>
                </a:solidFill>
              </a:rPr>
              <a:t>Becker at Porch Street on Adele, TK Images</a:t>
            </a:r>
          </a:p>
        </p:txBody>
      </p:sp>
    </p:spTree>
    <p:extLst>
      <p:ext uri="{BB962C8B-B14F-4D97-AF65-F5344CB8AC3E}">
        <p14:creationId xmlns:p14="http://schemas.microsoft.com/office/powerpoint/2010/main" val="890022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Smart Codes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776674" y="1742911"/>
            <a:ext cx="4804879" cy="4243219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Prepare a truly comprehensive plan</a:t>
            </a:r>
          </a:p>
          <a:p>
            <a:pPr marL="895335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500" dirty="0">
                <a:latin typeface="+mn-lt"/>
              </a:rPr>
              <a:t>Include a housing and economic development element in addition to land use and transportation</a:t>
            </a:r>
          </a:p>
          <a:p>
            <a:pPr marL="895335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500" dirty="0">
                <a:latin typeface="+mn-lt"/>
              </a:rPr>
              <a:t>Integrate the different elements of the plan and understand their interdependency</a:t>
            </a:r>
          </a:p>
          <a:p>
            <a:pPr marL="895335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500" dirty="0">
                <a:latin typeface="+mn-lt"/>
              </a:rPr>
              <a:t>Ensure affordability and availability of both housing and lots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Link implementing regulations to the plan</a:t>
            </a: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8" r="16148"/>
          <a:stretch>
            <a:fillRect/>
          </a:stretch>
        </p:blipFill>
        <p:spPr/>
      </p:pic>
      <p:sp>
        <p:nvSpPr>
          <p:cNvPr id="6" name="TextBox 5"/>
          <p:cNvSpPr txBox="1"/>
          <p:nvPr/>
        </p:nvSpPr>
        <p:spPr>
          <a:xfrm>
            <a:off x="8198122" y="6604662"/>
            <a:ext cx="2116285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67" dirty="0">
                <a:solidFill>
                  <a:schemeClr val="bg1">
                    <a:lumMod val="65000"/>
                  </a:schemeClr>
                </a:solidFill>
              </a:rPr>
              <a:t>EYA at Grosvenor, Thomas </a:t>
            </a:r>
            <a:r>
              <a:rPr lang="en-US" sz="1067" dirty="0" err="1">
                <a:solidFill>
                  <a:schemeClr val="bg1">
                    <a:lumMod val="65000"/>
                  </a:schemeClr>
                </a:solidFill>
              </a:rPr>
              <a:t>Arledge</a:t>
            </a:r>
            <a:endParaRPr lang="en-US" sz="1067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775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Smart Codes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776674" y="1742911"/>
            <a:ext cx="4602861" cy="3275271"/>
          </a:xfrm>
        </p:spPr>
        <p:txBody>
          <a:bodyPr>
            <a:norm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600" dirty="0"/>
              <a:t>Allow a mix of land uses, including open space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600" dirty="0"/>
              <a:t>Allow “as of right” a variety and mix of housing types, including:</a:t>
            </a:r>
          </a:p>
          <a:p>
            <a:pPr marL="990575" lvl="1" indent="-38099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Attached/multifamily</a:t>
            </a:r>
          </a:p>
          <a:p>
            <a:pPr marL="990575" lvl="1" indent="-38099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Manufactured homes/modular</a:t>
            </a:r>
          </a:p>
          <a:p>
            <a:pPr marL="990575" lvl="1" indent="-38099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Accessory Dwelling Units</a:t>
            </a:r>
          </a:p>
          <a:p>
            <a:pPr marL="990575" lvl="1" indent="-38099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Live-work Units</a:t>
            </a:r>
          </a:p>
          <a:p>
            <a:pPr marL="990575" lvl="1" indent="-38099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Accessible Units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3" r="14783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>
            <a:off x="7987593" y="6605323"/>
            <a:ext cx="2529860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67" dirty="0">
                <a:solidFill>
                  <a:schemeClr val="bg1">
                    <a:lumMod val="65000"/>
                  </a:schemeClr>
                </a:solidFill>
              </a:rPr>
              <a:t>Walden, Charter Homes &amp; Neighborhoods</a:t>
            </a:r>
          </a:p>
        </p:txBody>
      </p:sp>
    </p:spTree>
    <p:extLst>
      <p:ext uri="{BB962C8B-B14F-4D97-AF65-F5344CB8AC3E}">
        <p14:creationId xmlns:p14="http://schemas.microsoft.com/office/powerpoint/2010/main" val="3340691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Smart Codes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776674" y="1742911"/>
            <a:ext cx="4182167" cy="3275271"/>
          </a:xfrm>
        </p:spPr>
        <p:txBody>
          <a:bodyPr>
            <a:normAutofit/>
          </a:bodyPr>
          <a:lstStyle/>
          <a:p>
            <a:r>
              <a:rPr lang="en-US" sz="1500" dirty="0"/>
              <a:t>Allow innovation and flexibility in site planning and design, including:</a:t>
            </a:r>
          </a:p>
          <a:p>
            <a:pPr marL="895335" lvl="1" indent="-285750" defTabSz="1219170"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latin typeface="+mn-lt"/>
              </a:rPr>
              <a:t>Planned Unit Development (PUD)</a:t>
            </a:r>
          </a:p>
          <a:p>
            <a:pPr marL="895335" lvl="1" indent="-285750" defTabSz="1219170"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latin typeface="+mn-lt"/>
              </a:rPr>
              <a:t>Cluster</a:t>
            </a:r>
          </a:p>
          <a:p>
            <a:pPr marL="895335" lvl="1" indent="-285750" defTabSz="1219170"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latin typeface="+mn-lt"/>
              </a:rPr>
              <a:t>Small lots</a:t>
            </a:r>
          </a:p>
          <a:p>
            <a:pPr marL="895335" lvl="1" indent="-285750" defTabSz="1219170"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latin typeface="+mn-lt"/>
              </a:rPr>
              <a:t>Pocket neighborhoods/bungalow courts/cottage clusters</a:t>
            </a:r>
          </a:p>
          <a:p>
            <a:pPr marL="895335" lvl="1" indent="-285750" defTabSz="1219170"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latin typeface="+mn-lt"/>
              </a:rPr>
              <a:t>Higher density</a:t>
            </a:r>
          </a:p>
          <a:p>
            <a:pPr marL="895335" lvl="1" indent="-285750" defTabSz="1219170"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latin typeface="+mn-lt"/>
              </a:rPr>
              <a:t>Traditional Neighborhood Development (TND)</a:t>
            </a:r>
          </a:p>
          <a:p>
            <a:pPr marL="895335" lvl="1" indent="-285750" defTabSz="1219170">
              <a:buFont typeface="Arial" panose="020B0604020202020204" pitchFamily="34" charset="0"/>
              <a:buChar char="•"/>
              <a:defRPr/>
            </a:pPr>
            <a:r>
              <a:rPr lang="en-US" sz="1500" dirty="0">
                <a:latin typeface="+mn-lt"/>
              </a:rPr>
              <a:t>Zero Lot Line</a:t>
            </a:r>
          </a:p>
          <a:p>
            <a:pPr marL="990575" lvl="1" indent="-380990" defTabSz="1219170">
              <a:buFont typeface="Wingdings" panose="05000000000000000000" pitchFamily="2" charset="2"/>
              <a:buChar char="Ø"/>
              <a:defRPr/>
            </a:pPr>
            <a:endParaRPr lang="en-US" dirty="0"/>
          </a:p>
          <a:p>
            <a:pPr marL="990575" lvl="1" indent="-380990" defTabSz="1219170">
              <a:buFont typeface="Wingdings" panose="05000000000000000000" pitchFamily="2" charset="2"/>
              <a:buChar char="Ø"/>
              <a:defRPr/>
            </a:pPr>
            <a:endParaRPr lang="en-US" dirty="0"/>
          </a:p>
          <a:p>
            <a:pPr marL="380990" indent="-38099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5958841" y="2540352"/>
            <a:ext cx="4776527" cy="3275271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4572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lang="en-US" sz="15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95335" lvl="1" indent="-285750" defTabSz="1219170">
              <a:buFont typeface="Arial" panose="020B0604020202020204" pitchFamily="34" charset="0"/>
              <a:buChar char="•"/>
              <a:defRPr/>
            </a:pPr>
            <a:r>
              <a:rPr lang="en-US" dirty="0"/>
              <a:t>Reduced setback requirements</a:t>
            </a:r>
          </a:p>
          <a:p>
            <a:pPr marL="895335" lvl="1" indent="-285750" defTabSz="1219170">
              <a:buFont typeface="Arial" panose="020B0604020202020204" pitchFamily="34" charset="0"/>
              <a:buChar char="•"/>
              <a:defRPr/>
            </a:pPr>
            <a:r>
              <a:rPr lang="en-US" dirty="0"/>
              <a:t>Reduced street widths</a:t>
            </a:r>
          </a:p>
          <a:p>
            <a:pPr marL="895335" lvl="1" indent="-285750" defTabSz="1219170">
              <a:buFont typeface="Arial" panose="020B0604020202020204" pitchFamily="34" charset="0"/>
              <a:buChar char="•"/>
              <a:defRPr/>
            </a:pPr>
            <a:r>
              <a:rPr lang="en-US" dirty="0"/>
              <a:t>Multimodal streets and connectivity</a:t>
            </a:r>
          </a:p>
          <a:p>
            <a:pPr marL="895335" lvl="1" indent="-285750" defTabSz="1219170">
              <a:buFont typeface="Arial" panose="020B0604020202020204" pitchFamily="34" charset="0"/>
              <a:buChar char="•"/>
              <a:defRPr/>
            </a:pPr>
            <a:r>
              <a:rPr lang="en-US" dirty="0"/>
              <a:t>Alternative street and sidewalk surfaces</a:t>
            </a:r>
          </a:p>
          <a:p>
            <a:pPr marL="895335" lvl="1" indent="-285750" defTabSz="1219170">
              <a:buFont typeface="Arial" panose="020B0604020202020204" pitchFamily="34" charset="0"/>
              <a:buChar char="•"/>
              <a:defRPr/>
            </a:pPr>
            <a:r>
              <a:rPr lang="en-US" dirty="0"/>
              <a:t>Alleys</a:t>
            </a:r>
          </a:p>
          <a:p>
            <a:pPr marL="895335" lvl="1" indent="-285750" defTabSz="1219170">
              <a:buFont typeface="Arial" panose="020B0604020202020204" pitchFamily="34" charset="0"/>
              <a:buChar char="•"/>
              <a:defRPr/>
            </a:pPr>
            <a:r>
              <a:rPr lang="en-US" dirty="0"/>
              <a:t>Shared parking/access</a:t>
            </a:r>
          </a:p>
          <a:p>
            <a:pPr marL="895335" lvl="1" indent="-285750" defTabSz="1219170">
              <a:buFont typeface="Arial" panose="020B0604020202020204" pitchFamily="34" charset="0"/>
              <a:buChar char="•"/>
              <a:defRPr/>
            </a:pPr>
            <a:r>
              <a:rPr lang="en-US" dirty="0"/>
              <a:t>Alternative stormwater and septic system approaches</a:t>
            </a:r>
          </a:p>
          <a:p>
            <a:pPr marL="895335" lvl="1" indent="-285750" defTabSz="1219170">
              <a:buFont typeface="Arial" panose="020B0604020202020204" pitchFamily="34" charset="0"/>
              <a:buChar char="•"/>
              <a:defRPr/>
            </a:pPr>
            <a:r>
              <a:rPr lang="en-US" dirty="0"/>
              <a:t>Altered utility installation</a:t>
            </a:r>
          </a:p>
          <a:p>
            <a:pPr marL="990575" lvl="1" indent="-380990" defTabSz="1219170">
              <a:buFont typeface="Wingdings" panose="05000000000000000000" pitchFamily="2" charset="2"/>
              <a:buChar char="Ø"/>
              <a:defRPr/>
            </a:pPr>
            <a:endParaRPr lang="en-US" dirty="0"/>
          </a:p>
          <a:p>
            <a:pPr marL="990575" lvl="1" indent="-380990" defTabSz="1219170">
              <a:buFont typeface="Wingdings" panose="05000000000000000000" pitchFamily="2" charset="2"/>
              <a:buChar char="Ø"/>
              <a:defRPr/>
            </a:pPr>
            <a:endParaRPr lang="en-US" dirty="0"/>
          </a:p>
          <a:p>
            <a:pPr marL="990575" lvl="1" indent="-380990" defTabSz="1219170">
              <a:buFont typeface="Wingdings" panose="05000000000000000000" pitchFamily="2" charset="2"/>
              <a:buChar char="Ø"/>
              <a:defRPr/>
            </a:pPr>
            <a:endParaRPr lang="en-US" dirty="0"/>
          </a:p>
          <a:p>
            <a:pPr marL="990575" lvl="1" indent="-380990" defTabSz="1219170">
              <a:buFont typeface="Wingdings" panose="05000000000000000000" pitchFamily="2" charset="2"/>
              <a:buChar char="Ø"/>
              <a:defRPr/>
            </a:pPr>
            <a:endParaRPr lang="en-US" dirty="0"/>
          </a:p>
          <a:p>
            <a:pPr marL="380990" indent="-38099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391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Smart Codes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776674" y="1742911"/>
            <a:ext cx="4645391" cy="3275271"/>
          </a:xfrm>
        </p:spPr>
        <p:txBody>
          <a:bodyPr>
            <a:norm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500" dirty="0"/>
              <a:t>Allow and encourage infill and redevelopment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500" dirty="0"/>
              <a:t>Offer incentives for providing community amenities/affordable housing/sustainable features, including:</a:t>
            </a:r>
          </a:p>
          <a:p>
            <a:pPr marL="990575" lvl="1" indent="-380990">
              <a:buFont typeface="Arial" panose="020B0604020202020204" pitchFamily="34" charset="0"/>
              <a:buChar char="•"/>
            </a:pPr>
            <a:r>
              <a:rPr lang="en-US" sz="1500" dirty="0">
                <a:latin typeface="+mn-lt"/>
              </a:rPr>
              <a:t>Density bonuses or transfers</a:t>
            </a:r>
          </a:p>
          <a:p>
            <a:pPr marL="990575" lvl="1" indent="-380990">
              <a:buFont typeface="Arial" panose="020B0604020202020204" pitchFamily="34" charset="0"/>
              <a:buChar char="•"/>
            </a:pPr>
            <a:r>
              <a:rPr lang="en-US" sz="1500" dirty="0">
                <a:latin typeface="+mn-lt"/>
              </a:rPr>
              <a:t>Tax credits</a:t>
            </a:r>
          </a:p>
          <a:p>
            <a:pPr marL="990575" lvl="1" indent="-380990">
              <a:buFont typeface="Arial" panose="020B0604020202020204" pitchFamily="34" charset="0"/>
              <a:buChar char="•"/>
            </a:pPr>
            <a:r>
              <a:rPr lang="en-US" sz="1500" dirty="0">
                <a:latin typeface="+mn-lt"/>
              </a:rPr>
              <a:t>Reduced fees/rebates</a:t>
            </a:r>
          </a:p>
          <a:p>
            <a:pPr marL="990575" lvl="1" indent="-380990">
              <a:buFont typeface="Arial" panose="020B0604020202020204" pitchFamily="34" charset="0"/>
              <a:buChar char="•"/>
            </a:pPr>
            <a:r>
              <a:rPr lang="en-US" sz="1500" dirty="0">
                <a:latin typeface="+mn-lt"/>
              </a:rPr>
              <a:t>Expedited permitting</a:t>
            </a:r>
          </a:p>
          <a:p>
            <a:pPr marL="990575" lvl="1" indent="-380990">
              <a:buFont typeface="Arial" panose="020B0604020202020204" pitchFamily="34" charset="0"/>
              <a:buChar char="•"/>
            </a:pPr>
            <a:r>
              <a:rPr lang="en-US" sz="1500" dirty="0">
                <a:latin typeface="+mn-lt"/>
              </a:rPr>
              <a:t>Reduced parking requirements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6" r="16696"/>
          <a:stretch>
            <a:fillRect/>
          </a:stretch>
        </p:blipFill>
        <p:spPr/>
      </p:pic>
      <p:sp>
        <p:nvSpPr>
          <p:cNvPr id="6" name="TextBox 5"/>
          <p:cNvSpPr txBox="1"/>
          <p:nvPr/>
        </p:nvSpPr>
        <p:spPr>
          <a:xfrm>
            <a:off x="7979044" y="6604662"/>
            <a:ext cx="2552302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67" dirty="0">
                <a:solidFill>
                  <a:schemeClr val="bg1">
                    <a:lumMod val="65000"/>
                  </a:schemeClr>
                </a:solidFill>
              </a:rPr>
              <a:t>Terraces at Santiago, Applied Photography</a:t>
            </a:r>
          </a:p>
        </p:txBody>
      </p:sp>
    </p:spTree>
    <p:extLst>
      <p:ext uri="{BB962C8B-B14F-4D97-AF65-F5344CB8AC3E}">
        <p14:creationId xmlns:p14="http://schemas.microsoft.com/office/powerpoint/2010/main" val="1890424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Smart Codes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776674" y="1742911"/>
            <a:ext cx="4698554" cy="3275271"/>
          </a:xfrm>
        </p:spPr>
        <p:txBody>
          <a:bodyPr>
            <a:no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500" dirty="0"/>
              <a:t>Limit scope and duration of moratoria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500" dirty="0"/>
              <a:t>Plan for and fund infrastructure/capital improvements program (CIP)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500" dirty="0"/>
              <a:t>Coordinate CIP with comprehensive plan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500" dirty="0"/>
              <a:t>Use fair and broad-based funding mechanisms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500" dirty="0"/>
              <a:t>If fees and exactions are imposed, ensure they are properly set (proportionality, nexus, dedication)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en-US" sz="1500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9" r="16689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>
            <a:off x="7773861" y="6605323"/>
            <a:ext cx="2965877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67" dirty="0">
                <a:solidFill>
                  <a:schemeClr val="bg1">
                    <a:lumMod val="65000"/>
                  </a:schemeClr>
                </a:solidFill>
              </a:rPr>
              <a:t>Camelia at Summers Corner, Johnson Pictures Inc.</a:t>
            </a:r>
          </a:p>
        </p:txBody>
      </p:sp>
    </p:spTree>
    <p:extLst>
      <p:ext uri="{BB962C8B-B14F-4D97-AF65-F5344CB8AC3E}">
        <p14:creationId xmlns:p14="http://schemas.microsoft.com/office/powerpoint/2010/main" val="2796075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Smart Process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776674" y="1742911"/>
            <a:ext cx="7760731" cy="3945508"/>
          </a:xfrm>
        </p:spPr>
        <p:txBody>
          <a:bodyPr>
            <a:normAutofit/>
          </a:bodyPr>
          <a:lstStyle/>
          <a:p>
            <a:pPr marL="380990" indent="-38099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500" dirty="0"/>
              <a:t>Streamline and consolidate the review process</a:t>
            </a:r>
          </a:p>
          <a:p>
            <a:pPr marL="895335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500" dirty="0">
                <a:latin typeface="+mn-lt"/>
              </a:rPr>
              <a:t>Designate an interdepartmental review coordinator</a:t>
            </a:r>
          </a:p>
          <a:p>
            <a:pPr marL="895335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500" dirty="0">
                <a:latin typeface="+mn-lt"/>
              </a:rPr>
              <a:t>Conduct pre-application conferences</a:t>
            </a:r>
          </a:p>
          <a:p>
            <a:pPr marL="895335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500" dirty="0">
                <a:latin typeface="+mn-lt"/>
              </a:rPr>
              <a:t>Provide ordinance approval process checklists and flow charts</a:t>
            </a:r>
          </a:p>
          <a:p>
            <a:pPr marL="895335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500" dirty="0">
                <a:latin typeface="+mn-lt"/>
              </a:rPr>
              <a:t>Specify timeframes/limits for review and approvals (including public hearing) to ensure clear process and timely decisions</a:t>
            </a:r>
          </a:p>
          <a:p>
            <a:pPr marL="895335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500" dirty="0">
                <a:latin typeface="+mn-lt"/>
              </a:rPr>
              <a:t>Consider a “deemed approved” provision</a:t>
            </a:r>
          </a:p>
          <a:p>
            <a:pPr marL="895335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500" dirty="0">
                <a:latin typeface="+mn-lt"/>
              </a:rPr>
              <a:t>Conduct concurrent, not sequential, reviews wherever possible</a:t>
            </a:r>
          </a:p>
          <a:p>
            <a:pPr marL="895335" lvl="1" indent="-285750">
              <a:buFont typeface="Arial" panose="020B0604020202020204" pitchFamily="34" charset="0"/>
              <a:buChar char="•"/>
            </a:pPr>
            <a:endParaRPr lang="en-US" sz="1500" dirty="0">
              <a:latin typeface="+mn-lt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endParaRPr lang="en-US" sz="1500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5958841" y="2568410"/>
            <a:ext cx="4182167" cy="3275271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4572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Font typeface="Arial"/>
              <a:buNone/>
              <a:defRPr lang="en-US" sz="15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644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Smart Process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776674" y="1742911"/>
            <a:ext cx="4889940" cy="4030568"/>
          </a:xfrm>
        </p:spPr>
        <p:txBody>
          <a:bodyPr>
            <a:normAutofit/>
          </a:bodyPr>
          <a:lstStyle/>
          <a:p>
            <a:pPr marL="380990" indent="-38099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500" dirty="0"/>
              <a:t>Create a process for expedited review</a:t>
            </a:r>
          </a:p>
          <a:p>
            <a:pPr marL="895335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500" dirty="0">
                <a:latin typeface="+mn-lt"/>
              </a:rPr>
              <a:t>Minimize reliance on </a:t>
            </a:r>
            <a:r>
              <a:rPr lang="en-US" sz="1500" dirty="0" err="1">
                <a:latin typeface="+mn-lt"/>
              </a:rPr>
              <a:t>rezonings</a:t>
            </a:r>
            <a:r>
              <a:rPr lang="en-US" sz="1500" dirty="0">
                <a:latin typeface="+mn-lt"/>
              </a:rPr>
              <a:t> and special approvals</a:t>
            </a:r>
          </a:p>
          <a:p>
            <a:pPr marL="895335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500" dirty="0">
                <a:latin typeface="+mn-lt"/>
              </a:rPr>
              <a:t>Uses allowed by right should receive administrative approval</a:t>
            </a:r>
          </a:p>
          <a:p>
            <a:pPr marL="895335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500" dirty="0">
                <a:latin typeface="+mn-lt"/>
              </a:rPr>
              <a:t>Expedite desirable housing projects such as affordable housing (120 percent AMI and below), infill, redevelopment, cluster</a:t>
            </a:r>
          </a:p>
          <a:p>
            <a:pPr marL="380990" indent="-38099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500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1" r="16651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>
            <a:off x="8541164" y="6596803"/>
            <a:ext cx="1426994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67" dirty="0" err="1">
                <a:solidFill>
                  <a:schemeClr val="bg1">
                    <a:lumMod val="65000"/>
                  </a:schemeClr>
                </a:solidFill>
              </a:rPr>
              <a:t>Hallsley</a:t>
            </a:r>
            <a:r>
              <a:rPr lang="en-US" sz="1067" dirty="0">
                <a:solidFill>
                  <a:schemeClr val="bg1">
                    <a:lumMod val="65000"/>
                  </a:schemeClr>
                </a:solidFill>
              </a:rPr>
              <a:t>, Bryan Chavez</a:t>
            </a:r>
          </a:p>
        </p:txBody>
      </p:sp>
    </p:spTree>
    <p:extLst>
      <p:ext uri="{BB962C8B-B14F-4D97-AF65-F5344CB8AC3E}">
        <p14:creationId xmlns:p14="http://schemas.microsoft.com/office/powerpoint/2010/main" val="10966887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689</Words>
  <Application>Microsoft Office PowerPoint</Application>
  <PresentationFormat>Widescreen</PresentationFormat>
  <Paragraphs>123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NAHB</dc:creator>
  <cp:lastModifiedBy>Richardson, Whitney</cp:lastModifiedBy>
  <cp:revision>5</cp:revision>
  <dcterms:created xsi:type="dcterms:W3CDTF">2019-09-26T17:58:13Z</dcterms:created>
  <dcterms:modified xsi:type="dcterms:W3CDTF">2020-03-19T18:17:25Z</dcterms:modified>
</cp:coreProperties>
</file>