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sldIdLst>
    <p:sldId id="306" r:id="rId2"/>
    <p:sldId id="308" r:id="rId3"/>
    <p:sldId id="300" r:id="rId4"/>
    <p:sldId id="311" r:id="rId5"/>
    <p:sldId id="312" r:id="rId6"/>
    <p:sldId id="313" r:id="rId7"/>
    <p:sldId id="314" r:id="rId8"/>
    <p:sldId id="315" r:id="rId9"/>
    <p:sldId id="316" r:id="rId10"/>
    <p:sldId id="317" r:id="rId11"/>
    <p:sldId id="318" r:id="rId12"/>
    <p:sldId id="319" r:id="rId13"/>
    <p:sldId id="320" r:id="rId14"/>
    <p:sldId id="321" r:id="rId15"/>
    <p:sldId id="322" r:id="rId16"/>
    <p:sldId id="323" r:id="rId17"/>
    <p:sldId id="324" r:id="rId18"/>
    <p:sldId id="325" r:id="rId19"/>
    <p:sldId id="326" r:id="rId20"/>
    <p:sldId id="327" r:id="rId21"/>
    <p:sldId id="328" r:id="rId22"/>
    <p:sldId id="329" r:id="rId23"/>
    <p:sldId id="331" r:id="rId24"/>
    <p:sldId id="332" r:id="rId25"/>
    <p:sldId id="333" r:id="rId26"/>
    <p:sldId id="334" r:id="rId27"/>
    <p:sldId id="335" r:id="rId28"/>
    <p:sldId id="336" r:id="rId29"/>
    <p:sldId id="337" r:id="rId30"/>
    <p:sldId id="310" r:id="rId31"/>
    <p:sldId id="338" r:id="rId32"/>
    <p:sldId id="340" r:id="rId33"/>
    <p:sldId id="339" r:id="rId34"/>
    <p:sldId id="341" r:id="rId35"/>
    <p:sldId id="298" r:id="rId36"/>
    <p:sldId id="342" r:id="rId37"/>
    <p:sldId id="343" r:id="rId38"/>
    <p:sldId id="344" r:id="rId39"/>
    <p:sldId id="345" r:id="rId40"/>
    <p:sldId id="346" r:id="rId41"/>
    <p:sldId id="347" r:id="rId42"/>
    <p:sldId id="348" r:id="rId43"/>
    <p:sldId id="349" r:id="rId44"/>
    <p:sldId id="304" r:id="rId4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D968D"/>
    <a:srgbClr val="000000"/>
    <a:srgbClr val="4E3524"/>
    <a:srgbClr val="84795D"/>
    <a:srgbClr val="00205B"/>
    <a:srgbClr val="C6D6E3"/>
    <a:srgbClr val="D1CCBD"/>
    <a:srgbClr val="4A773C"/>
    <a:srgbClr val="A4D65E"/>
    <a:srgbClr val="6D333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79108" autoAdjust="0"/>
  </p:normalViewPr>
  <p:slideViewPr>
    <p:cSldViewPr snapToGrid="0" snapToObjects="1">
      <p:cViewPr varScale="1">
        <p:scale>
          <a:sx n="53" d="100"/>
          <a:sy n="53" d="100"/>
        </p:scale>
        <p:origin x="918" y="54"/>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29B718-73A2-4E2F-8C23-EF7BF3DABD9F}" type="datetimeFigureOut">
              <a:rPr lang="en-US" smtClean="0"/>
              <a:t>03/19/2020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BD1CA3-C9BA-499D-A602-D6AB53621393}" type="slidenum">
              <a:rPr lang="en-US" smtClean="0"/>
              <a:t>‹#›</a:t>
            </a:fld>
            <a:endParaRPr lang="en-US"/>
          </a:p>
        </p:txBody>
      </p:sp>
    </p:spTree>
    <p:extLst>
      <p:ext uri="{BB962C8B-B14F-4D97-AF65-F5344CB8AC3E}">
        <p14:creationId xmlns:p14="http://schemas.microsoft.com/office/powerpoint/2010/main" val="1126201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Principles derived from these factors:</a:t>
            </a:r>
          </a:p>
          <a:p>
            <a:pPr lvl="1">
              <a:spcBef>
                <a:spcPct val="0"/>
              </a:spcBef>
            </a:pPr>
            <a:r>
              <a:rPr lang="en-US" altLang="en-US" dirty="0"/>
              <a:t>Local streets should be designed to discourage excessive speeds</a:t>
            </a:r>
          </a:p>
          <a:p>
            <a:pPr lvl="1">
              <a:spcBef>
                <a:spcPct val="0"/>
              </a:spcBef>
            </a:pPr>
            <a:r>
              <a:rPr lang="en-US" altLang="en-US" dirty="0"/>
              <a:t>Land area devoted to streets should be minimized</a:t>
            </a:r>
          </a:p>
          <a:p>
            <a:pPr>
              <a:spcBef>
                <a:spcPct val="0"/>
              </a:spcBef>
            </a:pPr>
            <a:endParaRPr lang="en-US" altLang="en-US" dirty="0"/>
          </a:p>
          <a:p>
            <a:pPr>
              <a:spcBef>
                <a:spcPct val="0"/>
              </a:spcBef>
            </a:pPr>
            <a:r>
              <a:rPr lang="en-US" altLang="en-US" dirty="0"/>
              <a:t>Single most important feature of residential street design – the ability for traffic moving in opposite directions to share a single travel lane. </a:t>
            </a:r>
          </a:p>
          <a:p>
            <a:pPr>
              <a:spcBef>
                <a:spcPct val="0"/>
              </a:spcBef>
            </a:pPr>
            <a:r>
              <a:rPr lang="en-US" altLang="en-US" dirty="0"/>
              <a:t>Streets are a significant element in total housing construction costs and also impact the environment – notably vegetation and </a:t>
            </a:r>
            <a:r>
              <a:rPr lang="en-US" altLang="en-US" dirty="0" err="1"/>
              <a:t>stormwater</a:t>
            </a:r>
            <a:r>
              <a:rPr lang="en-US" altLang="en-US" dirty="0"/>
              <a:t> runoff. </a:t>
            </a:r>
          </a:p>
          <a:p>
            <a:pPr>
              <a:spcBef>
                <a:spcPct val="0"/>
              </a:spcBef>
            </a:pPr>
            <a:endParaRPr lang="en-US" altLang="en-US" dirty="0"/>
          </a:p>
          <a:p>
            <a:pPr>
              <a:spcBef>
                <a:spcPct val="0"/>
              </a:spcBef>
            </a:pPr>
            <a:r>
              <a:rPr lang="en-US" altLang="en-US" dirty="0"/>
              <a:t>The traffic characteristics of residential streets and their construction, maintenance and performance requirements differ significantly from arterial and collector roads. </a:t>
            </a:r>
          </a:p>
          <a:p>
            <a:pPr>
              <a:spcBef>
                <a:spcPct val="0"/>
              </a:spcBef>
            </a:pPr>
            <a:endParaRPr lang="en-US" altLang="en-US" dirty="0"/>
          </a:p>
          <a:p>
            <a:endParaRPr 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3</a:t>
            </a:fld>
            <a:endParaRPr lang="en-US"/>
          </a:p>
        </p:txBody>
      </p:sp>
    </p:spTree>
    <p:extLst>
      <p:ext uri="{BB962C8B-B14F-4D97-AF65-F5344CB8AC3E}">
        <p14:creationId xmlns:p14="http://schemas.microsoft.com/office/powerpoint/2010/main" val="12385035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Opinions differ as to whether residential areas should have several entrances from arterial or collector streets. </a:t>
            </a:r>
          </a:p>
          <a:p>
            <a:pPr>
              <a:spcBef>
                <a:spcPct val="0"/>
              </a:spcBef>
            </a:pPr>
            <a:endParaRPr lang="en-US" altLang="en-US" dirty="0"/>
          </a:p>
          <a:p>
            <a:pPr>
              <a:spcBef>
                <a:spcPct val="0"/>
              </a:spcBef>
            </a:pPr>
            <a:r>
              <a:rPr lang="en-US" altLang="en-US" dirty="0"/>
              <a:t>Entrances to residential areas from arterial or collector streets should be designed to allow access without encouraging through traffic. </a:t>
            </a:r>
          </a:p>
          <a:p>
            <a:pPr>
              <a:spcBef>
                <a:spcPct val="0"/>
              </a:spcBef>
            </a:pPr>
            <a:endParaRPr lang="en-US" altLang="en-US" dirty="0"/>
          </a:p>
          <a:p>
            <a:endParaRPr 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13</a:t>
            </a:fld>
            <a:endParaRPr lang="en-US"/>
          </a:p>
        </p:txBody>
      </p:sp>
    </p:spTree>
    <p:extLst>
      <p:ext uri="{BB962C8B-B14F-4D97-AF65-F5344CB8AC3E}">
        <p14:creationId xmlns:p14="http://schemas.microsoft.com/office/powerpoint/2010/main" val="18074175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spcBef>
                <a:spcPct val="0"/>
              </a:spcBef>
            </a:pPr>
            <a:r>
              <a:rPr lang="en-US" altLang="en-US" dirty="0"/>
              <a:t>Open width or clearance of the street – A street with wide lanes invites higher speeds. As does a street with no visual obstructions within the ROW, enabling the driver to see over long distances.</a:t>
            </a:r>
          </a:p>
          <a:p>
            <a:pPr lvl="1">
              <a:spcBef>
                <a:spcPct val="0"/>
              </a:spcBef>
            </a:pPr>
            <a:endParaRPr lang="en-US" altLang="en-US" dirty="0"/>
          </a:p>
          <a:p>
            <a:pPr lvl="1">
              <a:spcBef>
                <a:spcPct val="0"/>
              </a:spcBef>
            </a:pPr>
            <a:r>
              <a:rPr lang="en-US" altLang="en-US" dirty="0"/>
              <a:t>Horizontal curvature – The longer the radius of a curve, the higher the speed of that curve.</a:t>
            </a:r>
          </a:p>
          <a:p>
            <a:pPr lvl="1">
              <a:spcBef>
                <a:spcPct val="0"/>
              </a:spcBef>
            </a:pPr>
            <a:endParaRPr lang="en-US" altLang="en-US" dirty="0"/>
          </a:p>
          <a:p>
            <a:pPr lvl="1">
              <a:spcBef>
                <a:spcPct val="0"/>
              </a:spcBef>
            </a:pPr>
            <a:r>
              <a:rPr lang="en-US" altLang="en-US" dirty="0"/>
              <a:t>Sight Distance – The straighter and more level the streets are the longer their sight distances</a:t>
            </a:r>
          </a:p>
          <a:p>
            <a:pPr lvl="1">
              <a:spcBef>
                <a:spcPct val="0"/>
              </a:spcBef>
            </a:pPr>
            <a:endParaRPr lang="en-US" altLang="en-US" dirty="0"/>
          </a:p>
          <a:p>
            <a:pPr lvl="1">
              <a:spcBef>
                <a:spcPct val="0"/>
              </a:spcBef>
            </a:pPr>
            <a:r>
              <a:rPr lang="en-US" altLang="en-US" dirty="0"/>
              <a:t>Number of access points to the street – The presence of many obvious potential conflict points on streets tend to inhibit speeding.</a:t>
            </a:r>
          </a:p>
          <a:p>
            <a:pPr lvl="1">
              <a:spcBef>
                <a:spcPct val="0"/>
              </a:spcBef>
            </a:pPr>
            <a:endParaRPr lang="en-US" altLang="en-US" dirty="0"/>
          </a:p>
          <a:p>
            <a:pPr lvl="1">
              <a:spcBef>
                <a:spcPct val="0"/>
              </a:spcBef>
            </a:pPr>
            <a:r>
              <a:rPr lang="en-US" altLang="en-US" dirty="0"/>
              <a:t>Number of parked cars and other traffic calming devices – The presence of parked cars and other potential obstructions effectively decreases traffic speeds.</a:t>
            </a:r>
          </a:p>
          <a:p>
            <a:pPr lvl="1">
              <a:spcBef>
                <a:spcPct val="0"/>
              </a:spcBef>
            </a:pPr>
            <a:endParaRPr lang="en-US" altLang="en-US" dirty="0"/>
          </a:p>
          <a:p>
            <a:pPr lvl="1">
              <a:spcBef>
                <a:spcPct val="0"/>
              </a:spcBef>
            </a:pPr>
            <a:r>
              <a:rPr lang="en-US" altLang="en-US" dirty="0"/>
              <a:t>Signs and signals at controlled intersections – Traffic control devices slow traffic within the immediate vicinity of controlled intersections. </a:t>
            </a:r>
          </a:p>
          <a:p>
            <a:pPr>
              <a:spcBef>
                <a:spcPct val="0"/>
              </a:spcBef>
            </a:pPr>
            <a:endParaRPr lang="en-US" altLang="en-US" dirty="0"/>
          </a:p>
          <a:p>
            <a:endParaRPr 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14</a:t>
            </a:fld>
            <a:endParaRPr lang="en-US"/>
          </a:p>
        </p:txBody>
      </p:sp>
    </p:spTree>
    <p:extLst>
      <p:ext uri="{BB962C8B-B14F-4D97-AF65-F5344CB8AC3E}">
        <p14:creationId xmlns:p14="http://schemas.microsoft.com/office/powerpoint/2010/main" val="28217185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Intersection traffic circles on local streets are usually small – 15 to 20 feet in diameter – and installing them in a normal four-way intersection requires no additional street space.</a:t>
            </a:r>
          </a:p>
          <a:p>
            <a:pPr>
              <a:spcBef>
                <a:spcPct val="0"/>
              </a:spcBef>
            </a:pPr>
            <a:endParaRPr lang="en-US" altLang="en-US" dirty="0"/>
          </a:p>
          <a:p>
            <a:pPr>
              <a:spcBef>
                <a:spcPct val="0"/>
              </a:spcBef>
            </a:pPr>
            <a:r>
              <a:rPr lang="en-US" altLang="en-US" dirty="0"/>
              <a:t>Two factors account for their safety:</a:t>
            </a:r>
          </a:p>
          <a:p>
            <a:pPr lvl="1">
              <a:spcBef>
                <a:spcPct val="0"/>
              </a:spcBef>
            </a:pPr>
            <a:r>
              <a:rPr lang="en-US" altLang="en-US" dirty="0"/>
              <a:t>Curvature of the vehicle path reduces vehicle speed</a:t>
            </a:r>
          </a:p>
          <a:p>
            <a:pPr lvl="1">
              <a:spcBef>
                <a:spcPct val="0"/>
              </a:spcBef>
            </a:pPr>
            <a:r>
              <a:rPr lang="en-US" altLang="en-US" dirty="0"/>
              <a:t>Likelihood of broadside or head-on collisions is greatly reduced. </a:t>
            </a:r>
          </a:p>
          <a:p>
            <a:pPr lvl="1">
              <a:spcBef>
                <a:spcPct val="0"/>
              </a:spcBef>
            </a:pPr>
            <a:endParaRPr lang="en-US" altLang="en-US" dirty="0"/>
          </a:p>
          <a:p>
            <a:pPr>
              <a:spcBef>
                <a:spcPct val="0"/>
              </a:spcBef>
            </a:pPr>
            <a:r>
              <a:rPr lang="en-US" altLang="en-US" dirty="0"/>
              <a:t>The capacity of roundabouts and traffic circles exceeds that of intersections controlled by stop signs and traffic signals.</a:t>
            </a:r>
          </a:p>
          <a:p>
            <a:pPr>
              <a:spcBef>
                <a:spcPct val="0"/>
              </a:spcBef>
            </a:pPr>
            <a:endParaRPr lang="en-US" altLang="en-US" dirty="0"/>
          </a:p>
          <a:p>
            <a:endParaRPr 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15</a:t>
            </a:fld>
            <a:endParaRPr lang="en-US"/>
          </a:p>
        </p:txBody>
      </p:sp>
    </p:spTree>
    <p:extLst>
      <p:ext uri="{BB962C8B-B14F-4D97-AF65-F5344CB8AC3E}">
        <p14:creationId xmlns:p14="http://schemas.microsoft.com/office/powerpoint/2010/main" val="19592696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The backbone of a good bicycle network in a community is a well connected network of local streets. </a:t>
            </a:r>
          </a:p>
          <a:p>
            <a:pPr>
              <a:spcBef>
                <a:spcPct val="0"/>
              </a:spcBef>
            </a:pPr>
            <a:endParaRPr lang="en-US" altLang="en-US" dirty="0"/>
          </a:p>
          <a:p>
            <a:pPr>
              <a:spcBef>
                <a:spcPct val="0"/>
              </a:spcBef>
            </a:pPr>
            <a:r>
              <a:rPr lang="en-US" altLang="en-US" dirty="0"/>
              <a:t>Today’s emphasis on comprehensive community planning has made sidewalks, pedestrian ways, and bicycle paths an integral part of residential land development. </a:t>
            </a:r>
          </a:p>
          <a:p>
            <a:pPr>
              <a:spcBef>
                <a:spcPct val="0"/>
              </a:spcBef>
            </a:pPr>
            <a:endParaRPr lang="en-US" altLang="en-US" dirty="0"/>
          </a:p>
          <a:p>
            <a:pPr>
              <a:spcBef>
                <a:spcPct val="0"/>
              </a:spcBef>
            </a:pPr>
            <a:r>
              <a:rPr lang="en-US" altLang="en-US" dirty="0"/>
              <a:t>On residential collector streets, it may be appropriate to add on-street bicycle lanes. </a:t>
            </a:r>
          </a:p>
          <a:p>
            <a:endParaRPr 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16</a:t>
            </a:fld>
            <a:endParaRPr lang="en-US"/>
          </a:p>
        </p:txBody>
      </p:sp>
    </p:spTree>
    <p:extLst>
      <p:ext uri="{BB962C8B-B14F-4D97-AF65-F5344CB8AC3E}">
        <p14:creationId xmlns:p14="http://schemas.microsoft.com/office/powerpoint/2010/main" val="41352447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In general, sidewalks should be provided on both sides of the street. Where side slopes are steep or historic areas exist, sidewalks on one side of the street may be appropriate. This may also be the case for large lot developments where frontages exceed 150 feet. </a:t>
            </a:r>
          </a:p>
          <a:p>
            <a:pPr>
              <a:spcBef>
                <a:spcPct val="0"/>
              </a:spcBef>
            </a:pPr>
            <a:endParaRPr lang="en-US" altLang="en-US" dirty="0"/>
          </a:p>
          <a:p>
            <a:pPr>
              <a:spcBef>
                <a:spcPct val="0"/>
              </a:spcBef>
            </a:pPr>
            <a:r>
              <a:rPr lang="en-US" altLang="en-US" dirty="0"/>
              <a:t>No special modifications need to be made to well-designed local and access streets in order to fully accommodate bicycles. </a:t>
            </a:r>
          </a:p>
          <a:p>
            <a:endParaRPr 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17</a:t>
            </a:fld>
            <a:endParaRPr lang="en-US"/>
          </a:p>
        </p:txBody>
      </p:sp>
    </p:spTree>
    <p:extLst>
      <p:ext uri="{BB962C8B-B14F-4D97-AF65-F5344CB8AC3E}">
        <p14:creationId xmlns:p14="http://schemas.microsoft.com/office/powerpoint/2010/main" val="3164788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In general, sidewalks should be provided on both sides of the street. Where side slopes are steep or historic areas exist, sidewalks on one side of the street may be appropriate. This may also be the case for large lot developments where frontages exceed 150 feet. </a:t>
            </a:r>
          </a:p>
          <a:p>
            <a:pPr>
              <a:spcBef>
                <a:spcPct val="0"/>
              </a:spcBef>
            </a:pPr>
            <a:endParaRPr lang="en-US" altLang="en-US" dirty="0"/>
          </a:p>
          <a:p>
            <a:pPr>
              <a:spcBef>
                <a:spcPct val="0"/>
              </a:spcBef>
            </a:pPr>
            <a:r>
              <a:rPr lang="en-US" altLang="en-US"/>
              <a:t>No special modifications need to be made to well-designed local and access streets in order to fully accommodate bicycles. </a:t>
            </a:r>
          </a:p>
          <a:p>
            <a:endParaRPr 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18</a:t>
            </a:fld>
            <a:endParaRPr lang="en-US"/>
          </a:p>
        </p:txBody>
      </p:sp>
    </p:spTree>
    <p:extLst>
      <p:ext uri="{BB962C8B-B14F-4D97-AF65-F5344CB8AC3E}">
        <p14:creationId xmlns:p14="http://schemas.microsoft.com/office/powerpoint/2010/main" val="17971390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When public ROW includes sidewalks and bike paths, it needs to be wide enough to accommodate these uses. </a:t>
            </a:r>
          </a:p>
          <a:p>
            <a:pPr>
              <a:spcBef>
                <a:spcPct val="0"/>
              </a:spcBef>
            </a:pPr>
            <a:endParaRPr lang="en-US" altLang="en-US" dirty="0"/>
          </a:p>
          <a:p>
            <a:pPr>
              <a:spcBef>
                <a:spcPct val="0"/>
              </a:spcBef>
            </a:pPr>
            <a:r>
              <a:rPr lang="en-US" altLang="en-US" dirty="0"/>
              <a:t>Another option is to locate sidewalks and bike paths on land owned by the community association rather than in the ROW. </a:t>
            </a:r>
          </a:p>
          <a:p>
            <a:pPr>
              <a:spcBef>
                <a:spcPct val="0"/>
              </a:spcBef>
            </a:pPr>
            <a:endParaRPr lang="en-US" altLang="en-US" dirty="0"/>
          </a:p>
          <a:p>
            <a:pPr>
              <a:spcBef>
                <a:spcPct val="0"/>
              </a:spcBef>
            </a:pPr>
            <a:r>
              <a:rPr lang="en-US" altLang="en-US" dirty="0"/>
              <a:t>Many jurisdictions require the removal of all trees within a very wide ROW. Such a practice results in a great loss of trees and an increased expense in clearing. Limit the width of ROW to only what is necessary for safety and clearing trees only within 3-5 feet of the pavement edge are design practices that can yield substantial benefits by helping to create a more attractive community. </a:t>
            </a:r>
          </a:p>
          <a:p>
            <a:pPr>
              <a:spcBef>
                <a:spcPct val="0"/>
              </a:spcBef>
            </a:pPr>
            <a:endParaRPr lang="en-US" altLang="en-US" dirty="0"/>
          </a:p>
          <a:p>
            <a:pPr>
              <a:spcBef>
                <a:spcPct val="0"/>
              </a:spcBef>
            </a:pPr>
            <a:endParaRPr lang="en-US" altLang="en-US" dirty="0"/>
          </a:p>
          <a:p>
            <a:endParaRPr 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19</a:t>
            </a:fld>
            <a:endParaRPr lang="en-US"/>
          </a:p>
        </p:txBody>
      </p:sp>
    </p:spTree>
    <p:extLst>
      <p:ext uri="{BB962C8B-B14F-4D97-AF65-F5344CB8AC3E}">
        <p14:creationId xmlns:p14="http://schemas.microsoft.com/office/powerpoint/2010/main" val="26811831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The most confining street situation for emergency vehicles is the local street with cars parked on both sides. The parked cars occupy 13-14 feet of the roadway, leaving 10 – 13 feet for the passage of emergency vehicles, even on a minimal 24-26 foot wide street. </a:t>
            </a:r>
          </a:p>
          <a:p>
            <a:pPr>
              <a:spcBef>
                <a:spcPct val="0"/>
              </a:spcBef>
            </a:pPr>
            <a:endParaRPr lang="en-US" altLang="en-US" dirty="0"/>
          </a:p>
          <a:p>
            <a:pPr>
              <a:spcBef>
                <a:spcPct val="0"/>
              </a:spcBef>
            </a:pPr>
            <a:r>
              <a:rPr lang="en-US" altLang="en-US" dirty="0"/>
              <a:t>Should emergency vehicle access become a problem on small residential streets, a variety of operational measures (in lieu of wider streets) can provide relief. </a:t>
            </a:r>
          </a:p>
          <a:p>
            <a:pPr>
              <a:spcBef>
                <a:spcPct val="0"/>
              </a:spcBef>
            </a:pPr>
            <a:endParaRPr lang="en-US" altLang="en-US" dirty="0"/>
          </a:p>
          <a:p>
            <a:pPr>
              <a:spcBef>
                <a:spcPct val="0"/>
              </a:spcBef>
            </a:pPr>
            <a:endParaRPr lang="en-US" altLang="en-US" dirty="0"/>
          </a:p>
          <a:p>
            <a:endParaRPr 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20</a:t>
            </a:fld>
            <a:endParaRPr lang="en-US"/>
          </a:p>
        </p:txBody>
      </p:sp>
    </p:spTree>
    <p:extLst>
      <p:ext uri="{BB962C8B-B14F-4D97-AF65-F5344CB8AC3E}">
        <p14:creationId xmlns:p14="http://schemas.microsoft.com/office/powerpoint/2010/main" val="9555686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Residential street standards dating back to the 1960s typically called for 50-60 foot right of ways with 34-36 feet of pavement. Not only do these streets use a lot of land and add excessive amounts of impervious surface, but they also encourage unsafe speeds. In recent years, these problems have been confirmed by national street standards associations that have recommended that streets be as narrow as 22 feet if they serve neighborhoods that produce low traffic volumes. – Skinny Streets and Green Neighborhoods by Cynthia </a:t>
            </a:r>
            <a:r>
              <a:rPr lang="en-US" altLang="en-US" dirty="0" err="1"/>
              <a:t>Girling</a:t>
            </a:r>
            <a:r>
              <a:rPr lang="en-US" altLang="en-US" dirty="0"/>
              <a:t> and Ronald </a:t>
            </a:r>
            <a:r>
              <a:rPr lang="en-US" altLang="en-US" dirty="0" err="1"/>
              <a:t>Kellett</a:t>
            </a:r>
            <a:endParaRPr lang="en-US" altLang="en-US" dirty="0"/>
          </a:p>
          <a:p>
            <a:pPr>
              <a:spcBef>
                <a:spcPct val="0"/>
              </a:spcBef>
            </a:pPr>
            <a:endParaRPr lang="en-US" altLang="en-US" dirty="0"/>
          </a:p>
          <a:p>
            <a:pPr>
              <a:spcBef>
                <a:spcPct val="0"/>
              </a:spcBef>
            </a:pPr>
            <a:r>
              <a:rPr lang="en-US" altLang="en-US" dirty="0"/>
              <a:t>Portland, Oregon has a good example of a skinny street ordinance. </a:t>
            </a:r>
          </a:p>
          <a:p>
            <a:endParaRPr 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21</a:t>
            </a:fld>
            <a:endParaRPr lang="en-US"/>
          </a:p>
        </p:txBody>
      </p:sp>
    </p:spTree>
    <p:extLst>
      <p:ext uri="{BB962C8B-B14F-4D97-AF65-F5344CB8AC3E}">
        <p14:creationId xmlns:p14="http://schemas.microsoft.com/office/powerpoint/2010/main" val="34182218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22</a:t>
            </a:fld>
            <a:endParaRPr lang="en-US"/>
          </a:p>
        </p:txBody>
      </p:sp>
    </p:spTree>
    <p:extLst>
      <p:ext uri="{BB962C8B-B14F-4D97-AF65-F5344CB8AC3E}">
        <p14:creationId xmlns:p14="http://schemas.microsoft.com/office/powerpoint/2010/main" val="2490912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In the past, residential streets have been mistakenly viewed as fulfilling only 3 functions: providing access, providing on-street parking, and conveying traffic. As a consequence, guidelines placed undue stress on the efficient movement of traffic (on moving traffic in greater volumes or at increased speed). This overshadowed the need to balance cars and people.</a:t>
            </a:r>
          </a:p>
          <a:p>
            <a:pPr>
              <a:spcBef>
                <a:spcPct val="0"/>
              </a:spcBef>
            </a:pPr>
            <a:endParaRPr lang="en-US" altLang="en-US" dirty="0"/>
          </a:p>
          <a:p>
            <a:pPr>
              <a:spcBef>
                <a:spcPct val="0"/>
              </a:spcBef>
            </a:pPr>
            <a:r>
              <a:rPr lang="en-US" altLang="en-US" dirty="0"/>
              <a:t>To design and engineer streets solely for the convenience of easy automobile movement overlooks the many overlapping uses of a residential street.</a:t>
            </a:r>
          </a:p>
          <a:p>
            <a:endParaRPr 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4</a:t>
            </a:fld>
            <a:endParaRPr lang="en-US"/>
          </a:p>
        </p:txBody>
      </p:sp>
    </p:spTree>
    <p:extLst>
      <p:ext uri="{BB962C8B-B14F-4D97-AF65-F5344CB8AC3E}">
        <p14:creationId xmlns:p14="http://schemas.microsoft.com/office/powerpoint/2010/main" val="15918820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Most traffic calming is achieved in one of three ways: </a:t>
            </a:r>
          </a:p>
          <a:p>
            <a:pPr>
              <a:spcBef>
                <a:spcPct val="0"/>
              </a:spcBef>
              <a:buFontTx/>
              <a:buChar char="•"/>
            </a:pPr>
            <a:r>
              <a:rPr lang="en-US" altLang="en-US" dirty="0"/>
              <a:t>Narrowing the width of the street or their apparent width to drivers</a:t>
            </a:r>
          </a:p>
          <a:p>
            <a:pPr>
              <a:spcBef>
                <a:spcPct val="0"/>
              </a:spcBef>
              <a:buFontTx/>
              <a:buChar char="•"/>
            </a:pPr>
            <a:r>
              <a:rPr lang="en-US" altLang="en-US" dirty="0"/>
              <a:t>Reducing site distances with curves</a:t>
            </a:r>
          </a:p>
          <a:p>
            <a:pPr>
              <a:spcBef>
                <a:spcPct val="0"/>
              </a:spcBef>
              <a:buFontTx/>
              <a:buChar char="•"/>
            </a:pPr>
            <a:r>
              <a:rPr lang="en-US" altLang="en-US" dirty="0"/>
              <a:t>Adding texture to the driving surface</a:t>
            </a:r>
          </a:p>
          <a:p>
            <a:pPr>
              <a:spcBef>
                <a:spcPct val="0"/>
              </a:spcBef>
              <a:buFontTx/>
              <a:buChar char="•"/>
            </a:pPr>
            <a:endParaRPr lang="en-US" altLang="en-US" dirty="0"/>
          </a:p>
          <a:p>
            <a:pPr>
              <a:spcBef>
                <a:spcPct val="0"/>
              </a:spcBef>
            </a:pPr>
            <a:r>
              <a:rPr lang="en-US" altLang="en-US" dirty="0"/>
              <a:t>Pavement sharing is perhaps the single most powerful traffic calming measure that can be designed</a:t>
            </a:r>
          </a:p>
          <a:p>
            <a:pPr>
              <a:spcBef>
                <a:spcPct val="0"/>
              </a:spcBef>
            </a:pPr>
            <a:endParaRPr lang="en-US" altLang="en-US" dirty="0"/>
          </a:p>
          <a:p>
            <a:pPr>
              <a:spcBef>
                <a:spcPct val="0"/>
              </a:spcBef>
            </a:pPr>
            <a:r>
              <a:rPr lang="en-US" altLang="en-US" dirty="0"/>
              <a:t>A wide street also lacks the intimate scale that makes an attractive setting for housing. </a:t>
            </a:r>
          </a:p>
          <a:p>
            <a:pPr>
              <a:spcBef>
                <a:spcPct val="0"/>
              </a:spcBef>
            </a:pPr>
            <a:endParaRPr lang="en-US" altLang="en-US" dirty="0"/>
          </a:p>
          <a:p>
            <a:pPr>
              <a:spcBef>
                <a:spcPct val="0"/>
              </a:spcBef>
            </a:pPr>
            <a:r>
              <a:rPr lang="en-US" altLang="en-US" dirty="0"/>
              <a:t>Other elements of good street design can reinforce the sense of a narrow street, including curb and gutter drainage, uniform planning of street trees as close as possible to the pavement edge, and the occasional presence of parked vehicles. </a:t>
            </a:r>
          </a:p>
          <a:p>
            <a:pPr>
              <a:spcBef>
                <a:spcPct val="0"/>
              </a:spcBef>
            </a:pPr>
            <a:endParaRPr lang="en-US" altLang="en-US" dirty="0"/>
          </a:p>
          <a:p>
            <a:pPr>
              <a:spcBef>
                <a:spcPct val="0"/>
              </a:spcBef>
            </a:pPr>
            <a:r>
              <a:rPr lang="en-US" altLang="en-US" dirty="0"/>
              <a:t>Streets designed with curves and also grades that follow the natural contours of the terrain will have will have reduced sight distances which help to lower speeds. </a:t>
            </a:r>
          </a:p>
          <a:p>
            <a:pPr>
              <a:spcBef>
                <a:spcPct val="0"/>
              </a:spcBef>
            </a:pPr>
            <a:endParaRPr lang="en-US" altLang="en-US" dirty="0"/>
          </a:p>
          <a:p>
            <a:pPr>
              <a:spcBef>
                <a:spcPct val="0"/>
              </a:spcBef>
            </a:pPr>
            <a:r>
              <a:rPr lang="en-US" altLang="en-US" dirty="0"/>
              <a:t>Installing textured pavements at important areas, such as pedestrian crosswalks, is a traffic calming measure that can be built into the design of a community. </a:t>
            </a:r>
          </a:p>
          <a:p>
            <a:pPr>
              <a:spcBef>
                <a:spcPct val="0"/>
              </a:spcBef>
            </a:pPr>
            <a:endParaRPr lang="en-US" altLang="en-US" dirty="0"/>
          </a:p>
          <a:p>
            <a:pPr>
              <a:spcBef>
                <a:spcPct val="0"/>
              </a:spcBef>
            </a:pPr>
            <a:endParaRPr lang="en-US" altLang="en-US" dirty="0"/>
          </a:p>
          <a:p>
            <a:endParaRPr 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23</a:t>
            </a:fld>
            <a:endParaRPr lang="en-US"/>
          </a:p>
        </p:txBody>
      </p:sp>
    </p:spTree>
    <p:extLst>
      <p:ext uri="{BB962C8B-B14F-4D97-AF65-F5344CB8AC3E}">
        <p14:creationId xmlns:p14="http://schemas.microsoft.com/office/powerpoint/2010/main" val="39375871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endParaRPr lang="en-US" altLang="en-US" dirty="0"/>
          </a:p>
          <a:p>
            <a:pPr>
              <a:spcBef>
                <a:spcPct val="0"/>
              </a:spcBef>
            </a:pPr>
            <a:endParaRPr lang="en-US" altLang="en-US" dirty="0"/>
          </a:p>
          <a:p>
            <a:endParaRPr 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24</a:t>
            </a:fld>
            <a:endParaRPr lang="en-US"/>
          </a:p>
        </p:txBody>
      </p:sp>
    </p:spTree>
    <p:extLst>
      <p:ext uri="{BB962C8B-B14F-4D97-AF65-F5344CB8AC3E}">
        <p14:creationId xmlns:p14="http://schemas.microsoft.com/office/powerpoint/2010/main" val="33570131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endParaRPr lang="en-US" altLang="en-US" dirty="0"/>
          </a:p>
          <a:p>
            <a:pPr>
              <a:spcBef>
                <a:spcPct val="0"/>
              </a:spcBef>
            </a:pPr>
            <a:endParaRPr lang="en-US" altLang="en-US" dirty="0"/>
          </a:p>
          <a:p>
            <a:endParaRPr 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25</a:t>
            </a:fld>
            <a:endParaRPr lang="en-US"/>
          </a:p>
        </p:txBody>
      </p:sp>
    </p:spTree>
    <p:extLst>
      <p:ext uri="{BB962C8B-B14F-4D97-AF65-F5344CB8AC3E}">
        <p14:creationId xmlns:p14="http://schemas.microsoft.com/office/powerpoint/2010/main" val="22007221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endParaRPr lang="en-US" altLang="en-US" dirty="0"/>
          </a:p>
          <a:p>
            <a:pPr>
              <a:spcBef>
                <a:spcPct val="0"/>
              </a:spcBef>
            </a:pPr>
            <a:endParaRPr lang="en-US" altLang="en-US" dirty="0"/>
          </a:p>
          <a:p>
            <a:pPr>
              <a:spcBef>
                <a:spcPct val="0"/>
              </a:spcBef>
            </a:pPr>
            <a:r>
              <a:rPr lang="en-US" altLang="en-US" dirty="0"/>
              <a:t>Paying attention to the aesthetics of the streets helps assure that they do not become simply thoroughfares for vehicles. For example, much of the character of older neighborhoods is derived from the mature street trees that form a canopy over the entire street. By contrast, a neighborhood with wide streets devoid of trees conveys an entirely different image. The placement of utilities and the style of traffic control devices and street-lighting hardware also contribute to the character of the street. </a:t>
            </a:r>
          </a:p>
          <a:p>
            <a:pPr>
              <a:spcBef>
                <a:spcPct val="0"/>
              </a:spcBef>
            </a:pPr>
            <a:endParaRPr lang="en-US" altLang="en-US" dirty="0"/>
          </a:p>
          <a:p>
            <a:pPr>
              <a:spcBef>
                <a:spcPct val="0"/>
              </a:spcBef>
            </a:pPr>
            <a:r>
              <a:rPr lang="en-US" altLang="en-US" dirty="0"/>
              <a:t>Choice of Plants – Consult with an urban forester, arborist or landscape architect. Consider mature height, spread, and maintenance requirements as well as the root systems potential for damaging sidewalks and street pavement.</a:t>
            </a:r>
          </a:p>
          <a:p>
            <a:pPr>
              <a:spcBef>
                <a:spcPct val="0"/>
              </a:spcBef>
            </a:pPr>
            <a:endParaRPr lang="en-US" altLang="en-US" dirty="0"/>
          </a:p>
          <a:p>
            <a:pPr>
              <a:spcBef>
                <a:spcPct val="0"/>
              </a:spcBef>
            </a:pPr>
            <a:r>
              <a:rPr lang="en-US" altLang="en-US" dirty="0"/>
              <a:t>Branches should be high enough to allow commercial vehicles to pass under</a:t>
            </a:r>
          </a:p>
          <a:p>
            <a:pPr>
              <a:spcBef>
                <a:spcPct val="0"/>
              </a:spcBef>
            </a:pPr>
            <a:endParaRPr lang="en-US" altLang="en-US" dirty="0"/>
          </a:p>
          <a:p>
            <a:pPr>
              <a:spcBef>
                <a:spcPct val="0"/>
              </a:spcBef>
            </a:pPr>
            <a:r>
              <a:rPr lang="en-US" altLang="en-US" dirty="0"/>
              <a:t>All trees and shrubs should allow clear site distance providing visibility for cars and trucks. </a:t>
            </a:r>
          </a:p>
          <a:p>
            <a:pPr>
              <a:spcBef>
                <a:spcPct val="0"/>
              </a:spcBef>
            </a:pPr>
            <a:endParaRPr lang="en-US" altLang="en-US" dirty="0"/>
          </a:p>
          <a:p>
            <a:pPr>
              <a:spcBef>
                <a:spcPct val="0"/>
              </a:spcBef>
            </a:pPr>
            <a:r>
              <a:rPr lang="en-US" altLang="en-US" dirty="0"/>
              <a:t>Careful planning allows for the incorporation of existing trees and shrubs. Vegetation need not be cleared from the entire ROW, but only as needed to accommodate utilities, drainage, etc. </a:t>
            </a:r>
          </a:p>
          <a:p>
            <a:pPr>
              <a:spcBef>
                <a:spcPct val="0"/>
              </a:spcBef>
            </a:pPr>
            <a:endParaRPr lang="en-US" altLang="en-US" dirty="0"/>
          </a:p>
          <a:p>
            <a:endParaRPr 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26</a:t>
            </a:fld>
            <a:endParaRPr lang="en-US"/>
          </a:p>
        </p:txBody>
      </p:sp>
    </p:spTree>
    <p:extLst>
      <p:ext uri="{BB962C8B-B14F-4D97-AF65-F5344CB8AC3E}">
        <p14:creationId xmlns:p14="http://schemas.microsoft.com/office/powerpoint/2010/main" val="2759229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endParaRPr lang="en-US" altLang="en-US" dirty="0"/>
          </a:p>
          <a:p>
            <a:pPr>
              <a:spcBef>
                <a:spcPct val="0"/>
              </a:spcBef>
            </a:pPr>
            <a:endParaRPr lang="en-US" altLang="en-US" dirty="0"/>
          </a:p>
          <a:p>
            <a:endParaRPr 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27</a:t>
            </a:fld>
            <a:endParaRPr lang="en-US"/>
          </a:p>
        </p:txBody>
      </p:sp>
    </p:spTree>
    <p:extLst>
      <p:ext uri="{BB962C8B-B14F-4D97-AF65-F5344CB8AC3E}">
        <p14:creationId xmlns:p14="http://schemas.microsoft.com/office/powerpoint/2010/main" val="30864463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Off-street parking minimizes the need for parking on the street</a:t>
            </a:r>
          </a:p>
          <a:p>
            <a:pPr>
              <a:spcBef>
                <a:spcPct val="0"/>
              </a:spcBef>
            </a:pPr>
            <a:r>
              <a:rPr lang="en-US" altLang="en-US" dirty="0"/>
              <a:t>Also keeps street clear for wide vehicles</a:t>
            </a:r>
          </a:p>
          <a:p>
            <a:pPr>
              <a:spcBef>
                <a:spcPct val="0"/>
              </a:spcBef>
            </a:pPr>
            <a:endParaRPr lang="en-US" altLang="en-US" dirty="0"/>
          </a:p>
          <a:p>
            <a:pPr>
              <a:spcBef>
                <a:spcPct val="0"/>
              </a:spcBef>
            </a:pPr>
            <a:r>
              <a:rPr lang="en-US" altLang="en-US" dirty="0"/>
              <a:t>To use land efficiently, alleys should be designed for the passage of a single service vehicle. A 12 </a:t>
            </a:r>
            <a:r>
              <a:rPr lang="en-US" altLang="en-US" dirty="0" err="1"/>
              <a:t>ft</a:t>
            </a:r>
            <a:r>
              <a:rPr lang="en-US" altLang="en-US" dirty="0"/>
              <a:t> pavement width with a 16 </a:t>
            </a:r>
            <a:r>
              <a:rPr lang="en-US" altLang="en-US" dirty="0" err="1"/>
              <a:t>ft</a:t>
            </a:r>
            <a:r>
              <a:rPr lang="en-US" altLang="en-US" dirty="0"/>
              <a:t> row will accommodate an 8 foot truck body with room to spare. </a:t>
            </a:r>
          </a:p>
        </p:txBody>
      </p:sp>
      <p:sp>
        <p:nvSpPr>
          <p:cNvPr id="4" name="Slide Number Placeholder 3"/>
          <p:cNvSpPr>
            <a:spLocks noGrp="1"/>
          </p:cNvSpPr>
          <p:nvPr>
            <p:ph type="sldNum" sz="quarter" idx="10"/>
          </p:nvPr>
        </p:nvSpPr>
        <p:spPr/>
        <p:txBody>
          <a:bodyPr/>
          <a:lstStyle/>
          <a:p>
            <a:fld id="{0CBD1CA3-C9BA-499D-A602-D6AB53621393}" type="slidenum">
              <a:rPr lang="en-US" smtClean="0"/>
              <a:t>28</a:t>
            </a:fld>
            <a:endParaRPr lang="en-US"/>
          </a:p>
        </p:txBody>
      </p:sp>
    </p:spTree>
    <p:extLst>
      <p:ext uri="{BB962C8B-B14F-4D97-AF65-F5344CB8AC3E}">
        <p14:creationId xmlns:p14="http://schemas.microsoft.com/office/powerpoint/2010/main" val="15341901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auto">
              <a:spcAft>
                <a:spcPts val="0"/>
              </a:spcAft>
              <a:defRPr/>
            </a:pPr>
            <a:r>
              <a:rPr lang="en-US" dirty="0"/>
              <a:t>Resources</a:t>
            </a:r>
          </a:p>
          <a:p>
            <a:pPr fontAlgn="auto">
              <a:spcAft>
                <a:spcPts val="0"/>
              </a:spcAft>
              <a:defRPr/>
            </a:pPr>
            <a:r>
              <a:rPr lang="en-US" dirty="0" err="1"/>
              <a:t>Kulash</a:t>
            </a:r>
            <a:r>
              <a:rPr lang="en-US" dirty="0"/>
              <a:t>, Walter M. </a:t>
            </a:r>
            <a:r>
              <a:rPr lang="en-US" i="1" dirty="0"/>
              <a:t>Residential Streets</a:t>
            </a:r>
            <a:r>
              <a:rPr lang="en-US" dirty="0"/>
              <a:t>, Urban Land Institute, Washington, D.C., 2001. </a:t>
            </a:r>
          </a:p>
          <a:p>
            <a:pPr fontAlgn="auto">
              <a:spcAft>
                <a:spcPts val="0"/>
              </a:spcAft>
              <a:defRPr/>
            </a:pPr>
            <a:r>
              <a:rPr lang="en-US" dirty="0" err="1"/>
              <a:t>Girling</a:t>
            </a:r>
            <a:r>
              <a:rPr lang="en-US" dirty="0"/>
              <a:t>, Cynthia and Ronald </a:t>
            </a:r>
            <a:r>
              <a:rPr lang="en-US" dirty="0" err="1"/>
              <a:t>Kellett</a:t>
            </a:r>
            <a:r>
              <a:rPr lang="en-US" dirty="0"/>
              <a:t>. </a:t>
            </a:r>
            <a:r>
              <a:rPr lang="en-US" i="1" dirty="0"/>
              <a:t>Skinny Streets &amp; Green Neighborhoods: Design for Environment and Community</a:t>
            </a:r>
            <a:r>
              <a:rPr lang="en-US" dirty="0"/>
              <a:t>, Island Press, Washington D.C., 2005.</a:t>
            </a:r>
          </a:p>
          <a:p>
            <a:pPr fontAlgn="auto">
              <a:spcAft>
                <a:spcPts val="0"/>
              </a:spcAft>
              <a:defRPr/>
            </a:pPr>
            <a:r>
              <a:rPr lang="en-US" dirty="0"/>
              <a:t>Southworth, Michael and </a:t>
            </a:r>
            <a:r>
              <a:rPr lang="en-US" dirty="0" err="1"/>
              <a:t>Eran</a:t>
            </a:r>
            <a:r>
              <a:rPr lang="en-US" dirty="0"/>
              <a:t> Ben-Joseph. </a:t>
            </a:r>
            <a:r>
              <a:rPr lang="en-US" i="1" dirty="0"/>
              <a:t>Streets and the Shaping of Towns and Cities</a:t>
            </a:r>
            <a:r>
              <a:rPr lang="en-US" dirty="0"/>
              <a:t>, Island Press, Washington, D.C. 2003. </a:t>
            </a:r>
          </a:p>
          <a:p>
            <a:endParaRPr 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29</a:t>
            </a:fld>
            <a:endParaRPr lang="en-US"/>
          </a:p>
        </p:txBody>
      </p:sp>
    </p:spTree>
    <p:extLst>
      <p:ext uri="{BB962C8B-B14F-4D97-AF65-F5344CB8AC3E}">
        <p14:creationId xmlns:p14="http://schemas.microsoft.com/office/powerpoint/2010/main" val="27855027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With the growth in mixed-use and infill development, it is not a surprise that communities should look at making greater investments in transportation designed for walkable, higher density development.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 the builders of all residential units, from single-family all the way to high density multi-family, the home building industry has a vested interest in all policy aspects of the built environment, including the components being promoted within the Complete </a:t>
            </a:r>
            <a:r>
              <a:rPr lang="en-US" altLang="en-US"/>
              <a:t>Streets movement. </a:t>
            </a:r>
            <a:endParaRPr lang="en-US" altLang="en-US" dirty="0"/>
          </a:p>
          <a:p>
            <a:endParaRPr 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31</a:t>
            </a:fld>
            <a:endParaRPr lang="en-US"/>
          </a:p>
        </p:txBody>
      </p:sp>
    </p:spTree>
    <p:extLst>
      <p:ext uri="{BB962C8B-B14F-4D97-AF65-F5344CB8AC3E}">
        <p14:creationId xmlns:p14="http://schemas.microsoft.com/office/powerpoint/2010/main" val="189377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These components typically include: </a:t>
            </a:r>
          </a:p>
          <a:p>
            <a:endParaRPr lang="en-US" altLang="en-US" dirty="0"/>
          </a:p>
          <a:p>
            <a:pPr>
              <a:buFontTx/>
              <a:buChar char="•"/>
            </a:pPr>
            <a:r>
              <a:rPr lang="en-US" altLang="en-US" dirty="0"/>
              <a:t>Landscaping </a:t>
            </a:r>
          </a:p>
          <a:p>
            <a:pPr>
              <a:buFontTx/>
              <a:buChar char="•"/>
            </a:pPr>
            <a:r>
              <a:rPr lang="en-US" altLang="en-US" dirty="0"/>
              <a:t>“Hardscape” – benches, lampposts, civic spaces</a:t>
            </a:r>
          </a:p>
          <a:p>
            <a:pPr>
              <a:buFontTx/>
              <a:buChar char="•"/>
            </a:pPr>
            <a:r>
              <a:rPr lang="en-US" altLang="en-US" dirty="0"/>
              <a:t>Accessibility – ramps, mats</a:t>
            </a:r>
          </a:p>
          <a:p>
            <a:pPr>
              <a:buFontTx/>
              <a:buChar char="•"/>
            </a:pPr>
            <a:r>
              <a:rPr lang="en-US" altLang="en-US" dirty="0"/>
              <a:t>Transit – Bus stops, Bus lanes, pull outs, light rail tracks </a:t>
            </a:r>
          </a:p>
          <a:p>
            <a:pPr>
              <a:buFontTx/>
              <a:buChar char="•"/>
            </a:pPr>
            <a:r>
              <a:rPr lang="en-US" altLang="en-US" dirty="0"/>
              <a:t>Bicycles – Bike lanes, Bike share facilities </a:t>
            </a:r>
          </a:p>
          <a:p>
            <a:pPr>
              <a:buFontTx/>
              <a:buChar char="•"/>
            </a:pPr>
            <a:r>
              <a:rPr lang="en-US" altLang="en-US" dirty="0"/>
              <a:t>Pedestrians – Sidewalks, Bump outs </a:t>
            </a:r>
          </a:p>
          <a:p>
            <a:pPr>
              <a:buFontTx/>
              <a:buChar char="•"/>
            </a:pPr>
            <a:r>
              <a:rPr lang="en-US" altLang="en-US" dirty="0"/>
              <a:t>Mixed – Use – Commercial and residential together</a:t>
            </a:r>
          </a:p>
          <a:p>
            <a:pPr>
              <a:buFontTx/>
              <a:buChar char="•"/>
            </a:pPr>
            <a:r>
              <a:rPr lang="en-US" altLang="en-US" dirty="0"/>
              <a:t>Connectivity – Multiple entrances, minimum block lengths, prohibited cul-de-sacs and multiple intersections</a:t>
            </a:r>
          </a:p>
          <a:p>
            <a:pPr>
              <a:spcBef>
                <a:spcPct val="0"/>
              </a:spcBef>
            </a:pPr>
            <a:endParaRPr lang="en-US" alt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32</a:t>
            </a:fld>
            <a:endParaRPr lang="en-US"/>
          </a:p>
        </p:txBody>
      </p:sp>
    </p:spTree>
    <p:extLst>
      <p:ext uri="{BB962C8B-B14F-4D97-AF65-F5344CB8AC3E}">
        <p14:creationId xmlns:p14="http://schemas.microsoft.com/office/powerpoint/2010/main" val="10782249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Wingdings" panose="05000000000000000000" pitchFamily="2" charset="2"/>
              <a:buNone/>
            </a:pPr>
            <a:r>
              <a:rPr lang="en-US" altLang="en-US" dirty="0"/>
              <a:t>Complete Streets should be implemented as part of a comprehensive strategy that begins with the densest areas of a community and is then</a:t>
            </a:r>
            <a:r>
              <a:rPr lang="en-US" altLang="en-US" baseline="0" dirty="0"/>
              <a:t> expanded to other areas as the network grows. Requiring developers to implement complete streets in all new developments, including those not connected to a complete streets network, is an onerous requirement. Suburban developments tend to be low traffic and include sidewalks, lessening the need to them to include many of the complete streets components. It is only the Residential Collector streets that would benefit from these enhancements, not local streets.</a:t>
            </a:r>
          </a:p>
          <a:p>
            <a:pPr>
              <a:buFont typeface="Wingdings" panose="05000000000000000000" pitchFamily="2" charset="2"/>
              <a:buNone/>
            </a:pPr>
            <a:endParaRPr lang="en-US" altLang="en-US" baseline="0" dirty="0"/>
          </a:p>
          <a:p>
            <a:pPr>
              <a:buFont typeface="Wingdings" panose="05000000000000000000" pitchFamily="2" charset="2"/>
              <a:buNone/>
            </a:pPr>
            <a:r>
              <a:rPr lang="en-US" altLang="en-US" dirty="0"/>
              <a:t>Re-zoning to mixed-use should only be considered when the market realities dictate that such a use is feasible economically.</a:t>
            </a:r>
          </a:p>
          <a:p>
            <a:pPr>
              <a:buFont typeface="Wingdings" panose="05000000000000000000" pitchFamily="2" charset="2"/>
              <a:buNone/>
            </a:pPr>
            <a:r>
              <a:rPr lang="en-US" altLang="en-US" dirty="0"/>
              <a:t> </a:t>
            </a:r>
          </a:p>
          <a:p>
            <a:pPr>
              <a:buFont typeface="Wingdings" panose="05000000000000000000" pitchFamily="2" charset="2"/>
              <a:buNone/>
            </a:pPr>
            <a:r>
              <a:rPr lang="en-US" altLang="en-US" dirty="0"/>
              <a:t>Extra costs to implement a Complete Streets program should not be transferred to the building industry as a condition for development approval.  This is an ongoing concern of the building industry, given the increased costs of off site infrastructure dedications that have already been born by the housing industry. </a:t>
            </a:r>
          </a:p>
          <a:p>
            <a:pPr>
              <a:buFont typeface="Wingdings" panose="05000000000000000000" pitchFamily="2" charset="2"/>
              <a:buNone/>
            </a:pPr>
            <a:endParaRPr lang="en-US" alt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33</a:t>
            </a:fld>
            <a:endParaRPr lang="en-US"/>
          </a:p>
        </p:txBody>
      </p:sp>
    </p:spTree>
    <p:extLst>
      <p:ext uri="{BB962C8B-B14F-4D97-AF65-F5344CB8AC3E}">
        <p14:creationId xmlns:p14="http://schemas.microsoft.com/office/powerpoint/2010/main" val="1928550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Everyone benefits from streets that are functionally adequate, durable, and cost-effective as well as well-designed. Home buyers want streets that are safe and functional yet provide an attractive residential environment. </a:t>
            </a:r>
          </a:p>
          <a:p>
            <a:pPr>
              <a:spcBef>
                <a:spcPct val="0"/>
              </a:spcBef>
            </a:pPr>
            <a:endParaRPr lang="en-US" altLang="en-US" dirty="0"/>
          </a:p>
          <a:p>
            <a:pPr>
              <a:spcBef>
                <a:spcPct val="0"/>
              </a:spcBef>
            </a:pPr>
            <a:r>
              <a:rPr lang="en-US" altLang="en-US" dirty="0"/>
              <a:t>Streets are a particularly visible element within a residential setting and their design and appearance can greatly enhance or retract from a community. The movement of vehicles is only one of a streets many functions. </a:t>
            </a:r>
          </a:p>
          <a:p>
            <a:endParaRPr 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5</a:t>
            </a:fld>
            <a:endParaRPr lang="en-US"/>
          </a:p>
        </p:txBody>
      </p:sp>
    </p:spTree>
    <p:extLst>
      <p:ext uri="{BB962C8B-B14F-4D97-AF65-F5344CB8AC3E}">
        <p14:creationId xmlns:p14="http://schemas.microsoft.com/office/powerpoint/2010/main" val="32820367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more information on Complete Streets</a:t>
            </a:r>
            <a:r>
              <a:rPr lang="en-US" baseline="0" dirty="0"/>
              <a:t> visit completestreets.org </a:t>
            </a:r>
            <a:endParaRPr 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34</a:t>
            </a:fld>
            <a:endParaRPr lang="en-US"/>
          </a:p>
        </p:txBody>
      </p:sp>
    </p:spTree>
    <p:extLst>
      <p:ext uri="{BB962C8B-B14F-4D97-AF65-F5344CB8AC3E}">
        <p14:creationId xmlns:p14="http://schemas.microsoft.com/office/powerpoint/2010/main" val="4492445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5200"/>
            <a:r>
              <a:rPr lang="en-US" altLang="en-US" sz="1200" dirty="0">
                <a:latin typeface="Arial" panose="020B0604020202020204" pitchFamily="34" charset="0"/>
                <a:ea typeface="ＭＳ Ｐゴシック" panose="020B0600070205080204" pitchFamily="34" charset="-128"/>
              </a:rPr>
              <a:t>Green Streets mimic natural conditions by using soil and vegetation to manage runoff on the surface, at the source.</a:t>
            </a:r>
          </a:p>
          <a:p>
            <a:pPr defTabSz="965200"/>
            <a:endParaRPr lang="en-US" altLang="en-US" dirty="0">
              <a:latin typeface="Arial" panose="020B0604020202020204" pitchFamily="34" charset="0"/>
              <a:ea typeface="ＭＳ Ｐゴシック" panose="020B0600070205080204" pitchFamily="34" charset="-128"/>
            </a:endParaRPr>
          </a:p>
          <a:p>
            <a:pPr defTabSz="965200"/>
            <a:r>
              <a:rPr lang="en-US" altLang="en-US" sz="1200" dirty="0">
                <a:latin typeface="Arial" panose="020B0604020202020204" pitchFamily="34" charset="0"/>
                <a:ea typeface="ＭＳ Ｐゴシック" panose="020B0600070205080204" pitchFamily="34" charset="-128"/>
              </a:rPr>
              <a:t>They can be attractive neighborhood amenities, and a variety of plants can provide a range of visual </a:t>
            </a:r>
            <a:r>
              <a:rPr lang="en-US" altLang="en-US" sz="1200" dirty="0" err="1">
                <a:latin typeface="Arial" panose="020B0604020202020204" pitchFamily="34" charset="0"/>
                <a:ea typeface="ＭＳ Ｐゴシック" panose="020B0600070205080204" pitchFamily="34" charset="-128"/>
              </a:rPr>
              <a:t>scened</a:t>
            </a:r>
            <a:r>
              <a:rPr lang="en-US" altLang="en-US" sz="1200" dirty="0">
                <a:latin typeface="Arial" panose="020B0604020202020204" pitchFamily="34" charset="0"/>
                <a:ea typeface="ＭＳ Ｐゴシック" panose="020B0600070205080204" pitchFamily="34" charset="-128"/>
              </a:rPr>
              <a:t>.</a:t>
            </a:r>
          </a:p>
          <a:p>
            <a:pPr defTabSz="965200"/>
            <a:endParaRPr lang="en-US" altLang="en-US" sz="1200" dirty="0">
              <a:latin typeface="Arial" panose="020B0604020202020204" pitchFamily="34" charset="0"/>
              <a:ea typeface="ＭＳ Ｐゴシック" panose="020B0600070205080204" pitchFamily="34" charset="-128"/>
            </a:endParaRPr>
          </a:p>
          <a:p>
            <a:pPr defTabSz="965200"/>
            <a:r>
              <a:rPr lang="en-US" altLang="en-US" sz="1200" dirty="0">
                <a:latin typeface="Arial" panose="020B0604020202020204" pitchFamily="34" charset="0"/>
                <a:ea typeface="ＭＳ Ｐゴシック" panose="020B0600070205080204" pitchFamily="34" charset="-128"/>
              </a:rPr>
              <a:t>They are a subset of Low-Impact Development, </a:t>
            </a:r>
            <a:r>
              <a:rPr lang="en-US" altLang="en-US" dirty="0">
                <a:latin typeface="Arial" panose="020B0604020202020204" pitchFamily="34" charset="0"/>
                <a:ea typeface="ＭＳ Ｐゴシック" panose="020B0600070205080204" pitchFamily="34" charset="-128"/>
              </a:rPr>
              <a:t>an approach to land development (or re-development) that works with nature to manage </a:t>
            </a:r>
            <a:r>
              <a:rPr lang="en-US" altLang="en-US" dirty="0" err="1">
                <a:latin typeface="Arial" panose="020B0604020202020204" pitchFamily="34" charset="0"/>
                <a:ea typeface="ＭＳ Ｐゴシック" panose="020B0600070205080204" pitchFamily="34" charset="-128"/>
              </a:rPr>
              <a:t>stormwater</a:t>
            </a:r>
            <a:r>
              <a:rPr lang="en-US" altLang="en-US" dirty="0">
                <a:latin typeface="Arial" panose="020B0604020202020204" pitchFamily="34" charset="0"/>
                <a:ea typeface="ＭＳ Ｐゴシック" panose="020B0600070205080204" pitchFamily="34" charset="-128"/>
              </a:rPr>
              <a:t> as close to its source as possible.</a:t>
            </a:r>
            <a:endParaRPr lang="en-US" altLang="en-US" sz="1200" dirty="0">
              <a:latin typeface="Arial" panose="020B0604020202020204" pitchFamily="34" charset="0"/>
              <a:ea typeface="ＭＳ Ｐゴシック" panose="020B0600070205080204" pitchFamily="34" charset="-128"/>
            </a:endParaRPr>
          </a:p>
          <a:p>
            <a:pPr>
              <a:buFont typeface="Wingdings" panose="05000000000000000000" pitchFamily="2" charset="2"/>
              <a:buNone/>
            </a:pPr>
            <a:endParaRPr lang="en-US" alt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36</a:t>
            </a:fld>
            <a:endParaRPr lang="en-US"/>
          </a:p>
        </p:txBody>
      </p:sp>
    </p:spTree>
    <p:extLst>
      <p:ext uri="{BB962C8B-B14F-4D97-AF65-F5344CB8AC3E}">
        <p14:creationId xmlns:p14="http://schemas.microsoft.com/office/powerpoint/2010/main" val="2807409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dirty="0">
                <a:latin typeface="Arial" panose="020B0604020202020204" pitchFamily="34" charset="0"/>
                <a:ea typeface="ＭＳ Ｐゴシック" panose="020B0600070205080204" pitchFamily="34" charset="-128"/>
              </a:rPr>
              <a:t>Transportation infrastructure, such as roads, parking lots and driveways, accounts for 55 to 75 percent of the existing impervious surfaces in our cities, towns and residential subdivisions.</a:t>
            </a:r>
          </a:p>
          <a:p>
            <a:endParaRPr lang="en-US" altLang="en-US" sz="1200" dirty="0">
              <a:latin typeface="Arial" panose="020B0604020202020204" pitchFamily="34" charset="0"/>
              <a:ea typeface="ＭＳ Ｐゴシック" panose="020B0600070205080204" pitchFamily="34" charset="-128"/>
            </a:endParaRPr>
          </a:p>
          <a:p>
            <a:r>
              <a:rPr lang="en-US" altLang="en-US" sz="1200" dirty="0">
                <a:latin typeface="Arial" panose="020B0604020202020204" pitchFamily="34" charset="0"/>
                <a:ea typeface="ＭＳ Ｐゴシック" panose="020B0600070205080204" pitchFamily="34" charset="-128"/>
              </a:rPr>
              <a:t>These impervious surfaces do not allow rainfall to soak into the ground, where it would otherwise recharge underground aquifers.</a:t>
            </a:r>
          </a:p>
          <a:p>
            <a:endParaRPr lang="en-US" altLang="en-US" sz="1200" dirty="0">
              <a:latin typeface="Arial" panose="020B0604020202020204" pitchFamily="34" charset="0"/>
              <a:ea typeface="ＭＳ Ｐゴシック" panose="020B0600070205080204" pitchFamily="34" charset="-128"/>
            </a:endParaRPr>
          </a:p>
          <a:p>
            <a:r>
              <a:rPr lang="en-US" altLang="en-US" sz="1200" dirty="0">
                <a:latin typeface="Arial" panose="020B0604020202020204" pitchFamily="34" charset="0"/>
                <a:ea typeface="ＭＳ Ｐゴシック" panose="020B0600070205080204" pitchFamily="34" charset="-128"/>
              </a:rPr>
              <a:t>These designs and practices are similar to the techniques traffic engineers use to achieve what they call “traffic calming.” </a:t>
            </a:r>
          </a:p>
          <a:p>
            <a:endParaRPr lang="en-US" altLang="en-US" sz="1200" dirty="0">
              <a:latin typeface="Arial" panose="020B0604020202020204" pitchFamily="34" charset="0"/>
              <a:ea typeface="ＭＳ Ｐゴシック" panose="020B0600070205080204" pitchFamily="34" charset="-128"/>
            </a:endParaRPr>
          </a:p>
          <a:p>
            <a:r>
              <a:rPr lang="en-US" altLang="en-US" sz="1200" dirty="0">
                <a:latin typeface="Arial" panose="020B0604020202020204" pitchFamily="34" charset="0"/>
                <a:ea typeface="ＭＳ Ｐゴシック" panose="020B0600070205080204" pitchFamily="34" charset="-128"/>
              </a:rPr>
              <a:t>Green street practices can be built into the design of new residential projects or commercial streets and alleys, but they also can be used to retrofit existing streets and alleys to achieve similar results.</a:t>
            </a:r>
            <a:endParaRPr lang="en-US" altLang="en-US" dirty="0">
              <a:latin typeface="Arial" panose="020B0604020202020204" pitchFamily="34" charset="0"/>
              <a:ea typeface="ＭＳ Ｐゴシック" panose="020B0600070205080204" pitchFamily="34" charset="-128"/>
            </a:endParaRPr>
          </a:p>
          <a:p>
            <a:pPr>
              <a:buFont typeface="Wingdings" panose="05000000000000000000" pitchFamily="2" charset="2"/>
              <a:buNone/>
            </a:pPr>
            <a:endParaRPr lang="en-US" alt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37</a:t>
            </a:fld>
            <a:endParaRPr lang="en-US"/>
          </a:p>
        </p:txBody>
      </p:sp>
    </p:spTree>
    <p:extLst>
      <p:ext uri="{BB962C8B-B14F-4D97-AF65-F5344CB8AC3E}">
        <p14:creationId xmlns:p14="http://schemas.microsoft.com/office/powerpoint/2010/main" val="24494965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panose="020B0604020202020204" pitchFamily="34" charset="0"/>
                <a:ea typeface="ＭＳ Ｐゴシック" panose="020B0600070205080204" pitchFamily="34" charset="-128"/>
              </a:rPr>
              <a:t>The layout and street network must be planned to respect the existing hydrologic functions of the land (preserve wetlands, buffers, high-permeability soils, etc.) and minimize the impervious area. If retrofitting or redeveloping a street, opportunities to eliminate unnecessary impervious area should be explored.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Swales are vegetated open channels designed to accept sheet flow runoff and convey it in broad shallow flow.</a:t>
            </a:r>
          </a:p>
          <a:p>
            <a:endParaRPr lang="en-US" altLang="en-US" dirty="0">
              <a:latin typeface="Arial" panose="020B0604020202020204" pitchFamily="34" charset="0"/>
              <a:ea typeface="ＭＳ Ｐゴシック" panose="020B0600070205080204" pitchFamily="34" charset="-128"/>
            </a:endParaRPr>
          </a:p>
          <a:p>
            <a:r>
              <a:rPr lang="en-US" altLang="en-US" dirty="0" err="1">
                <a:latin typeface="Arial" panose="020B0604020202020204" pitchFamily="34" charset="0"/>
                <a:ea typeface="ＭＳ Ｐゴシック" panose="020B0600070205080204" pitchFamily="34" charset="-128"/>
              </a:rPr>
              <a:t>Bioretention</a:t>
            </a:r>
            <a:r>
              <a:rPr lang="en-US" altLang="en-US" dirty="0">
                <a:latin typeface="Arial" panose="020B0604020202020204" pitchFamily="34" charset="0"/>
                <a:ea typeface="ＭＳ Ｐゴシック" panose="020B0600070205080204" pitchFamily="34" charset="-128"/>
              </a:rPr>
              <a:t> features can be tree boxes taking runoff from the street, attractive attention-grabbing planter boxes, or curb extensions.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Permeable pavement comes in four forms: permeable concrete, permeable asphalt, permeable interlocking concrete pavers, and grid pavers.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Most often street trees are given very little space to grow in often inhospitable environments. By providing adequate soil volume and a good soil mixture, the benefits obtained from a street tree multiply.</a:t>
            </a:r>
          </a:p>
          <a:p>
            <a:pPr>
              <a:buFont typeface="Wingdings" panose="05000000000000000000" pitchFamily="2" charset="2"/>
              <a:buNone/>
            </a:pPr>
            <a:endParaRPr lang="en-US" alt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38</a:t>
            </a:fld>
            <a:endParaRPr lang="en-US"/>
          </a:p>
        </p:txBody>
      </p:sp>
    </p:spTree>
    <p:extLst>
      <p:ext uri="{BB962C8B-B14F-4D97-AF65-F5344CB8AC3E}">
        <p14:creationId xmlns:p14="http://schemas.microsoft.com/office/powerpoint/2010/main" val="15661569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dirty="0">
                <a:latin typeface="Arial" panose="020B0604020202020204" pitchFamily="34" charset="0"/>
                <a:ea typeface="ＭＳ Ｐゴシック" panose="020B0600070205080204" pitchFamily="34" charset="-128"/>
              </a:rPr>
              <a:t>Unique to Portland and the United States in the way the pedestrian zone of this street has been transformed to sustainably manage street </a:t>
            </a:r>
            <a:r>
              <a:rPr lang="en-US" altLang="en-US" sz="1200" dirty="0" err="1">
                <a:latin typeface="Arial" panose="020B0604020202020204" pitchFamily="34" charset="0"/>
                <a:ea typeface="ＭＳ Ｐゴシック" panose="020B0600070205080204" pitchFamily="34" charset="-128"/>
              </a:rPr>
              <a:t>stormwater</a:t>
            </a:r>
            <a:r>
              <a:rPr lang="en-US" altLang="en-US" sz="1200" dirty="0">
                <a:latin typeface="Arial" panose="020B0604020202020204" pitchFamily="34" charset="0"/>
                <a:ea typeface="ＭＳ Ｐゴシック" panose="020B0600070205080204" pitchFamily="34" charset="-128"/>
              </a:rPr>
              <a:t> runoff. </a:t>
            </a:r>
          </a:p>
          <a:p>
            <a:endParaRPr lang="en-US" altLang="en-US" sz="1200" dirty="0">
              <a:latin typeface="Arial" panose="020B0604020202020204" pitchFamily="34" charset="0"/>
              <a:ea typeface="ＭＳ Ｐゴシック" panose="020B0600070205080204" pitchFamily="34" charset="-128"/>
            </a:endParaRPr>
          </a:p>
          <a:p>
            <a:r>
              <a:rPr lang="en-US" altLang="en-US" sz="1200" dirty="0">
                <a:latin typeface="Arial" panose="020B0604020202020204" pitchFamily="34" charset="0"/>
                <a:ea typeface="ＭＳ Ｐゴシック" panose="020B0600070205080204" pitchFamily="34" charset="-128"/>
              </a:rPr>
              <a:t>The landscape system within each planter allows the water to infiltrate into the soil at a rate of 4 inches per hour. If a rain event is intense enough, water will exit through the planter’s second curb cut, flow back out into the street and eventually enter the next downstream </a:t>
            </a:r>
            <a:r>
              <a:rPr lang="en-US" altLang="en-US" sz="1200" dirty="0" err="1">
                <a:latin typeface="Arial" panose="020B0604020202020204" pitchFamily="34" charset="0"/>
                <a:ea typeface="ＭＳ Ｐゴシック" panose="020B0600070205080204" pitchFamily="34" charset="-128"/>
              </a:rPr>
              <a:t>stormwater</a:t>
            </a:r>
            <a:r>
              <a:rPr lang="en-US" altLang="en-US" sz="1200" dirty="0">
                <a:latin typeface="Arial" panose="020B0604020202020204" pitchFamily="34" charset="0"/>
                <a:ea typeface="ＭＳ Ｐゴシック" panose="020B0600070205080204" pitchFamily="34" charset="-128"/>
              </a:rPr>
              <a:t> planter. </a:t>
            </a:r>
            <a:endParaRPr lang="en-US" altLang="en-US" dirty="0">
              <a:latin typeface="Arial" panose="020B0604020202020204" pitchFamily="34" charset="0"/>
              <a:ea typeface="ＭＳ Ｐゴシック" panose="020B0600070205080204" pitchFamily="34" charset="-128"/>
            </a:endParaRPr>
          </a:p>
          <a:p>
            <a:pPr>
              <a:buFont typeface="Wingdings" panose="05000000000000000000" pitchFamily="2" charset="2"/>
              <a:buNone/>
            </a:pPr>
            <a:endParaRPr lang="en-US" alt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39</a:t>
            </a:fld>
            <a:endParaRPr lang="en-US"/>
          </a:p>
        </p:txBody>
      </p:sp>
    </p:spTree>
    <p:extLst>
      <p:ext uri="{BB962C8B-B14F-4D97-AF65-F5344CB8AC3E}">
        <p14:creationId xmlns:p14="http://schemas.microsoft.com/office/powerpoint/2010/main" val="24915861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a:latin typeface="Arial" panose="020B0604020202020204" pitchFamily="34" charset="0"/>
                <a:ea typeface="ＭＳ Ｐゴシック" panose="020B0600070205080204" pitchFamily="34" charset="-128"/>
              </a:rPr>
              <a:t>Street Edge Alternatives (SEA) Streets are designed to provide drainage that more closely mimics the natural landscape prior to development than traditional piped systems.</a:t>
            </a:r>
          </a:p>
          <a:p>
            <a:pPr>
              <a:buFont typeface="Wingdings" panose="05000000000000000000" pitchFamily="2" charset="2"/>
              <a:buNone/>
            </a:pPr>
            <a:endParaRPr lang="en-US" alt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40</a:t>
            </a:fld>
            <a:endParaRPr lang="en-US"/>
          </a:p>
        </p:txBody>
      </p:sp>
    </p:spTree>
    <p:extLst>
      <p:ext uri="{BB962C8B-B14F-4D97-AF65-F5344CB8AC3E}">
        <p14:creationId xmlns:p14="http://schemas.microsoft.com/office/powerpoint/2010/main" val="20352691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5200"/>
            <a:r>
              <a:rPr lang="en-US" altLang="en-US" sz="1200" dirty="0">
                <a:latin typeface="Arial" panose="020B0604020202020204" pitchFamily="34" charset="0"/>
                <a:ea typeface="ＭＳ Ｐゴシック" panose="020B0600070205080204" pitchFamily="34" charset="-128"/>
              </a:rPr>
              <a:t>The NE Siskiyou Green Street project is unique to Portland and the United States in the way this quiet, 80 year-old residential street has been transformed to sustainably manage its </a:t>
            </a:r>
            <a:r>
              <a:rPr lang="en-US" altLang="en-US" sz="1200" dirty="0" err="1">
                <a:latin typeface="Arial" panose="020B0604020202020204" pitchFamily="34" charset="0"/>
                <a:ea typeface="ＭＳ Ｐゴシック" panose="020B0600070205080204" pitchFamily="34" charset="-128"/>
              </a:rPr>
              <a:t>stormwater</a:t>
            </a:r>
            <a:r>
              <a:rPr lang="en-US" altLang="en-US" sz="1200" dirty="0">
                <a:latin typeface="Arial" panose="020B0604020202020204" pitchFamily="34" charset="0"/>
                <a:ea typeface="ＭＳ Ｐゴシック" panose="020B0600070205080204" pitchFamily="34" charset="-128"/>
              </a:rPr>
              <a:t> runoff.</a:t>
            </a:r>
          </a:p>
          <a:p>
            <a:pPr defTabSz="965200"/>
            <a:endParaRPr lang="en-US" altLang="en-US" sz="1200" dirty="0">
              <a:latin typeface="Arial" panose="020B0604020202020204" pitchFamily="34" charset="0"/>
              <a:ea typeface="ＭＳ Ｐゴシック" panose="020B0600070205080204" pitchFamily="34" charset="-128"/>
            </a:endParaRPr>
          </a:p>
          <a:p>
            <a:pPr defTabSz="965200"/>
            <a:r>
              <a:rPr lang="en-US" altLang="en-US" sz="1200" dirty="0">
                <a:latin typeface="Arial" panose="020B0604020202020204" pitchFamily="34" charset="0"/>
                <a:ea typeface="ＭＳ Ｐゴシック" panose="020B0600070205080204" pitchFamily="34" charset="-128"/>
              </a:rPr>
              <a:t>Because the NE Siskiyou Green Street Project was the first of its kind, the design, coordination, and permitting with other City Bureaus took almost a year to complete. Public outreach to the residents was extensive to assure acceptability and consensus. The effort has paid off in terms of widespread community acceptance. In fact, the City now has a waiting list of Portland residents who want similar landscaped </a:t>
            </a:r>
            <a:r>
              <a:rPr lang="en-US" altLang="en-US" sz="1200" dirty="0" err="1">
                <a:latin typeface="Arial" panose="020B0604020202020204" pitchFamily="34" charset="0"/>
                <a:ea typeface="ＭＳ Ｐゴシック" panose="020B0600070205080204" pitchFamily="34" charset="-128"/>
              </a:rPr>
              <a:t>stormwater</a:t>
            </a:r>
            <a:r>
              <a:rPr lang="en-US" altLang="en-US" sz="1200" dirty="0">
                <a:latin typeface="Arial" panose="020B0604020202020204" pitchFamily="34" charset="0"/>
                <a:ea typeface="ＭＳ Ｐゴシック" panose="020B0600070205080204" pitchFamily="34" charset="-128"/>
              </a:rPr>
              <a:t> facilities built on their own streets.</a:t>
            </a:r>
          </a:p>
          <a:p>
            <a:pPr defTabSz="965200"/>
            <a:endParaRPr lang="en-US" altLang="en-US" dirty="0">
              <a:latin typeface="Arial" panose="020B0604020202020204" pitchFamily="34" charset="0"/>
              <a:ea typeface="ＭＳ Ｐゴシック" panose="020B0600070205080204" pitchFamily="34" charset="-128"/>
            </a:endParaRPr>
          </a:p>
          <a:p>
            <a:pPr>
              <a:buFont typeface="Wingdings" panose="05000000000000000000" pitchFamily="2" charset="2"/>
              <a:buNone/>
            </a:pPr>
            <a:endParaRPr lang="en-US" alt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41</a:t>
            </a:fld>
            <a:endParaRPr lang="en-US"/>
          </a:p>
        </p:txBody>
      </p:sp>
    </p:spTree>
    <p:extLst>
      <p:ext uri="{BB962C8B-B14F-4D97-AF65-F5344CB8AC3E}">
        <p14:creationId xmlns:p14="http://schemas.microsoft.com/office/powerpoint/2010/main" val="32953722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dirty="0">
                <a:latin typeface="Arial" panose="020B0604020202020204" pitchFamily="34" charset="0"/>
                <a:ea typeface="ＭＳ Ｐゴシック" panose="020B0600070205080204" pitchFamily="34" charset="-128"/>
              </a:rPr>
              <a:t>This is the first street of its kind in Maryland, and perhaps on the east coast.</a:t>
            </a:r>
          </a:p>
          <a:p>
            <a:endParaRPr lang="en-US" altLang="en-US" sz="1200" dirty="0">
              <a:latin typeface="Arial" panose="020B0604020202020204" pitchFamily="34" charset="0"/>
              <a:ea typeface="ＭＳ Ｐゴシック" panose="020B0600070205080204" pitchFamily="34" charset="-128"/>
            </a:endParaRPr>
          </a:p>
          <a:p>
            <a:r>
              <a:rPr lang="en-US" altLang="en-US" sz="1200" dirty="0">
                <a:latin typeface="Arial" panose="020B0604020202020204" pitchFamily="34" charset="0"/>
                <a:ea typeface="ＭＳ Ｐゴシック" panose="020B0600070205080204" pitchFamily="34" charset="-128"/>
              </a:rPr>
              <a:t>All streets have an 'expiration date', a time when they must be repaired, resurfaced, or replaced. Instead of fixing their 'expired' streets in the conventional way, they fixed it in an environmentally responsible way.</a:t>
            </a:r>
          </a:p>
          <a:p>
            <a:endParaRPr lang="en-US" altLang="en-US" sz="1200" dirty="0">
              <a:latin typeface="Arial" panose="020B0604020202020204" pitchFamily="34" charset="0"/>
              <a:ea typeface="ＭＳ Ｐゴシック" panose="020B0600070205080204" pitchFamily="34" charset="-128"/>
            </a:endParaRPr>
          </a:p>
          <a:p>
            <a:r>
              <a:rPr lang="en-US" altLang="en-US" sz="1200" dirty="0">
                <a:latin typeface="Arial" panose="020B0604020202020204" pitchFamily="34" charset="0"/>
                <a:ea typeface="ＭＳ Ｐゴシック" panose="020B0600070205080204" pitchFamily="34" charset="-128"/>
              </a:rPr>
              <a:t>The Mayor and Council enlisted a volunteer "Green Street Advisory Group" of residents, students, engineers, designers, and representatives from environmental and health organizations to generate ideas, review plans, and advise town officials on the project. </a:t>
            </a:r>
            <a:endParaRPr lang="en-US" altLang="en-US" dirty="0">
              <a:latin typeface="Arial" panose="020B0604020202020204" pitchFamily="34" charset="0"/>
              <a:ea typeface="ＭＳ Ｐゴシック" panose="020B0600070205080204" pitchFamily="34" charset="-128"/>
            </a:endParaRPr>
          </a:p>
          <a:p>
            <a:pPr defTabSz="965200"/>
            <a:endParaRPr lang="en-US" altLang="en-US" dirty="0">
              <a:latin typeface="Arial" panose="020B0604020202020204" pitchFamily="34" charset="0"/>
              <a:ea typeface="ＭＳ Ｐゴシック" panose="020B0600070205080204" pitchFamily="34" charset="-128"/>
            </a:endParaRPr>
          </a:p>
          <a:p>
            <a:pPr>
              <a:buFont typeface="Wingdings" panose="05000000000000000000" pitchFamily="2" charset="2"/>
              <a:buNone/>
            </a:pPr>
            <a:endParaRPr lang="en-US" alt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42</a:t>
            </a:fld>
            <a:endParaRPr lang="en-US"/>
          </a:p>
        </p:txBody>
      </p:sp>
    </p:spTree>
    <p:extLst>
      <p:ext uri="{BB962C8B-B14F-4D97-AF65-F5344CB8AC3E}">
        <p14:creationId xmlns:p14="http://schemas.microsoft.com/office/powerpoint/2010/main" val="21269827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dirty="0">
                <a:latin typeface="Arial" panose="020B0604020202020204" pitchFamily="34" charset="0"/>
                <a:ea typeface="ＭＳ Ｐゴシック" panose="020B0600070205080204" pitchFamily="34" charset="-128"/>
              </a:rPr>
              <a:t>Installing devices such as vegetated curb extensions, sidewalk planters, vegetated swales and others may have long-term</a:t>
            </a:r>
          </a:p>
          <a:p>
            <a:r>
              <a:rPr lang="en-US" altLang="en-US" sz="1200" dirty="0">
                <a:latin typeface="Arial" panose="020B0604020202020204" pitchFamily="34" charset="0"/>
                <a:ea typeface="ＭＳ Ｐゴシック" panose="020B0600070205080204" pitchFamily="34" charset="-128"/>
              </a:rPr>
              <a:t>issues since the devices must be maintained in perpetuity for a city or town to receive credit towards water quality mandates.</a:t>
            </a:r>
          </a:p>
          <a:p>
            <a:endParaRPr lang="en-US" altLang="en-US" sz="1200" dirty="0">
              <a:latin typeface="Arial" panose="020B0604020202020204" pitchFamily="34" charset="0"/>
              <a:ea typeface="ＭＳ Ｐゴシック" panose="020B0600070205080204" pitchFamily="34" charset="-128"/>
            </a:endParaRPr>
          </a:p>
          <a:p>
            <a:r>
              <a:rPr lang="en-US" altLang="en-US" sz="1200" dirty="0">
                <a:latin typeface="Arial" panose="020B0604020202020204" pitchFamily="34" charset="0"/>
                <a:ea typeface="ＭＳ Ｐゴシック" panose="020B0600070205080204" pitchFamily="34" charset="-128"/>
              </a:rPr>
              <a:t>Some cities have initiated pilot programs, installing green streets at selected locations. These experimental designs serve as models for other cities hard pressed to find affordable ways to meet increasingly difficult and costly water quality goals.</a:t>
            </a:r>
          </a:p>
          <a:p>
            <a:pPr>
              <a:buFont typeface="Wingdings" panose="05000000000000000000" pitchFamily="2" charset="2"/>
              <a:buNone/>
            </a:pPr>
            <a:endParaRPr lang="en-US" alt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43</a:t>
            </a:fld>
            <a:endParaRPr lang="en-US"/>
          </a:p>
        </p:txBody>
      </p:sp>
    </p:spTree>
    <p:extLst>
      <p:ext uri="{BB962C8B-B14F-4D97-AF65-F5344CB8AC3E}">
        <p14:creationId xmlns:p14="http://schemas.microsoft.com/office/powerpoint/2010/main" val="409931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Properly scaled residential streets can create more attractive communities and can contribute to a clearly defined sense of place. </a:t>
            </a:r>
          </a:p>
          <a:p>
            <a:pPr>
              <a:spcBef>
                <a:spcPct val="0"/>
              </a:spcBef>
            </a:pPr>
            <a:endParaRPr lang="en-US" altLang="en-US" dirty="0"/>
          </a:p>
          <a:p>
            <a:pPr>
              <a:spcBef>
                <a:spcPct val="0"/>
              </a:spcBef>
            </a:pPr>
            <a:r>
              <a:rPr lang="en-US" altLang="en-US" dirty="0"/>
              <a:t>These principles suggest that a street system should be designed as a hierarchy of street uses. </a:t>
            </a:r>
          </a:p>
          <a:p>
            <a:endParaRPr 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6</a:t>
            </a:fld>
            <a:endParaRPr lang="en-US"/>
          </a:p>
        </p:txBody>
      </p:sp>
    </p:spTree>
    <p:extLst>
      <p:ext uri="{BB962C8B-B14F-4D97-AF65-F5344CB8AC3E}">
        <p14:creationId xmlns:p14="http://schemas.microsoft.com/office/powerpoint/2010/main" val="3041535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The design process begins with the layout of the street system. </a:t>
            </a:r>
          </a:p>
          <a:p>
            <a:pPr>
              <a:spcBef>
                <a:spcPct val="0"/>
              </a:spcBef>
            </a:pPr>
            <a:endParaRPr lang="en-US" altLang="en-US" dirty="0"/>
          </a:p>
          <a:p>
            <a:endParaRPr 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7</a:t>
            </a:fld>
            <a:endParaRPr lang="en-US"/>
          </a:p>
        </p:txBody>
      </p:sp>
    </p:spTree>
    <p:extLst>
      <p:ext uri="{BB962C8B-B14F-4D97-AF65-F5344CB8AC3E}">
        <p14:creationId xmlns:p14="http://schemas.microsoft.com/office/powerpoint/2010/main" val="2922137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The primary purpose of arterial streets in mobility – the movement of as much traffic as possible at as high a speed as possible. </a:t>
            </a:r>
          </a:p>
          <a:p>
            <a:pPr>
              <a:spcBef>
                <a:spcPct val="0"/>
              </a:spcBef>
            </a:pPr>
            <a:endParaRPr lang="en-US" altLang="en-US" dirty="0"/>
          </a:p>
          <a:p>
            <a:pPr>
              <a:spcBef>
                <a:spcPct val="0"/>
              </a:spcBef>
            </a:pPr>
            <a:r>
              <a:rPr lang="en-US" altLang="en-US" dirty="0"/>
              <a:t>The function of residential collector streets is a balance between mobility and access. They serve as a link between arterial streets and local streets. </a:t>
            </a:r>
          </a:p>
          <a:p>
            <a:pPr>
              <a:spcBef>
                <a:spcPct val="0"/>
              </a:spcBef>
            </a:pPr>
            <a:endParaRPr lang="en-US" altLang="en-US" dirty="0"/>
          </a:p>
          <a:p>
            <a:pPr>
              <a:spcBef>
                <a:spcPct val="0"/>
              </a:spcBef>
            </a:pPr>
            <a:r>
              <a:rPr lang="en-US" altLang="en-US" dirty="0"/>
              <a:t>Local streets are provided predominantly for access to the residential properties that front them. </a:t>
            </a:r>
          </a:p>
          <a:p>
            <a:pPr>
              <a:spcBef>
                <a:spcPct val="0"/>
              </a:spcBef>
            </a:pPr>
            <a:endParaRPr lang="en-US" altLang="en-US" dirty="0"/>
          </a:p>
          <a:p>
            <a:pPr>
              <a:spcBef>
                <a:spcPct val="0"/>
              </a:spcBef>
            </a:pPr>
            <a:r>
              <a:rPr lang="en-US" altLang="en-US" dirty="0"/>
              <a:t>A cul-de-sac is a local street that provides no outlet or connection with other streets. </a:t>
            </a:r>
          </a:p>
          <a:p>
            <a:pPr>
              <a:spcBef>
                <a:spcPct val="0"/>
              </a:spcBef>
            </a:pPr>
            <a:endParaRPr lang="en-US" altLang="en-US" dirty="0"/>
          </a:p>
          <a:p>
            <a:pPr>
              <a:spcBef>
                <a:spcPct val="0"/>
              </a:spcBef>
            </a:pPr>
            <a:r>
              <a:rPr lang="en-US" altLang="en-US" dirty="0"/>
              <a:t>In this presentation we will be focusing on residential collector and local streets. </a:t>
            </a:r>
          </a:p>
          <a:p>
            <a:endParaRPr 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8</a:t>
            </a:fld>
            <a:endParaRPr lang="en-US"/>
          </a:p>
        </p:txBody>
      </p:sp>
    </p:spTree>
    <p:extLst>
      <p:ext uri="{BB962C8B-B14F-4D97-AF65-F5344CB8AC3E}">
        <p14:creationId xmlns:p14="http://schemas.microsoft.com/office/powerpoint/2010/main" val="36981816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Properly designed residential collector streets can have high value as frontage for both residential uses and small-scale neighborhood commercial uses. </a:t>
            </a:r>
          </a:p>
          <a:p>
            <a:endParaRPr 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9</a:t>
            </a:fld>
            <a:endParaRPr lang="en-US"/>
          </a:p>
        </p:txBody>
      </p:sp>
    </p:spTree>
    <p:extLst>
      <p:ext uri="{BB962C8B-B14F-4D97-AF65-F5344CB8AC3E}">
        <p14:creationId xmlns:p14="http://schemas.microsoft.com/office/powerpoint/2010/main" val="17975835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A major distinction between local streets and residential collector streets revolves around parking. Local streets allow parking even if doing so reduces the street to a single moving lane. The parking on residential collector streets must leave two unobstructed moving lanes to accommodate greater traffic volumes. </a:t>
            </a:r>
          </a:p>
          <a:p>
            <a:endParaRPr 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10</a:t>
            </a:fld>
            <a:endParaRPr lang="en-US"/>
          </a:p>
        </p:txBody>
      </p:sp>
    </p:spTree>
    <p:extLst>
      <p:ext uri="{BB962C8B-B14F-4D97-AF65-F5344CB8AC3E}">
        <p14:creationId xmlns:p14="http://schemas.microsoft.com/office/powerpoint/2010/main" val="3555387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The grid system has seen a revival in community design over the past two decades through the traditional neighborhood design movement (TND). This form of street design creates shorter blocks and more connections and therefore is more pedestrian friendly than the loop and lollipop network type. The grid patterned streets often have alleyways which provide service and parking at the rear of the building, eliminating the front loading garage. </a:t>
            </a:r>
          </a:p>
          <a:p>
            <a:pPr>
              <a:spcBef>
                <a:spcPct val="0"/>
              </a:spcBef>
            </a:pPr>
            <a:endParaRPr lang="en-US" altLang="en-US" dirty="0"/>
          </a:p>
          <a:p>
            <a:pPr>
              <a:spcBef>
                <a:spcPct val="0"/>
              </a:spcBef>
            </a:pPr>
            <a:r>
              <a:rPr lang="en-US" altLang="en-US" dirty="0"/>
              <a:t>Loop and lollipop networks are derived from the superblock design for </a:t>
            </a:r>
            <a:r>
              <a:rPr lang="en-US" altLang="en-US" dirty="0" err="1"/>
              <a:t>Radburn</a:t>
            </a:r>
            <a:r>
              <a:rPr lang="en-US" altLang="en-US" dirty="0"/>
              <a:t>, New Jersey, one of the first master planned communities. That plan was intended to create a residential environment that separated pedestrian and vehicular traffic with an internal park and walkways system and an external, or perimeter, roadway system. </a:t>
            </a:r>
          </a:p>
          <a:p>
            <a:pPr>
              <a:spcBef>
                <a:spcPct val="0"/>
              </a:spcBef>
            </a:pPr>
            <a:endParaRPr lang="en-US" altLang="en-US" dirty="0"/>
          </a:p>
          <a:p>
            <a:pPr>
              <a:spcBef>
                <a:spcPct val="0"/>
              </a:spcBef>
            </a:pPr>
            <a:r>
              <a:rPr lang="en-US" altLang="en-US" dirty="0"/>
              <a:t>A hybrid network is the next wave in street pattern experimentation. </a:t>
            </a:r>
          </a:p>
          <a:p>
            <a:endParaRPr lang="en-US" dirty="0"/>
          </a:p>
        </p:txBody>
      </p:sp>
      <p:sp>
        <p:nvSpPr>
          <p:cNvPr id="4" name="Slide Number Placeholder 3"/>
          <p:cNvSpPr>
            <a:spLocks noGrp="1"/>
          </p:cNvSpPr>
          <p:nvPr>
            <p:ph type="sldNum" sz="quarter" idx="10"/>
          </p:nvPr>
        </p:nvSpPr>
        <p:spPr/>
        <p:txBody>
          <a:bodyPr/>
          <a:lstStyle/>
          <a:p>
            <a:fld id="{0CBD1CA3-C9BA-499D-A602-D6AB53621393}" type="slidenum">
              <a:rPr lang="en-US" smtClean="0"/>
              <a:t>12</a:t>
            </a:fld>
            <a:endParaRPr lang="en-US"/>
          </a:p>
        </p:txBody>
      </p:sp>
    </p:spTree>
    <p:extLst>
      <p:ext uri="{BB962C8B-B14F-4D97-AF65-F5344CB8AC3E}">
        <p14:creationId xmlns:p14="http://schemas.microsoft.com/office/powerpoint/2010/main" val="27046719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8.wm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w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667463" y="1054909"/>
            <a:ext cx="8749435" cy="2482948"/>
          </a:xfrm>
          <a:prstGeom prst="rect">
            <a:avLst/>
          </a:prstGeom>
        </p:spPr>
      </p:pic>
      <p:pic>
        <p:nvPicPr>
          <p:cNvPr id="9" name="Picture 8"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19960" y="4191000"/>
            <a:ext cx="987617" cy="686054"/>
          </a:xfrm>
          <a:prstGeom prst="rect">
            <a:avLst/>
          </a:prstGeom>
        </p:spPr>
      </p:pic>
      <p:sp>
        <p:nvSpPr>
          <p:cNvPr id="15" name="Text Placeholder 14"/>
          <p:cNvSpPr>
            <a:spLocks noGrp="1"/>
          </p:cNvSpPr>
          <p:nvPr>
            <p:ph type="body" sz="quarter" idx="11"/>
          </p:nvPr>
        </p:nvSpPr>
        <p:spPr>
          <a:xfrm>
            <a:off x="172720" y="1054909"/>
            <a:ext cx="5475037" cy="2482948"/>
          </a:xfrm>
          <a:prstGeom prst="rect">
            <a:avLst/>
          </a:prstGeom>
        </p:spPr>
        <p:txBody>
          <a:bodyPr vert="horz" lIns="0" tIns="0" rIns="0" bIns="0" anchor="ctr" anchorCtr="0"/>
          <a:lstStyle>
            <a:lvl1pPr marL="0" indent="0" algn="r">
              <a:lnSpc>
                <a:spcPts val="6000"/>
              </a:lnSpc>
              <a:spcBef>
                <a:spcPts val="0"/>
              </a:spcBef>
              <a:spcAft>
                <a:spcPts val="600"/>
              </a:spcAft>
              <a:buNone/>
              <a:defRPr sz="6000" b="0" i="0">
                <a:solidFill>
                  <a:schemeClr val="accent3"/>
                </a:solidFill>
                <a:latin typeface="Calibri Light"/>
                <a:cs typeface="Calibri Light"/>
              </a:defRPr>
            </a:lvl1pPr>
            <a:lvl2pPr marL="457200" indent="0" algn="r">
              <a:buNone/>
              <a:defRPr sz="1800" b="0" i="1">
                <a:solidFill>
                  <a:srgbClr val="00205B"/>
                </a:solidFill>
                <a:latin typeface="Source Sans Pro"/>
                <a:cs typeface="Source Sans Pro"/>
              </a:defRPr>
            </a:lvl2pPr>
          </a:lstStyle>
          <a:p>
            <a:pPr lvl="0"/>
            <a:r>
              <a:rPr lang="en-US"/>
              <a:t>Click to edit Master text styles</a:t>
            </a:r>
          </a:p>
        </p:txBody>
      </p:sp>
    </p:spTree>
    <p:extLst>
      <p:ext uri="{BB962C8B-B14F-4D97-AF65-F5344CB8AC3E}">
        <p14:creationId xmlns:p14="http://schemas.microsoft.com/office/powerpoint/2010/main" val="2852611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rge Image box">
    <p:spTree>
      <p:nvGrpSpPr>
        <p:cNvPr id="1" name=""/>
        <p:cNvGrpSpPr/>
        <p:nvPr/>
      </p:nvGrpSpPr>
      <p:grpSpPr>
        <a:xfrm>
          <a:off x="0" y="0"/>
          <a:ext cx="0" cy="0"/>
          <a:chOff x="0" y="0"/>
          <a:chExt cx="0" cy="0"/>
        </a:xfrm>
      </p:grpSpPr>
      <p:pic>
        <p:nvPicPr>
          <p:cNvPr id="10" name="Picture 9" descr="NAHB 2 Line CMYK.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12" name="Text Placeholder 2"/>
          <p:cNvSpPr>
            <a:spLocks noGrp="1"/>
          </p:cNvSpPr>
          <p:nvPr>
            <p:ph type="body" sz="quarter" idx="10" hasCustomPrompt="1"/>
          </p:nvPr>
        </p:nvSpPr>
        <p:spPr>
          <a:xfrm>
            <a:off x="1465855" y="71321"/>
            <a:ext cx="388846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4" name="Picture Placeholder 3"/>
          <p:cNvSpPr>
            <a:spLocks noGrp="1"/>
          </p:cNvSpPr>
          <p:nvPr>
            <p:ph type="pic" sz="quarter" idx="13"/>
          </p:nvPr>
        </p:nvSpPr>
        <p:spPr>
          <a:xfrm>
            <a:off x="1465855" y="1322740"/>
            <a:ext cx="7139665" cy="3218780"/>
          </a:xfrm>
          <a:prstGeom prst="rect">
            <a:avLst/>
          </a:prstGeom>
        </p:spPr>
        <p:txBody>
          <a:bodyPr vert="horz"/>
          <a:lstStyle/>
          <a:p>
            <a:r>
              <a:rPr lang="en-US"/>
              <a:t>Click icon to add picture</a:t>
            </a:r>
          </a:p>
        </p:txBody>
      </p:sp>
      <p:pic>
        <p:nvPicPr>
          <p:cNvPr id="6" name="Picture 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4029230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604485" y="71321"/>
            <a:ext cx="1579929" cy="1131086"/>
          </a:xfrm>
          <a:prstGeom prst="rect">
            <a:avLst/>
          </a:prstGeom>
        </p:spPr>
      </p:pic>
      <p:pic>
        <p:nvPicPr>
          <p:cNvPr id="11" name="Picture 10"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3" name="Text Placeholder 2"/>
          <p:cNvSpPr>
            <a:spLocks noGrp="1"/>
          </p:cNvSpPr>
          <p:nvPr>
            <p:ph type="body" sz="quarter" idx="10" hasCustomPrompt="1"/>
          </p:nvPr>
        </p:nvSpPr>
        <p:spPr>
          <a:xfrm>
            <a:off x="381000" y="71320"/>
            <a:ext cx="3223485" cy="1130417"/>
          </a:xfrm>
          <a:prstGeom prst="rect">
            <a:avLst/>
          </a:prstGeom>
        </p:spPr>
        <p:txBody>
          <a:bodyPr vert="horz" lIns="0" tIns="0" rIns="0" bIns="0" anchor="ctr" anchorCtr="0"/>
          <a:lstStyle>
            <a:lvl1pPr marL="0" indent="0" algn="r">
              <a:spcBef>
                <a:spcPts val="0"/>
              </a:spcBef>
              <a:spcAft>
                <a:spcPts val="600"/>
              </a:spcAft>
              <a:buNone/>
              <a:defRPr sz="3600" b="0" i="0" baseline="0">
                <a:solidFill>
                  <a:schemeClr val="accent3"/>
                </a:solidFill>
                <a:latin typeface="Calibri Light"/>
                <a:cs typeface="Calibri Light"/>
              </a:defRPr>
            </a:lvl1pPr>
          </a:lstStyle>
          <a:p>
            <a:pPr lvl="0"/>
            <a:r>
              <a:rPr lang="en-US" dirty="0"/>
              <a:t>Page Header</a:t>
            </a:r>
          </a:p>
        </p:txBody>
      </p:sp>
      <p:sp>
        <p:nvSpPr>
          <p:cNvPr id="17" name="Text Placeholder 5"/>
          <p:cNvSpPr>
            <a:spLocks noGrp="1"/>
          </p:cNvSpPr>
          <p:nvPr>
            <p:ph type="body" sz="quarter" idx="11" hasCustomPrompt="1"/>
          </p:nvPr>
        </p:nvSpPr>
        <p:spPr>
          <a:xfrm>
            <a:off x="381546" y="1360260"/>
            <a:ext cx="3222940" cy="2470060"/>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endParaRPr lang="en-US" dirty="0"/>
          </a:p>
        </p:txBody>
      </p:sp>
      <p:sp>
        <p:nvSpPr>
          <p:cNvPr id="18" name="Picture Placeholder 8"/>
          <p:cNvSpPr>
            <a:spLocks noGrp="1"/>
          </p:cNvSpPr>
          <p:nvPr>
            <p:ph type="pic" sz="quarter" idx="13"/>
          </p:nvPr>
        </p:nvSpPr>
        <p:spPr>
          <a:xfrm>
            <a:off x="4008123" y="-764259"/>
            <a:ext cx="6724886" cy="6728562"/>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1236700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2" name="Rectangle 11"/>
          <p:cNvSpPr/>
          <p:nvPr userDrawn="1"/>
        </p:nvSpPr>
        <p:spPr>
          <a:xfrm>
            <a:off x="0" y="0"/>
            <a:ext cx="9144000" cy="5143500"/>
          </a:xfrm>
          <a:prstGeom prst="rect">
            <a:avLst/>
          </a:prstGeom>
          <a:solidFill>
            <a:srgbClr val="0020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46260" y="4415553"/>
            <a:ext cx="699026" cy="486547"/>
          </a:xfrm>
          <a:prstGeom prst="rect">
            <a:avLst/>
          </a:prstGeom>
        </p:spPr>
      </p:pic>
      <p:pic>
        <p:nvPicPr>
          <p:cNvPr id="15" name="Picture 14"/>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0800000">
            <a:off x="-114076" y="71321"/>
            <a:ext cx="1579929" cy="1131085"/>
          </a:xfrm>
          <a:prstGeom prst="rect">
            <a:avLst/>
          </a:prstGeom>
        </p:spPr>
      </p:pic>
      <p:sp>
        <p:nvSpPr>
          <p:cNvPr id="7" name="Text Placeholder 2"/>
          <p:cNvSpPr>
            <a:spLocks noGrp="1"/>
          </p:cNvSpPr>
          <p:nvPr>
            <p:ph type="body" sz="quarter" idx="10" hasCustomPrompt="1"/>
          </p:nvPr>
        </p:nvSpPr>
        <p:spPr>
          <a:xfrm>
            <a:off x="1465855" y="71321"/>
            <a:ext cx="6977105" cy="1131087"/>
          </a:xfrm>
          <a:prstGeom prst="rect">
            <a:avLst/>
          </a:prstGeom>
        </p:spPr>
        <p:txBody>
          <a:bodyPr vert="horz" lIns="0" tIns="0" rIns="0" bIns="0" anchor="ctr" anchorCtr="0"/>
          <a:lstStyle>
            <a:lvl1pPr marL="0" indent="0">
              <a:spcBef>
                <a:spcPts val="0"/>
              </a:spcBef>
              <a:spcAft>
                <a:spcPts val="600"/>
              </a:spcAft>
              <a:buNone/>
              <a:defRPr sz="3600" b="0" i="0">
                <a:solidFill>
                  <a:schemeClr val="bg1"/>
                </a:solidFill>
                <a:latin typeface="Calibri Light"/>
                <a:cs typeface="Calibri Light"/>
              </a:defRPr>
            </a:lvl1pPr>
          </a:lstStyle>
          <a:p>
            <a:pPr lvl="0"/>
            <a:r>
              <a:rPr lang="en-US" dirty="0"/>
              <a:t>Page Header</a:t>
            </a:r>
          </a:p>
        </p:txBody>
      </p:sp>
      <p:sp>
        <p:nvSpPr>
          <p:cNvPr id="10" name="Text Placeholder 5"/>
          <p:cNvSpPr>
            <a:spLocks noGrp="1"/>
          </p:cNvSpPr>
          <p:nvPr>
            <p:ph type="body" sz="quarter" idx="11" hasCustomPrompt="1"/>
          </p:nvPr>
        </p:nvSpPr>
        <p:spPr>
          <a:xfrm>
            <a:off x="1465855" y="1404347"/>
            <a:ext cx="6337025" cy="1196614"/>
          </a:xfrm>
          <a:prstGeom prst="rect">
            <a:avLst/>
          </a:prstGeom>
        </p:spPr>
        <p:txBody>
          <a:bodyPr vert="horz" lIns="0" tIns="0" rIns="0" bIns="0"/>
          <a:lstStyle>
            <a:lvl1pPr marL="0" indent="0">
              <a:lnSpc>
                <a:spcPts val="2100"/>
              </a:lnSpc>
              <a:spcBef>
                <a:spcPts val="0"/>
              </a:spcBef>
              <a:spcAft>
                <a:spcPts val="600"/>
              </a:spcAft>
              <a:buNone/>
              <a:defRPr lang="en-US" sz="1500" smtClean="0">
                <a:solidFill>
                  <a:srgbClr val="FFFFFF"/>
                </a:solidFill>
              </a:defRPr>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Vestibulum</a:t>
            </a:r>
            <a:r>
              <a:rPr lang="en-US" dirty="0"/>
              <a:t> ac ante </a:t>
            </a:r>
            <a:r>
              <a:rPr lang="en-US" dirty="0" err="1"/>
              <a:t>feugiat</a:t>
            </a:r>
            <a:r>
              <a:rPr lang="en-US" dirty="0"/>
              <a:t>, </a:t>
            </a:r>
            <a:r>
              <a:rPr lang="en-US" dirty="0" err="1"/>
              <a:t>maximus</a:t>
            </a:r>
            <a:r>
              <a:rPr lang="en-US" dirty="0"/>
              <a:t> </a:t>
            </a:r>
            <a:r>
              <a:rPr lang="en-US" dirty="0" err="1"/>
              <a:t>erat</a:t>
            </a:r>
            <a:r>
              <a:rPr lang="en-US" dirty="0"/>
              <a:t> et, </a:t>
            </a:r>
            <a:r>
              <a:rPr lang="en-US" dirty="0" err="1"/>
              <a:t>accumsan</a:t>
            </a:r>
            <a:r>
              <a:rPr lang="en-US" dirty="0"/>
              <a:t> </a:t>
            </a:r>
            <a:r>
              <a:rPr lang="en-US" dirty="0" err="1"/>
              <a:t>neque</a:t>
            </a:r>
            <a:r>
              <a:rPr lang="en-US" dirty="0"/>
              <a:t>. </a:t>
            </a:r>
            <a:r>
              <a:rPr lang="en-US" dirty="0" err="1"/>
              <a:t>Nulla</a:t>
            </a:r>
            <a:r>
              <a:rPr lang="en-US" dirty="0"/>
              <a:t> </a:t>
            </a:r>
            <a:r>
              <a:rPr lang="en-US" dirty="0" err="1"/>
              <a:t>lacinia</a:t>
            </a:r>
            <a:r>
              <a:rPr lang="en-US" dirty="0"/>
              <a:t> </a:t>
            </a:r>
            <a:r>
              <a:rPr lang="en-US" dirty="0" err="1"/>
              <a:t>purus</a:t>
            </a:r>
            <a:r>
              <a:rPr lang="en-US" dirty="0"/>
              <a:t> a </a:t>
            </a:r>
            <a:r>
              <a:rPr lang="en-US" dirty="0" err="1"/>
              <a:t>lorem</a:t>
            </a:r>
            <a:r>
              <a:rPr lang="en-US" dirty="0"/>
              <a:t> </a:t>
            </a:r>
            <a:r>
              <a:rPr lang="en-US" dirty="0" err="1"/>
              <a:t>tincidunt</a:t>
            </a:r>
            <a:r>
              <a:rPr lang="en-US" dirty="0"/>
              <a:t> </a:t>
            </a:r>
            <a:r>
              <a:rPr lang="en-US" dirty="0" err="1"/>
              <a:t>consequat</a:t>
            </a:r>
            <a:r>
              <a:rPr lang="en-US" dirty="0"/>
              <a:t>. </a:t>
            </a:r>
            <a:r>
              <a:rPr lang="en-US" dirty="0" err="1"/>
              <a:t>Sed</a:t>
            </a:r>
            <a:r>
              <a:rPr lang="en-US" dirty="0"/>
              <a:t> </a:t>
            </a:r>
            <a:r>
              <a:rPr lang="en-US" dirty="0" err="1"/>
              <a:t>posuere</a:t>
            </a:r>
            <a:r>
              <a:rPr lang="en-US" dirty="0"/>
              <a:t> </a:t>
            </a:r>
            <a:r>
              <a:rPr lang="en-US" dirty="0" err="1"/>
              <a:t>cursus</a:t>
            </a:r>
            <a:r>
              <a:rPr lang="en-US" dirty="0"/>
              <a:t> ligula in </a:t>
            </a:r>
            <a:r>
              <a:rPr lang="en-US" dirty="0" err="1"/>
              <a:t>porta</a:t>
            </a:r>
            <a:r>
              <a:rPr lang="en-US" dirty="0"/>
              <a:t>. </a:t>
            </a:r>
            <a:r>
              <a:rPr lang="en-US" dirty="0" err="1"/>
              <a:t>Ut</a:t>
            </a:r>
            <a:r>
              <a:rPr lang="en-US" dirty="0"/>
              <a:t> </a:t>
            </a:r>
            <a:r>
              <a:rPr lang="en-US" dirty="0" err="1"/>
              <a:t>quis</a:t>
            </a:r>
            <a:r>
              <a:rPr lang="en-US" dirty="0"/>
              <a:t> ex </a:t>
            </a:r>
            <a:r>
              <a:rPr lang="en-US" dirty="0" err="1"/>
              <a:t>eget</a:t>
            </a:r>
            <a:r>
              <a:rPr lang="en-US" dirty="0"/>
              <a:t> ligula </a:t>
            </a:r>
            <a:r>
              <a:rPr lang="en-US" dirty="0" err="1"/>
              <a:t>ultricies</a:t>
            </a:r>
            <a:r>
              <a:rPr lang="en-US" dirty="0"/>
              <a:t> </a:t>
            </a:r>
            <a:r>
              <a:rPr lang="en-US" dirty="0" err="1"/>
              <a:t>pulvinar</a:t>
            </a:r>
            <a:r>
              <a:rPr lang="en-US" dirty="0"/>
              <a:t> </a:t>
            </a:r>
            <a:r>
              <a:rPr lang="en-US" dirty="0" err="1"/>
              <a:t>eget</a:t>
            </a:r>
            <a:r>
              <a:rPr lang="en-US" dirty="0"/>
              <a:t> </a:t>
            </a:r>
            <a:r>
              <a:rPr lang="en-US" dirty="0" err="1"/>
              <a:t>mollis</a:t>
            </a:r>
            <a:r>
              <a:rPr lang="en-US" dirty="0"/>
              <a:t> </a:t>
            </a:r>
            <a:r>
              <a:rPr lang="en-US" dirty="0" err="1"/>
              <a:t>tellus</a:t>
            </a:r>
            <a:r>
              <a:rPr lang="en-US" dirty="0"/>
              <a:t>. </a:t>
            </a:r>
          </a:p>
        </p:txBody>
      </p:sp>
      <p:sp>
        <p:nvSpPr>
          <p:cNvPr id="11" name="Text Placeholder 7"/>
          <p:cNvSpPr>
            <a:spLocks noGrp="1"/>
          </p:cNvSpPr>
          <p:nvPr>
            <p:ph type="body" sz="quarter" idx="12" hasCustomPrompt="1"/>
          </p:nvPr>
        </p:nvSpPr>
        <p:spPr>
          <a:xfrm>
            <a:off x="1465263" y="2631442"/>
            <a:ext cx="6337300" cy="1574800"/>
          </a:xfrm>
          <a:prstGeom prst="rect">
            <a:avLst/>
          </a:prstGeom>
        </p:spPr>
        <p:txBody>
          <a:bodyPr vert="horz" lIns="0" tIns="0" rIns="0" bIns="0"/>
          <a:lstStyle>
            <a:lvl1pPr marL="285750" indent="-285750">
              <a:lnSpc>
                <a:spcPts val="2100"/>
              </a:lnSpc>
              <a:spcBef>
                <a:spcPts val="0"/>
              </a:spcBef>
              <a:spcAft>
                <a:spcPts val="600"/>
              </a:spcAft>
              <a:buFont typeface="Arial"/>
              <a:buChar char="•"/>
              <a:defRPr sz="1500" baseline="0">
                <a:solidFill>
                  <a:srgbClr val="FFFFFF"/>
                </a:solidFill>
                <a:latin typeface="Calibri"/>
                <a:cs typeface="Calibri"/>
              </a:defRPr>
            </a:lvl1pPr>
          </a:lstStyle>
          <a:p>
            <a:pPr lvl="0"/>
            <a:r>
              <a:rPr lang="en-US" dirty="0"/>
              <a:t>Bullet number one</a:t>
            </a:r>
          </a:p>
          <a:p>
            <a:pPr lvl="0"/>
            <a:r>
              <a:rPr lang="en-US" dirty="0"/>
              <a:t>Bullet number two</a:t>
            </a:r>
          </a:p>
        </p:txBody>
      </p:sp>
    </p:spTree>
    <p:extLst>
      <p:ext uri="{BB962C8B-B14F-4D97-AF65-F5344CB8AC3E}">
        <p14:creationId xmlns:p14="http://schemas.microsoft.com/office/powerpoint/2010/main" val="33911631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p:cNvSpPr/>
          <p:nvPr userDrawn="1"/>
        </p:nvSpPr>
        <p:spPr>
          <a:xfrm>
            <a:off x="0" y="4220307"/>
            <a:ext cx="9144000" cy="923193"/>
          </a:xfrm>
          <a:prstGeom prst="rect">
            <a:avLst/>
          </a:prstGeom>
          <a:solidFill>
            <a:srgbClr val="0020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46260" y="4415553"/>
            <a:ext cx="699026" cy="486547"/>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180382" y="4266534"/>
            <a:ext cx="2952768" cy="826430"/>
          </a:xfrm>
          <a:prstGeom prst="rect">
            <a:avLst/>
          </a:prstGeom>
        </p:spPr>
      </p:pic>
      <p:sp>
        <p:nvSpPr>
          <p:cNvPr id="12" name="Text Placeholder 2"/>
          <p:cNvSpPr>
            <a:spLocks noGrp="1"/>
          </p:cNvSpPr>
          <p:nvPr>
            <p:ph type="body" sz="quarter" idx="10" hasCustomPrompt="1"/>
          </p:nvPr>
        </p:nvSpPr>
        <p:spPr>
          <a:xfrm>
            <a:off x="1465855" y="71321"/>
            <a:ext cx="6977105" cy="1131087"/>
          </a:xfrm>
          <a:prstGeom prst="rect">
            <a:avLst/>
          </a:prstGeom>
        </p:spPr>
        <p:txBody>
          <a:bodyPr vert="horz" lIns="0" tIns="0" rIns="0" bIns="0" anchor="ctr" anchorCtr="0"/>
          <a:lstStyle>
            <a:lvl1pPr marL="0" indent="0">
              <a:lnSpc>
                <a:spcPts val="3600"/>
              </a:lnSpc>
              <a:spcBef>
                <a:spcPts val="0"/>
              </a:spcBef>
              <a:spcAft>
                <a:spcPts val="600"/>
              </a:spcAft>
              <a:buNone/>
              <a:defRPr sz="3600" b="0" i="0">
                <a:solidFill>
                  <a:schemeClr val="accent3"/>
                </a:solidFill>
                <a:latin typeface="Calibri Light"/>
                <a:cs typeface="Calibri Light"/>
              </a:defRPr>
            </a:lvl1pPr>
          </a:lstStyle>
          <a:p>
            <a:pPr lvl="0"/>
            <a:r>
              <a:rPr lang="en-US" dirty="0"/>
              <a:t>This slide is for the end </a:t>
            </a:r>
            <a:br>
              <a:rPr lang="en-US" dirty="0"/>
            </a:br>
            <a:r>
              <a:rPr lang="en-US" dirty="0"/>
              <a:t>of a presentation</a:t>
            </a:r>
          </a:p>
        </p:txBody>
      </p:sp>
      <p:sp>
        <p:nvSpPr>
          <p:cNvPr id="13" name="Text Placeholder 5"/>
          <p:cNvSpPr>
            <a:spLocks noGrp="1"/>
          </p:cNvSpPr>
          <p:nvPr>
            <p:ph type="body" sz="quarter" idx="11" hasCustomPrompt="1"/>
          </p:nvPr>
        </p:nvSpPr>
        <p:spPr>
          <a:xfrm>
            <a:off x="1465855" y="1404347"/>
            <a:ext cx="6337025" cy="1196614"/>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endParaRPr lang="en-US" dirty="0"/>
          </a:p>
        </p:txBody>
      </p:sp>
      <p:sp>
        <p:nvSpPr>
          <p:cNvPr id="14" name="Text Placeholder 13"/>
          <p:cNvSpPr>
            <a:spLocks noGrp="1"/>
          </p:cNvSpPr>
          <p:nvPr>
            <p:ph type="body" sz="quarter" idx="12" hasCustomPrompt="1"/>
          </p:nvPr>
        </p:nvSpPr>
        <p:spPr>
          <a:xfrm>
            <a:off x="1465263" y="4229833"/>
            <a:ext cx="5715000" cy="867012"/>
          </a:xfrm>
          <a:prstGeom prst="rect">
            <a:avLst/>
          </a:prstGeom>
        </p:spPr>
        <p:txBody>
          <a:bodyPr vert="horz" lIns="0" tIns="0" rIns="0" bIns="0" anchor="ctr" anchorCtr="0"/>
          <a:lstStyle>
            <a:lvl1pPr marL="0" indent="0" algn="r">
              <a:spcBef>
                <a:spcPts val="0"/>
              </a:spcBef>
              <a:spcAft>
                <a:spcPts val="600"/>
              </a:spcAft>
              <a:buNone/>
              <a:defRPr b="0" i="1">
                <a:solidFill>
                  <a:srgbClr val="FFFFFF"/>
                </a:solidFill>
                <a:latin typeface="Calibri"/>
                <a:cs typeface="Calibri"/>
              </a:defRPr>
            </a:lvl1pPr>
          </a:lstStyle>
          <a:p>
            <a:pPr lvl="0"/>
            <a:r>
              <a:rPr lang="en-US" dirty="0"/>
              <a:t>We Build Communities</a:t>
            </a:r>
          </a:p>
        </p:txBody>
      </p:sp>
      <p:pic>
        <p:nvPicPr>
          <p:cNvPr id="9" name="Picture 8"/>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3179914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60866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0800000">
            <a:off x="-2728825" y="793567"/>
            <a:ext cx="8199915" cy="2327003"/>
          </a:xfrm>
          <a:prstGeom prst="rect">
            <a:avLst/>
          </a:prstGeom>
        </p:spPr>
      </p:pic>
      <p:pic>
        <p:nvPicPr>
          <p:cNvPr id="11" name="Picture 10"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19960" y="4191000"/>
            <a:ext cx="987617" cy="686054"/>
          </a:xfrm>
          <a:prstGeom prst="rect">
            <a:avLst/>
          </a:prstGeom>
        </p:spPr>
      </p:pic>
      <p:sp>
        <p:nvSpPr>
          <p:cNvPr id="3" name="Text Placeholder 2"/>
          <p:cNvSpPr>
            <a:spLocks noGrp="1"/>
          </p:cNvSpPr>
          <p:nvPr>
            <p:ph type="body" sz="quarter" idx="12" hasCustomPrompt="1"/>
          </p:nvPr>
        </p:nvSpPr>
        <p:spPr>
          <a:xfrm>
            <a:off x="5489559" y="793566"/>
            <a:ext cx="3418018" cy="2327005"/>
          </a:xfrm>
          <a:prstGeom prst="rect">
            <a:avLst/>
          </a:prstGeom>
        </p:spPr>
        <p:txBody>
          <a:bodyPr vert="horz" lIns="0" tIns="0" rIns="0" bIns="0" anchor="ctr" anchorCtr="0"/>
          <a:lstStyle>
            <a:lvl1pPr marL="0" indent="0" algn="l">
              <a:spcBef>
                <a:spcPts val="0"/>
              </a:spcBef>
              <a:spcAft>
                <a:spcPts val="600"/>
              </a:spcAft>
              <a:buNone/>
              <a:defRPr sz="6000" b="0" i="0">
                <a:solidFill>
                  <a:schemeClr val="accent3"/>
                </a:solidFill>
                <a:latin typeface="Calibri Light"/>
                <a:cs typeface="Calibri Light"/>
              </a:defRPr>
            </a:lvl1pPr>
          </a:lstStyle>
          <a:p>
            <a:pPr lvl="0"/>
            <a:r>
              <a:rPr lang="en-US" dirty="0"/>
              <a:t>Section Header 1</a:t>
            </a:r>
          </a:p>
        </p:txBody>
      </p:sp>
      <p:sp>
        <p:nvSpPr>
          <p:cNvPr id="13" name="Picture Placeholder 8"/>
          <p:cNvSpPr>
            <a:spLocks noGrp="1"/>
          </p:cNvSpPr>
          <p:nvPr>
            <p:ph type="pic" sz="quarter" idx="13"/>
          </p:nvPr>
        </p:nvSpPr>
        <p:spPr>
          <a:xfrm>
            <a:off x="-2275840" y="-495906"/>
            <a:ext cx="6188473" cy="6191856"/>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1959379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0800000">
            <a:off x="-6731865" y="793567"/>
            <a:ext cx="8199915" cy="2327003"/>
          </a:xfrm>
          <a:prstGeom prst="rect">
            <a:avLst/>
          </a:prstGeom>
        </p:spPr>
      </p:pic>
      <p:pic>
        <p:nvPicPr>
          <p:cNvPr id="11" name="Picture 10"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191000"/>
            <a:ext cx="987617" cy="686054"/>
          </a:xfrm>
          <a:prstGeom prst="rect">
            <a:avLst/>
          </a:prstGeom>
        </p:spPr>
      </p:pic>
      <p:sp>
        <p:nvSpPr>
          <p:cNvPr id="3" name="Text Placeholder 2"/>
          <p:cNvSpPr>
            <a:spLocks noGrp="1"/>
          </p:cNvSpPr>
          <p:nvPr>
            <p:ph type="body" sz="quarter" idx="10" hasCustomPrompt="1"/>
          </p:nvPr>
        </p:nvSpPr>
        <p:spPr>
          <a:xfrm>
            <a:off x="1496997" y="793566"/>
            <a:ext cx="3461083" cy="2327004"/>
          </a:xfrm>
          <a:prstGeom prst="rect">
            <a:avLst/>
          </a:prstGeom>
        </p:spPr>
        <p:txBody>
          <a:bodyPr vert="horz" lIns="0" tIns="0" rIns="0" bIns="0" anchor="ctr" anchorCtr="0"/>
          <a:lstStyle>
            <a:lvl1pPr marL="0" indent="0">
              <a:spcBef>
                <a:spcPts val="0"/>
              </a:spcBef>
              <a:spcAft>
                <a:spcPts val="600"/>
              </a:spcAft>
              <a:buNone/>
              <a:defRPr sz="6000" b="0" i="0" baseline="0">
                <a:solidFill>
                  <a:schemeClr val="accent3"/>
                </a:solidFill>
                <a:latin typeface="Calibri Light"/>
                <a:cs typeface="Calibri Light"/>
              </a:defRPr>
            </a:lvl1pPr>
          </a:lstStyle>
          <a:p>
            <a:pPr lvl="0"/>
            <a:r>
              <a:rPr lang="en-US" dirty="0"/>
              <a:t>Section Header 2</a:t>
            </a:r>
          </a:p>
        </p:txBody>
      </p:sp>
      <p:sp>
        <p:nvSpPr>
          <p:cNvPr id="12" name="Picture Placeholder 8"/>
          <p:cNvSpPr>
            <a:spLocks noGrp="1"/>
          </p:cNvSpPr>
          <p:nvPr>
            <p:ph type="pic" sz="quarter" idx="13"/>
          </p:nvPr>
        </p:nvSpPr>
        <p:spPr>
          <a:xfrm>
            <a:off x="5140959" y="-495906"/>
            <a:ext cx="6188473" cy="6191856"/>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2956384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Picture 5" descr="iStock_72865149_XXX LR.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7" name="Rectangle 6"/>
          <p:cNvSpPr/>
          <p:nvPr userDrawn="1"/>
        </p:nvSpPr>
        <p:spPr>
          <a:xfrm rot="16200000">
            <a:off x="3280411" y="-720092"/>
            <a:ext cx="5143500" cy="6583682"/>
          </a:xfrm>
          <a:prstGeom prst="rect">
            <a:avLst/>
          </a:prstGeom>
          <a:gradFill flip="none" rotWithShape="1">
            <a:gsLst>
              <a:gs pos="0">
                <a:srgbClr val="000000"/>
              </a:gs>
              <a:gs pos="84000">
                <a:srgbClr val="FFFFFF">
                  <a:alpha val="0"/>
                  <a:lumMod val="0"/>
                </a:srgbClr>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4017701" y="-3142956"/>
            <a:ext cx="6612998" cy="2540358"/>
          </a:xfrm>
          <a:prstGeom prst="rect">
            <a:avLst/>
          </a:prstGeom>
        </p:spPr>
      </p:pic>
      <p:pic>
        <p:nvPicPr>
          <p:cNvPr id="11" name="Picture 10"/>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46260" y="4415553"/>
            <a:ext cx="699026" cy="486547"/>
          </a:xfrm>
          <a:prstGeom prst="rect">
            <a:avLst/>
          </a:prstGeom>
        </p:spPr>
      </p:pic>
      <p:sp>
        <p:nvSpPr>
          <p:cNvPr id="5" name="Text Placeholder 4"/>
          <p:cNvSpPr>
            <a:spLocks noGrp="1"/>
          </p:cNvSpPr>
          <p:nvPr>
            <p:ph type="body" sz="quarter" idx="11" hasCustomPrompt="1"/>
          </p:nvPr>
        </p:nvSpPr>
        <p:spPr>
          <a:xfrm>
            <a:off x="6081225" y="1433722"/>
            <a:ext cx="2485949" cy="3229718"/>
          </a:xfrm>
          <a:prstGeom prst="rect">
            <a:avLst/>
          </a:prstGeom>
        </p:spPr>
        <p:txBody>
          <a:bodyPr vert="horz" lIns="0" tIns="0" rIns="0" bIns="0"/>
          <a:lstStyle>
            <a:lvl1pPr marL="0" indent="0">
              <a:spcBef>
                <a:spcPts val="0"/>
              </a:spcBef>
              <a:spcAft>
                <a:spcPts val="600"/>
              </a:spcAft>
              <a:buNone/>
              <a:defRPr sz="3600">
                <a:solidFill>
                  <a:srgbClr val="FFFFFF"/>
                </a:solidFill>
                <a:latin typeface="Calibri"/>
                <a:cs typeface="Calibri"/>
              </a:defRPr>
            </a:lvl1pPr>
          </a:lstStyle>
          <a:p>
            <a:pPr lvl="0"/>
            <a:r>
              <a:rPr lang="en-US" dirty="0"/>
              <a:t>Section Style Option</a:t>
            </a:r>
          </a:p>
        </p:txBody>
      </p:sp>
    </p:spTree>
    <p:extLst>
      <p:ext uri="{BB962C8B-B14F-4D97-AF65-F5344CB8AC3E}">
        <p14:creationId xmlns:p14="http://schemas.microsoft.com/office/powerpoint/2010/main" val="2121730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14275" y="1511022"/>
            <a:ext cx="4771928" cy="1890764"/>
          </a:xfrm>
          <a:prstGeom prst="rect">
            <a:avLst/>
          </a:prstGeom>
        </p:spPr>
      </p:pic>
      <p:cxnSp>
        <p:nvCxnSpPr>
          <p:cNvPr id="10" name="Straight Connector 9"/>
          <p:cNvCxnSpPr/>
          <p:nvPr userDrawn="1"/>
        </p:nvCxnSpPr>
        <p:spPr>
          <a:xfrm>
            <a:off x="-1566329" y="1605242"/>
            <a:ext cx="16933" cy="3420535"/>
          </a:xfrm>
          <a:prstGeom prst="line">
            <a:avLst/>
          </a:prstGeom>
          <a:ln w="57150" cap="rnd">
            <a:solidFill>
              <a:srgbClr val="9D968D"/>
            </a:solidFill>
            <a:prstDash val="sysDot"/>
          </a:ln>
          <a:effectLst/>
        </p:spPr>
        <p:style>
          <a:lnRef idx="2">
            <a:schemeClr val="accent1"/>
          </a:lnRef>
          <a:fillRef idx="0">
            <a:schemeClr val="accent1"/>
          </a:fillRef>
          <a:effectRef idx="1">
            <a:schemeClr val="accent1"/>
          </a:effectRef>
          <a:fontRef idx="minor">
            <a:schemeClr val="tx1"/>
          </a:fontRef>
        </p:style>
      </p:cxnSp>
      <p:pic>
        <p:nvPicPr>
          <p:cNvPr id="13" name="Picture 12"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5" name="Text Placeholder 4"/>
          <p:cNvSpPr>
            <a:spLocks noGrp="1"/>
          </p:cNvSpPr>
          <p:nvPr>
            <p:ph type="body" sz="quarter" idx="10" hasCustomPrompt="1"/>
          </p:nvPr>
        </p:nvSpPr>
        <p:spPr>
          <a:xfrm>
            <a:off x="91440" y="1511022"/>
            <a:ext cx="2707323" cy="1890764"/>
          </a:xfrm>
          <a:prstGeom prst="rect">
            <a:avLst/>
          </a:prstGeom>
        </p:spPr>
        <p:txBody>
          <a:bodyPr vert="horz" lIns="0" tIns="0" rIns="0" bIns="0" anchor="ctr" anchorCtr="0"/>
          <a:lstStyle>
            <a:lvl1pPr marL="0" indent="0" algn="r">
              <a:spcBef>
                <a:spcPts val="0"/>
              </a:spcBef>
              <a:spcAft>
                <a:spcPts val="600"/>
              </a:spcAft>
              <a:buNone/>
              <a:defRPr sz="3600" b="0" i="0" baseline="0">
                <a:solidFill>
                  <a:schemeClr val="accent3"/>
                </a:solidFill>
                <a:latin typeface="Calibri Light"/>
                <a:cs typeface="Calibri Light"/>
              </a:defRPr>
            </a:lvl1pPr>
          </a:lstStyle>
          <a:p>
            <a:pPr lvl="0"/>
            <a:r>
              <a:rPr lang="en-US" dirty="0"/>
              <a:t>Divider Style 1</a:t>
            </a:r>
          </a:p>
        </p:txBody>
      </p:sp>
      <p:sp>
        <p:nvSpPr>
          <p:cNvPr id="15" name="Picture Placeholder 8"/>
          <p:cNvSpPr>
            <a:spLocks noGrp="1"/>
          </p:cNvSpPr>
          <p:nvPr>
            <p:ph type="pic" sz="quarter" idx="13"/>
          </p:nvPr>
        </p:nvSpPr>
        <p:spPr>
          <a:xfrm>
            <a:off x="3845563" y="-764259"/>
            <a:ext cx="6724886" cy="6728562"/>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319638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0" name="Picture 9" descr="iStock_26523191_XXLARGE.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0"/>
            <a:ext cx="9144000" cy="5143500"/>
          </a:xfrm>
          <a:prstGeom prst="rect">
            <a:avLst/>
          </a:prstGeom>
        </p:spPr>
      </p:pic>
      <p:sp>
        <p:nvSpPr>
          <p:cNvPr id="11" name="Rectangle 10"/>
          <p:cNvSpPr/>
          <p:nvPr userDrawn="1"/>
        </p:nvSpPr>
        <p:spPr>
          <a:xfrm flipH="1">
            <a:off x="0" y="0"/>
            <a:ext cx="9144001" cy="5143500"/>
          </a:xfrm>
          <a:prstGeom prst="rect">
            <a:avLst/>
          </a:prstGeom>
          <a:solidFill>
            <a:schemeClr val="tx1">
              <a:alpha val="38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46260" y="4415553"/>
            <a:ext cx="699026" cy="486547"/>
          </a:xfrm>
          <a:prstGeom prst="rect">
            <a:avLst/>
          </a:prstGeom>
        </p:spPr>
      </p:pic>
      <p:pic>
        <p:nvPicPr>
          <p:cNvPr id="14" name="Picture 13"/>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8194002" y="2655946"/>
            <a:ext cx="4771928" cy="1890764"/>
          </a:xfrm>
          <a:prstGeom prst="rect">
            <a:avLst/>
          </a:prstGeom>
        </p:spPr>
      </p:pic>
      <p:sp>
        <p:nvSpPr>
          <p:cNvPr id="3" name="Text Placeholder 2"/>
          <p:cNvSpPr>
            <a:spLocks noGrp="1"/>
          </p:cNvSpPr>
          <p:nvPr>
            <p:ph type="body" sz="quarter" idx="10" hasCustomPrompt="1"/>
          </p:nvPr>
        </p:nvSpPr>
        <p:spPr>
          <a:xfrm>
            <a:off x="3301561" y="2655946"/>
            <a:ext cx="4867275" cy="1890764"/>
          </a:xfrm>
          <a:prstGeom prst="rect">
            <a:avLst/>
          </a:prstGeom>
        </p:spPr>
        <p:txBody>
          <a:bodyPr vert="horz" lIns="0" tIns="0" rIns="0" bIns="0" anchor="ctr" anchorCtr="0"/>
          <a:lstStyle>
            <a:lvl1pPr marL="0" indent="0" algn="r">
              <a:spcBef>
                <a:spcPts val="0"/>
              </a:spcBef>
              <a:spcAft>
                <a:spcPts val="600"/>
              </a:spcAft>
              <a:buNone/>
              <a:defRPr sz="3600">
                <a:solidFill>
                  <a:schemeClr val="bg1"/>
                </a:solidFill>
                <a:latin typeface="Calibri Light"/>
                <a:cs typeface="Calibri"/>
              </a:defRPr>
            </a:lvl1pPr>
          </a:lstStyle>
          <a:p>
            <a:pPr lvl="0"/>
            <a:r>
              <a:rPr lang="en-US" dirty="0"/>
              <a:t>Divider Style 2</a:t>
            </a:r>
          </a:p>
        </p:txBody>
      </p:sp>
    </p:spTree>
    <p:extLst>
      <p:ext uri="{BB962C8B-B14F-4D97-AF65-F5344CB8AC3E}">
        <p14:creationId xmlns:p14="http://schemas.microsoft.com/office/powerpoint/2010/main" val="2305920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pic>
        <p:nvPicPr>
          <p:cNvPr id="16" name="Picture 15"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3" name="Text Placeholder 2"/>
          <p:cNvSpPr>
            <a:spLocks noGrp="1"/>
          </p:cNvSpPr>
          <p:nvPr>
            <p:ph type="body" sz="quarter" idx="10" hasCustomPrompt="1"/>
          </p:nvPr>
        </p:nvSpPr>
        <p:spPr>
          <a:xfrm>
            <a:off x="1465855" y="71321"/>
            <a:ext cx="697710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6" name="Text Placeholder 5"/>
          <p:cNvSpPr>
            <a:spLocks noGrp="1"/>
          </p:cNvSpPr>
          <p:nvPr>
            <p:ph type="body" sz="quarter" idx="11" hasCustomPrompt="1"/>
          </p:nvPr>
        </p:nvSpPr>
        <p:spPr>
          <a:xfrm>
            <a:off x="1465855" y="1404347"/>
            <a:ext cx="6337025" cy="1196614"/>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endParaRPr lang="en-US" dirty="0"/>
          </a:p>
        </p:txBody>
      </p:sp>
      <p:sp>
        <p:nvSpPr>
          <p:cNvPr id="8" name="Text Placeholder 7"/>
          <p:cNvSpPr>
            <a:spLocks noGrp="1"/>
          </p:cNvSpPr>
          <p:nvPr>
            <p:ph type="body" sz="quarter" idx="12" hasCustomPrompt="1"/>
          </p:nvPr>
        </p:nvSpPr>
        <p:spPr>
          <a:xfrm>
            <a:off x="1465263" y="2631442"/>
            <a:ext cx="6337300" cy="1574800"/>
          </a:xfrm>
          <a:prstGeom prst="rect">
            <a:avLst/>
          </a:prstGeom>
        </p:spPr>
        <p:txBody>
          <a:bodyPr vert="horz" lIns="0" tIns="0" rIns="0" bIns="0"/>
          <a:lstStyle>
            <a:lvl1pPr marL="285750" indent="-285750">
              <a:lnSpc>
                <a:spcPts val="2100"/>
              </a:lnSpc>
              <a:spcBef>
                <a:spcPts val="0"/>
              </a:spcBef>
              <a:spcAft>
                <a:spcPts val="600"/>
              </a:spcAft>
              <a:buFont typeface="Arial"/>
              <a:buChar char="•"/>
              <a:defRPr sz="1500" baseline="0">
                <a:solidFill>
                  <a:schemeClr val="tx1"/>
                </a:solidFill>
                <a:latin typeface="Calibri"/>
                <a:cs typeface="Calibri"/>
              </a:defRPr>
            </a:lvl1pPr>
          </a:lstStyle>
          <a:p>
            <a:pPr lvl="0"/>
            <a:r>
              <a:rPr lang="en-US" dirty="0"/>
              <a:t>Bullet number one</a:t>
            </a:r>
          </a:p>
          <a:p>
            <a:pPr lvl="0"/>
            <a:r>
              <a:rPr lang="en-US" dirty="0"/>
              <a:t>Bullet number two</a:t>
            </a:r>
          </a:p>
        </p:txBody>
      </p:sp>
    </p:spTree>
    <p:extLst>
      <p:ext uri="{BB962C8B-B14F-4D97-AF65-F5344CB8AC3E}">
        <p14:creationId xmlns:p14="http://schemas.microsoft.com/office/powerpoint/2010/main" val="3350843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descr="NAHB 2 Line CMYK.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5" name="Text Placeholder 2"/>
          <p:cNvSpPr>
            <a:spLocks noGrp="1"/>
          </p:cNvSpPr>
          <p:nvPr>
            <p:ph type="body" sz="quarter" idx="10" hasCustomPrompt="1"/>
          </p:nvPr>
        </p:nvSpPr>
        <p:spPr>
          <a:xfrm>
            <a:off x="1465855" y="71321"/>
            <a:ext cx="697710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6" name="Text Placeholder 5"/>
          <p:cNvSpPr>
            <a:spLocks noGrp="1"/>
          </p:cNvSpPr>
          <p:nvPr>
            <p:ph type="body" sz="quarter" idx="11" hasCustomPrompt="1"/>
          </p:nvPr>
        </p:nvSpPr>
        <p:spPr>
          <a:xfrm>
            <a:off x="1465855" y="1404346"/>
            <a:ext cx="3136625" cy="2456453"/>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endParaRPr lang="en-US" dirty="0"/>
          </a:p>
        </p:txBody>
      </p:sp>
      <p:sp>
        <p:nvSpPr>
          <p:cNvPr id="9" name="Picture Placeholder 8"/>
          <p:cNvSpPr>
            <a:spLocks noGrp="1"/>
          </p:cNvSpPr>
          <p:nvPr>
            <p:ph type="pic" sz="quarter" idx="13"/>
          </p:nvPr>
        </p:nvSpPr>
        <p:spPr>
          <a:xfrm>
            <a:off x="5090161" y="1202408"/>
            <a:ext cx="3749039" cy="3751088"/>
          </a:xfrm>
          <a:prstGeom prst="ellipse">
            <a:avLst/>
          </a:prstGeom>
        </p:spPr>
        <p:txBody>
          <a:bodyPr vert="horz"/>
          <a:lstStyle/>
          <a:p>
            <a:r>
              <a:rPr lang="en-US"/>
              <a:t>Click icon to add picture</a:t>
            </a:r>
          </a:p>
        </p:txBody>
      </p:sp>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2153870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pic>
        <p:nvPicPr>
          <p:cNvPr id="10" name="Picture 9" descr="NAHB 2 Line CMYK.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12" name="Text Placeholder 2"/>
          <p:cNvSpPr>
            <a:spLocks noGrp="1"/>
          </p:cNvSpPr>
          <p:nvPr>
            <p:ph type="body" sz="quarter" idx="10" hasCustomPrompt="1"/>
          </p:nvPr>
        </p:nvSpPr>
        <p:spPr>
          <a:xfrm>
            <a:off x="1465855" y="71321"/>
            <a:ext cx="388846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13" name="Text Placeholder 5"/>
          <p:cNvSpPr>
            <a:spLocks noGrp="1"/>
          </p:cNvSpPr>
          <p:nvPr>
            <p:ph type="body" sz="quarter" idx="11" hasCustomPrompt="1"/>
          </p:nvPr>
        </p:nvSpPr>
        <p:spPr>
          <a:xfrm>
            <a:off x="1465855" y="1404346"/>
            <a:ext cx="3888465" cy="1785895"/>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endParaRPr lang="en-US" dirty="0"/>
          </a:p>
        </p:txBody>
      </p:sp>
      <p:sp>
        <p:nvSpPr>
          <p:cNvPr id="15" name="Text Placeholder 7"/>
          <p:cNvSpPr>
            <a:spLocks noGrp="1"/>
          </p:cNvSpPr>
          <p:nvPr>
            <p:ph type="body" sz="quarter" idx="12" hasCustomPrompt="1"/>
          </p:nvPr>
        </p:nvSpPr>
        <p:spPr>
          <a:xfrm>
            <a:off x="1465263" y="3190242"/>
            <a:ext cx="3889057" cy="1574800"/>
          </a:xfrm>
          <a:prstGeom prst="rect">
            <a:avLst/>
          </a:prstGeom>
        </p:spPr>
        <p:txBody>
          <a:bodyPr vert="horz" lIns="0" tIns="0" rIns="0" bIns="0"/>
          <a:lstStyle>
            <a:lvl1pPr marL="285750" indent="-285750">
              <a:lnSpc>
                <a:spcPts val="2100"/>
              </a:lnSpc>
              <a:spcBef>
                <a:spcPts val="0"/>
              </a:spcBef>
              <a:spcAft>
                <a:spcPts val="600"/>
              </a:spcAft>
              <a:buFont typeface="Arial"/>
              <a:buChar char="•"/>
              <a:defRPr sz="1500" baseline="0">
                <a:latin typeface="Calibri"/>
                <a:cs typeface="Calibri"/>
              </a:defRPr>
            </a:lvl1pPr>
          </a:lstStyle>
          <a:p>
            <a:pPr lvl="0"/>
            <a:r>
              <a:rPr lang="en-US" dirty="0"/>
              <a:t>Bullet number one</a:t>
            </a:r>
          </a:p>
          <a:p>
            <a:pPr lvl="0"/>
            <a:r>
              <a:rPr lang="en-US" dirty="0"/>
              <a:t>Bullet number two</a:t>
            </a:r>
          </a:p>
        </p:txBody>
      </p:sp>
      <p:sp>
        <p:nvSpPr>
          <p:cNvPr id="4" name="Picture Placeholder 3"/>
          <p:cNvSpPr>
            <a:spLocks noGrp="1"/>
          </p:cNvSpPr>
          <p:nvPr>
            <p:ph type="pic" sz="quarter" idx="13"/>
          </p:nvPr>
        </p:nvSpPr>
        <p:spPr>
          <a:xfrm>
            <a:off x="5621338" y="203553"/>
            <a:ext cx="3005137" cy="2238375"/>
          </a:xfrm>
          <a:prstGeom prst="rect">
            <a:avLst/>
          </a:prstGeom>
        </p:spPr>
        <p:txBody>
          <a:bodyPr vert="horz"/>
          <a:lstStyle/>
          <a:p>
            <a:r>
              <a:rPr lang="en-US"/>
              <a:t>Click icon to add picture</a:t>
            </a:r>
          </a:p>
        </p:txBody>
      </p:sp>
      <p:sp>
        <p:nvSpPr>
          <p:cNvPr id="16" name="Picture Placeholder 3"/>
          <p:cNvSpPr>
            <a:spLocks noGrp="1"/>
          </p:cNvSpPr>
          <p:nvPr>
            <p:ph type="pic" sz="quarter" idx="14"/>
          </p:nvPr>
        </p:nvSpPr>
        <p:spPr>
          <a:xfrm>
            <a:off x="5621446" y="2659351"/>
            <a:ext cx="3005137" cy="2238375"/>
          </a:xfrm>
          <a:prstGeom prst="rect">
            <a:avLst/>
          </a:prstGeom>
        </p:spPr>
        <p:txBody>
          <a:bodyPr vert="horz"/>
          <a:lstStyle/>
          <a:p>
            <a:r>
              <a:rPr lang="en-US"/>
              <a:t>Click icon to add picture</a:t>
            </a:r>
          </a:p>
        </p:txBody>
      </p:sp>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1392706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86995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 id="2147483652" r:id="rId5"/>
    <p:sldLayoutId id="2147483653" r:id="rId6"/>
    <p:sldLayoutId id="2147483656" r:id="rId7"/>
    <p:sldLayoutId id="2147483660" r:id="rId8"/>
    <p:sldLayoutId id="2147483659" r:id="rId9"/>
    <p:sldLayoutId id="2147483662" r:id="rId10"/>
    <p:sldLayoutId id="2147483658" r:id="rId11"/>
    <p:sldLayoutId id="2147483657" r:id="rId12"/>
    <p:sldLayoutId id="2147483655" r:id="rId13"/>
    <p:sldLayoutId id="2147483661"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22.jpg"/></Relationships>
</file>

<file path=ppt/slides/_rels/slide1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wmf"/><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1.tif"/><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13.jpg"/></Relationships>
</file>

<file path=ppt/slides/_rels/slide4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6.xml"/><Relationship Id="rId1" Type="http://schemas.openxmlformats.org/officeDocument/2006/relationships/slideLayout" Target="../slideLayouts/slideLayout8.xml"/><Relationship Id="rId4" Type="http://schemas.openxmlformats.org/officeDocument/2006/relationships/image" Target="../media/image40.jpeg"/></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hyperlink" Target="mailto:dbassert@nahb.org" TargetMode="Externa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16.jpg"/></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3040" y="325120"/>
            <a:ext cx="3606800" cy="4770539"/>
          </a:xfrm>
          <a:prstGeom prst="rect">
            <a:avLst/>
          </a:prstGeom>
          <a:noFill/>
        </p:spPr>
        <p:txBody>
          <a:bodyPr wrap="square" rtlCol="0">
            <a:spAutoFit/>
          </a:bodyPr>
          <a:lstStyle/>
          <a:p>
            <a:r>
              <a:rPr lang="en-US" sz="800" b="1" dirty="0"/>
              <a:t>How to use the NAHB </a:t>
            </a:r>
            <a:r>
              <a:rPr lang="en-US" sz="800" b="1" dirty="0" err="1"/>
              <a:t>Powerpoint</a:t>
            </a:r>
            <a:r>
              <a:rPr lang="en-US" sz="800" b="1" dirty="0"/>
              <a:t> template</a:t>
            </a:r>
            <a:endParaRPr lang="en-US" sz="800" dirty="0"/>
          </a:p>
          <a:p>
            <a:endParaRPr lang="en-US" sz="800" b="1" dirty="0"/>
          </a:p>
          <a:p>
            <a:r>
              <a:rPr lang="en-US" sz="800" b="1" dirty="0"/>
              <a:t>Custom Slide (Slide 1 of this template)</a:t>
            </a:r>
          </a:p>
          <a:p>
            <a:r>
              <a:rPr lang="en-US" sz="800" dirty="0"/>
              <a:t>This slide is for use when the headline or content does not fit the existing options.  This slide has the text box and arrow element placed (rather than embedded in the master slides) so that it may be enlarged or adjusted as necessary.</a:t>
            </a:r>
          </a:p>
          <a:p>
            <a:endParaRPr lang="en-US" sz="800" b="1" dirty="0"/>
          </a:p>
          <a:p>
            <a:r>
              <a:rPr lang="en-US" sz="800" b="1" dirty="0"/>
              <a:t>Title Slide (Slide 3 of this template)</a:t>
            </a:r>
          </a:p>
          <a:p>
            <a:r>
              <a:rPr lang="en-US" sz="800" dirty="0"/>
              <a:t>Title pages should be simple and include just the title (and optional subhead) with the arrow and dots element.  The red/blue arrow graphic is supplied for the title pages.  If you are using a subhead, it should be half the size of the title type, right justified, Calibri Italic and the dark blue (from the corporate palette).</a:t>
            </a:r>
          </a:p>
          <a:p>
            <a:endParaRPr lang="en-US" sz="800" dirty="0"/>
          </a:p>
          <a:p>
            <a:r>
              <a:rPr lang="en-US" sz="800" b="1" dirty="0"/>
              <a:t>Section Slides (Slide 4-6 of this template)</a:t>
            </a:r>
          </a:p>
          <a:p>
            <a:r>
              <a:rPr lang="en-US" sz="800" dirty="0"/>
              <a:t>Section Slides are used to divide large sections of content.  These slides should be used at the beginning of each section.  Full bleed backgrounds examples are also provided in this template.  The circular “placeholders” are drag and drop.  Simply drag your photo onto the circle and it will auto-crop to the circle.  You may then use the cropping tools to better position your photo.</a:t>
            </a:r>
          </a:p>
          <a:p>
            <a:endParaRPr lang="en-US" sz="800" dirty="0"/>
          </a:p>
          <a:p>
            <a:r>
              <a:rPr lang="en-US" sz="800" dirty="0"/>
              <a:t>Please Note:  For full bleed images, the drag and drop feature is not available.  When rendering type over an image, a background “filter” or screen should be used.  This template provides and example of this in use.  To change the photo, you must go to the master slide, temporarily move the filter away, right-click on the photograph, and replace the image.  Once you have replaced the image, move the filter back into position so that your type will be legible.</a:t>
            </a:r>
          </a:p>
          <a:p>
            <a:endParaRPr lang="en-US" sz="800" dirty="0"/>
          </a:p>
          <a:p>
            <a:r>
              <a:rPr lang="en-US" sz="800" b="1" dirty="0"/>
              <a:t>Divider Slides (Slide 7-8 of this template)</a:t>
            </a:r>
          </a:p>
          <a:p>
            <a:r>
              <a:rPr lang="en-US" sz="800" dirty="0"/>
              <a:t>Divider slides are very similar to Section Slides and operate the same way.  Divider slides are to be used to divide sections into subsections.</a:t>
            </a:r>
          </a:p>
          <a:p>
            <a:endParaRPr lang="en-US" sz="800" dirty="0"/>
          </a:p>
          <a:p>
            <a:r>
              <a:rPr lang="en-US" sz="800" b="1" dirty="0"/>
              <a:t>Content Slides (Slide 9-13 of this template)</a:t>
            </a:r>
          </a:p>
          <a:p>
            <a:r>
              <a:rPr lang="en-US" sz="800" dirty="0"/>
              <a:t>Content slides will be used for the majority of content displayed on a presentation.  There are multiple master page options with drag and drop image placeholders available.  Full bleed artwork is not recommended on content slides.  Color background is acceptable on content slides.  Blue is provided on this template, but other colors from the palette are acceptable.  However, if colors are changed, the arrow and dots graphic will need to match according to brand guidelines. </a:t>
            </a:r>
          </a:p>
        </p:txBody>
      </p:sp>
      <p:sp>
        <p:nvSpPr>
          <p:cNvPr id="4" name="TextBox 3"/>
          <p:cNvSpPr txBox="1"/>
          <p:nvPr/>
        </p:nvSpPr>
        <p:spPr>
          <a:xfrm>
            <a:off x="4257040" y="568960"/>
            <a:ext cx="2824480" cy="3046989"/>
          </a:xfrm>
          <a:prstGeom prst="rect">
            <a:avLst/>
          </a:prstGeom>
          <a:noFill/>
        </p:spPr>
        <p:txBody>
          <a:bodyPr wrap="square" rtlCol="0">
            <a:spAutoFit/>
          </a:bodyPr>
          <a:lstStyle/>
          <a:p>
            <a:r>
              <a:rPr lang="en-US" sz="800" b="1" dirty="0"/>
              <a:t>Ending Slide (Slide 14 of this template)</a:t>
            </a:r>
          </a:p>
          <a:p>
            <a:r>
              <a:rPr lang="en-US" sz="800" dirty="0"/>
              <a:t>This slide is to be used at the end of each section and again at the end of the presentation.  The colors provided are the recommended color palette for this slide.</a:t>
            </a:r>
          </a:p>
          <a:p>
            <a:endParaRPr lang="en-US" sz="800" dirty="0"/>
          </a:p>
          <a:p>
            <a:endParaRPr lang="en-US" sz="800" dirty="0"/>
          </a:p>
          <a:p>
            <a:r>
              <a:rPr lang="en-US" sz="800" b="1" dirty="0"/>
              <a:t>Overall</a:t>
            </a:r>
          </a:p>
          <a:p>
            <a:r>
              <a:rPr lang="en-US" sz="800" dirty="0"/>
              <a:t>Some adjustment of arrow size, placement of content, etc… is expected.  This template is simply a beginning tool to use for creation of your presentations.  Images should be pulled from the image library on </a:t>
            </a:r>
            <a:r>
              <a:rPr lang="en-US" sz="800" dirty="0" err="1"/>
              <a:t>Brandshare</a:t>
            </a:r>
            <a:r>
              <a:rPr lang="en-US" sz="800" dirty="0"/>
              <a:t>.  If an appropriate image is not available, please contact marketing and request appropriate imagery.  For more complex presentations, please contact marketing for assistance in the creation of the presentation.</a:t>
            </a:r>
          </a:p>
          <a:p>
            <a:endParaRPr lang="en-US" sz="800" dirty="0"/>
          </a:p>
          <a:p>
            <a:r>
              <a:rPr lang="en-US" sz="800" dirty="0"/>
              <a:t>Please make sure you are using the correct logo on all of your slides.  The primary NAHB logo with descriptor is supplied.  The logo may appear in the bottom left or right corner only.  The logo may be in color, white, or the dark grey from the corporate palette.  Never in black.</a:t>
            </a:r>
          </a:p>
          <a:p>
            <a:endParaRPr lang="en-US" sz="800" dirty="0"/>
          </a:p>
          <a:p>
            <a:r>
              <a:rPr lang="en-US" sz="800" dirty="0"/>
              <a:t>Upon creation of your presentation, please remove the instruction slide of this template (slide 1).</a:t>
            </a:r>
          </a:p>
          <a:p>
            <a:endParaRPr lang="en-US" sz="800" dirty="0"/>
          </a:p>
        </p:txBody>
      </p:sp>
    </p:spTree>
    <p:extLst>
      <p:ext uri="{BB962C8B-B14F-4D97-AF65-F5344CB8AC3E}">
        <p14:creationId xmlns:p14="http://schemas.microsoft.com/office/powerpoint/2010/main" val="1501548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Local Streets</a:t>
            </a:r>
          </a:p>
        </p:txBody>
      </p:sp>
      <p:sp>
        <p:nvSpPr>
          <p:cNvPr id="4" name="Text Placeholder 3"/>
          <p:cNvSpPr>
            <a:spLocks noGrp="1"/>
          </p:cNvSpPr>
          <p:nvPr>
            <p:ph type="body" sz="quarter" idx="12"/>
          </p:nvPr>
        </p:nvSpPr>
        <p:spPr>
          <a:xfrm>
            <a:off x="1465855" y="1459867"/>
            <a:ext cx="3191870" cy="1574800"/>
          </a:xfrm>
        </p:spPr>
        <p:txBody>
          <a:bodyPr/>
          <a:lstStyle/>
          <a:p>
            <a:pPr fontAlgn="auto">
              <a:spcAft>
                <a:spcPts val="0"/>
              </a:spcAft>
              <a:defRPr/>
            </a:pPr>
            <a:r>
              <a:rPr lang="en-US" sz="1600" dirty="0"/>
              <a:t>Provided predominantly for access to the residential properties that front them. </a:t>
            </a:r>
          </a:p>
          <a:p>
            <a:pPr fontAlgn="auto">
              <a:spcAft>
                <a:spcPts val="0"/>
              </a:spcAft>
              <a:defRPr/>
            </a:pPr>
            <a:r>
              <a:rPr lang="en-US" sz="1600" dirty="0"/>
              <a:t>Account for 90% of the street mileage in new communities.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202408"/>
            <a:ext cx="4212364" cy="2812923"/>
          </a:xfrm>
          <a:prstGeom prst="rect">
            <a:avLst/>
          </a:prstGeom>
        </p:spPr>
      </p:pic>
    </p:spTree>
    <p:extLst>
      <p:ext uri="{BB962C8B-B14F-4D97-AF65-F5344CB8AC3E}">
        <p14:creationId xmlns:p14="http://schemas.microsoft.com/office/powerpoint/2010/main" val="2775210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Cul-de-sacs/Dead End Turnarounds</a:t>
            </a:r>
          </a:p>
        </p:txBody>
      </p:sp>
      <p:sp>
        <p:nvSpPr>
          <p:cNvPr id="4" name="Text Placeholder 3"/>
          <p:cNvSpPr>
            <a:spLocks noGrp="1"/>
          </p:cNvSpPr>
          <p:nvPr>
            <p:ph type="body" sz="quarter" idx="12"/>
          </p:nvPr>
        </p:nvSpPr>
        <p:spPr>
          <a:xfrm>
            <a:off x="1465855" y="1469392"/>
            <a:ext cx="2982320" cy="1574800"/>
          </a:xfrm>
        </p:spPr>
        <p:txBody>
          <a:bodyPr/>
          <a:lstStyle/>
          <a:p>
            <a:pPr fontAlgn="auto">
              <a:spcAft>
                <a:spcPts val="0"/>
              </a:spcAft>
              <a:defRPr/>
            </a:pPr>
            <a:r>
              <a:rPr lang="en-US" dirty="0"/>
              <a:t>Circular Turnaround – preferable on most dead-end streets</a:t>
            </a:r>
          </a:p>
          <a:p>
            <a:pPr fontAlgn="auto">
              <a:spcAft>
                <a:spcPts val="0"/>
              </a:spcAft>
              <a:defRPr/>
            </a:pPr>
            <a:r>
              <a:rPr lang="en-US" dirty="0"/>
              <a:t>T or Y Shaped Turnaround – May be used for streets having a short length, alleys, and streets serving up to 10 houses</a:t>
            </a:r>
          </a:p>
          <a:p>
            <a:pPr fontAlgn="auto">
              <a:spcAft>
                <a:spcPts val="0"/>
              </a:spcAft>
              <a:defRPr/>
            </a:pPr>
            <a:r>
              <a:rPr lang="en-US" dirty="0"/>
              <a:t>No turnaround – extremely short streets serving no more than 5 houses. Vehicles may simply use street widths for backing/turning movements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7213" y="1490984"/>
            <a:ext cx="3861961" cy="2992434"/>
          </a:xfrm>
          <a:prstGeom prst="rect">
            <a:avLst/>
          </a:prstGeom>
        </p:spPr>
      </p:pic>
    </p:spTree>
    <p:extLst>
      <p:ext uri="{BB962C8B-B14F-4D97-AF65-F5344CB8AC3E}">
        <p14:creationId xmlns:p14="http://schemas.microsoft.com/office/powerpoint/2010/main" val="2939161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Street Network Types</a:t>
            </a:r>
          </a:p>
        </p:txBody>
      </p:sp>
      <p:sp>
        <p:nvSpPr>
          <p:cNvPr id="4" name="Text Placeholder 3"/>
          <p:cNvSpPr>
            <a:spLocks noGrp="1"/>
          </p:cNvSpPr>
          <p:nvPr>
            <p:ph type="body" sz="quarter" idx="12"/>
          </p:nvPr>
        </p:nvSpPr>
        <p:spPr>
          <a:xfrm>
            <a:off x="1465854" y="1316992"/>
            <a:ext cx="6977105" cy="1574800"/>
          </a:xfrm>
        </p:spPr>
        <p:txBody>
          <a:bodyPr/>
          <a:lstStyle/>
          <a:p>
            <a:pPr fontAlgn="auto">
              <a:spcAft>
                <a:spcPts val="0"/>
              </a:spcAft>
              <a:defRPr/>
            </a:pPr>
            <a:r>
              <a:rPr lang="en-US" dirty="0"/>
              <a:t>The two most common types of street networks found in the united states are grid networks and “loops and lollipops”.</a:t>
            </a:r>
          </a:p>
          <a:p>
            <a:pPr fontAlgn="auto">
              <a:spcAft>
                <a:spcPts val="0"/>
              </a:spcAft>
              <a:defRPr/>
            </a:pPr>
            <a:r>
              <a:rPr lang="en-US" dirty="0"/>
              <a:t>Grid – short block lengths, straight streets, back alleys. Higher level of connectivity with many route choices</a:t>
            </a:r>
          </a:p>
          <a:p>
            <a:pPr fontAlgn="auto">
              <a:spcAft>
                <a:spcPts val="0"/>
              </a:spcAft>
              <a:defRPr/>
            </a:pPr>
            <a:r>
              <a:rPr lang="en-US" dirty="0"/>
              <a:t>Loop and lollipop –limit vehicular traffic, increased children's safety, less overall street area. </a:t>
            </a:r>
          </a:p>
          <a:p>
            <a:pPr fontAlgn="auto">
              <a:spcAft>
                <a:spcPts val="0"/>
              </a:spcAft>
              <a:defRPr/>
            </a:pPr>
            <a:r>
              <a:rPr lang="en-US" dirty="0"/>
              <a:t>Hybrid networks – Desire for a neighborhood pattern where residents attain the qualities associated with dead-end streets and the connective qualities associated with the grid. </a:t>
            </a:r>
          </a:p>
          <a:p>
            <a:pPr lvl="1" fontAlgn="auto">
              <a:spcAft>
                <a:spcPts val="0"/>
              </a:spcAft>
              <a:buFont typeface="Courier New" panose="02070309020205020404" pitchFamily="49" charset="0"/>
              <a:buChar char="o"/>
              <a:defRPr/>
            </a:pPr>
            <a:r>
              <a:rPr lang="en-US" sz="1500" dirty="0"/>
              <a:t>The modified grid, in which some cross streets are replaced with paths, can include longer distances for vehicles than for pedestrians and bicycles. </a:t>
            </a:r>
          </a:p>
          <a:p>
            <a:pPr lvl="1" fontAlgn="auto">
              <a:spcAft>
                <a:spcPts val="0"/>
              </a:spcAft>
              <a:buFont typeface="Courier New" panose="02070309020205020404" pitchFamily="49" charset="0"/>
              <a:buChar char="o"/>
              <a:defRPr/>
            </a:pPr>
            <a:r>
              <a:rPr lang="en-US" sz="1500" dirty="0"/>
              <a:t>Circulation networks – houses are served on one side by vehicular access and on the other by pedestrian access. </a:t>
            </a:r>
          </a:p>
          <a:p>
            <a:pPr>
              <a:buFont typeface="Courier New" panose="02070309020205020404" pitchFamily="49" charset="0"/>
              <a:buChar char="o"/>
            </a:pPr>
            <a:endParaRPr lang="en-US" altLang="en-US" dirty="0"/>
          </a:p>
        </p:txBody>
      </p:sp>
    </p:spTree>
    <p:extLst>
      <p:ext uri="{BB962C8B-B14F-4D97-AF65-F5344CB8AC3E}">
        <p14:creationId xmlns:p14="http://schemas.microsoft.com/office/powerpoint/2010/main" val="3056549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Access to Adjacent Street System</a:t>
            </a:r>
          </a:p>
        </p:txBody>
      </p:sp>
      <p:sp>
        <p:nvSpPr>
          <p:cNvPr id="3" name="Text Placeholder 2"/>
          <p:cNvSpPr>
            <a:spLocks noGrp="1"/>
          </p:cNvSpPr>
          <p:nvPr>
            <p:ph type="body" sz="quarter" idx="11"/>
          </p:nvPr>
        </p:nvSpPr>
        <p:spPr>
          <a:xfrm>
            <a:off x="1345841" y="1318621"/>
            <a:ext cx="3839570" cy="2456453"/>
          </a:xfrm>
        </p:spPr>
        <p:txBody>
          <a:bodyPr/>
          <a:lstStyle/>
          <a:p>
            <a:pPr marL="285750" indent="-285750" fontAlgn="auto">
              <a:spcAft>
                <a:spcPts val="0"/>
              </a:spcAft>
              <a:buFont typeface="Arial" panose="020B0604020202020204" pitchFamily="34" charset="0"/>
              <a:buChar char="•"/>
              <a:defRPr/>
            </a:pPr>
            <a:r>
              <a:rPr lang="en-US" dirty="0"/>
              <a:t>Multiple access points make possible alternative routes and this offers several advantages:</a:t>
            </a:r>
          </a:p>
          <a:p>
            <a:pPr marL="742950" lvl="1" indent="-285750" fontAlgn="auto">
              <a:spcAft>
                <a:spcPts val="0"/>
              </a:spcAft>
              <a:buFont typeface="Courier New" panose="02070309020205020404" pitchFamily="49" charset="0"/>
              <a:buChar char="o"/>
              <a:defRPr/>
            </a:pPr>
            <a:r>
              <a:rPr lang="en-US" dirty="0"/>
              <a:t>Reduced congestion and internal travel volumes</a:t>
            </a:r>
          </a:p>
          <a:p>
            <a:pPr marL="742950" lvl="1" indent="-285750" fontAlgn="auto">
              <a:spcAft>
                <a:spcPts val="0"/>
              </a:spcAft>
              <a:buFont typeface="Courier New" panose="02070309020205020404" pitchFamily="49" charset="0"/>
              <a:buChar char="o"/>
              <a:defRPr/>
            </a:pPr>
            <a:r>
              <a:rPr lang="en-US" dirty="0"/>
              <a:t>Diffusion of the development’s traffic impact on the external road system</a:t>
            </a:r>
          </a:p>
          <a:p>
            <a:pPr marL="742950" lvl="1" indent="-285750" fontAlgn="auto">
              <a:spcAft>
                <a:spcPts val="0"/>
              </a:spcAft>
              <a:buFont typeface="Courier New" panose="02070309020205020404" pitchFamily="49" charset="0"/>
              <a:buChar char="o"/>
              <a:defRPr/>
            </a:pPr>
            <a:r>
              <a:rPr lang="en-US" dirty="0"/>
              <a:t>Continuity in the internal system for emergency and delivery services and for snow plows and other maintenance vehicles</a:t>
            </a:r>
          </a:p>
          <a:p>
            <a:pPr marL="285750" indent="-285750" fontAlgn="auto">
              <a:spcAft>
                <a:spcPts val="0"/>
              </a:spcAft>
              <a:buFont typeface="Arial" panose="020B0604020202020204" pitchFamily="34" charset="0"/>
              <a:buChar char="•"/>
              <a:defRPr/>
            </a:pPr>
            <a:r>
              <a:rPr lang="en-US" dirty="0"/>
              <a:t>Advantages of single access point include:</a:t>
            </a:r>
          </a:p>
          <a:p>
            <a:pPr marL="742950" lvl="1" indent="-285750" fontAlgn="auto">
              <a:spcAft>
                <a:spcPts val="0"/>
              </a:spcAft>
              <a:buFont typeface="Courier New" panose="02070309020205020404" pitchFamily="49" charset="0"/>
              <a:buChar char="o"/>
              <a:defRPr/>
            </a:pPr>
            <a:r>
              <a:rPr lang="en-US" dirty="0"/>
              <a:t>Elimination of through traffic</a:t>
            </a:r>
          </a:p>
          <a:p>
            <a:pPr marL="742950" lvl="1" indent="-285750" fontAlgn="auto">
              <a:spcAft>
                <a:spcPts val="0"/>
              </a:spcAft>
              <a:buFont typeface="Courier New" panose="02070309020205020404" pitchFamily="49" charset="0"/>
              <a:buChar char="o"/>
              <a:defRPr/>
            </a:pPr>
            <a:r>
              <a:rPr lang="en-US" dirty="0"/>
              <a:t>Increased security</a:t>
            </a:r>
          </a:p>
          <a:p>
            <a:endParaRPr lang="en-US" dirty="0"/>
          </a:p>
        </p:txBody>
      </p:sp>
      <p:pic>
        <p:nvPicPr>
          <p:cNvPr id="5" name="Picture Placeholder 4"/>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8909" r="28909"/>
          <a:stretch>
            <a:fillRect/>
          </a:stretch>
        </p:blipFill>
        <p:spPr>
          <a:xfrm>
            <a:off x="5347743" y="1202408"/>
            <a:ext cx="3586707" cy="3588667"/>
          </a:xfrm>
        </p:spPr>
      </p:pic>
    </p:spTree>
    <p:extLst>
      <p:ext uri="{BB962C8B-B14F-4D97-AF65-F5344CB8AC3E}">
        <p14:creationId xmlns:p14="http://schemas.microsoft.com/office/powerpoint/2010/main" val="1447912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Design Speed</a:t>
            </a:r>
          </a:p>
        </p:txBody>
      </p:sp>
      <p:sp>
        <p:nvSpPr>
          <p:cNvPr id="4" name="Text Placeholder 3"/>
          <p:cNvSpPr>
            <a:spLocks noGrp="1"/>
          </p:cNvSpPr>
          <p:nvPr>
            <p:ph type="body" sz="quarter" idx="12"/>
          </p:nvPr>
        </p:nvSpPr>
        <p:spPr>
          <a:xfrm>
            <a:off x="1465263" y="1654528"/>
            <a:ext cx="3889057" cy="1574800"/>
          </a:xfrm>
        </p:spPr>
        <p:txBody>
          <a:bodyPr/>
          <a:lstStyle/>
          <a:p>
            <a:pPr fontAlgn="auto">
              <a:spcAft>
                <a:spcPts val="0"/>
              </a:spcAft>
              <a:defRPr/>
            </a:pPr>
            <a:r>
              <a:rPr lang="en-US" dirty="0">
                <a:latin typeface="+mn-lt"/>
              </a:rPr>
              <a:t>The following design features affect speed:</a:t>
            </a:r>
          </a:p>
          <a:p>
            <a:pPr lvl="1" fontAlgn="auto">
              <a:spcAft>
                <a:spcPts val="0"/>
              </a:spcAft>
              <a:buFont typeface="Courier New" panose="02070309020205020404" pitchFamily="49" charset="0"/>
              <a:buChar char="o"/>
              <a:defRPr/>
            </a:pPr>
            <a:r>
              <a:rPr lang="en-US" sz="1500" dirty="0"/>
              <a:t>Open width or clearance of the street</a:t>
            </a:r>
          </a:p>
          <a:p>
            <a:pPr lvl="1" fontAlgn="auto">
              <a:spcAft>
                <a:spcPts val="0"/>
              </a:spcAft>
              <a:buFont typeface="Courier New" panose="02070309020205020404" pitchFamily="49" charset="0"/>
              <a:buChar char="o"/>
              <a:defRPr/>
            </a:pPr>
            <a:r>
              <a:rPr lang="en-US" sz="1500" dirty="0"/>
              <a:t>Horizontal curvature</a:t>
            </a:r>
          </a:p>
          <a:p>
            <a:pPr lvl="1" fontAlgn="auto">
              <a:spcAft>
                <a:spcPts val="0"/>
              </a:spcAft>
              <a:buFont typeface="Courier New" panose="02070309020205020404" pitchFamily="49" charset="0"/>
              <a:buChar char="o"/>
              <a:defRPr/>
            </a:pPr>
            <a:r>
              <a:rPr lang="en-US" sz="1500" dirty="0"/>
              <a:t>Sight Distance</a:t>
            </a:r>
          </a:p>
          <a:p>
            <a:pPr lvl="1" fontAlgn="auto">
              <a:spcAft>
                <a:spcPts val="0"/>
              </a:spcAft>
              <a:buFont typeface="Courier New" panose="02070309020205020404" pitchFamily="49" charset="0"/>
              <a:buChar char="o"/>
              <a:defRPr/>
            </a:pPr>
            <a:r>
              <a:rPr lang="en-US" sz="1500" dirty="0"/>
              <a:t>Number of access points to the street</a:t>
            </a:r>
          </a:p>
          <a:p>
            <a:pPr lvl="1" fontAlgn="auto">
              <a:spcAft>
                <a:spcPts val="0"/>
              </a:spcAft>
              <a:buFont typeface="Courier New" panose="02070309020205020404" pitchFamily="49" charset="0"/>
              <a:buChar char="o"/>
              <a:defRPr/>
            </a:pPr>
            <a:r>
              <a:rPr lang="en-US" sz="1500" dirty="0"/>
              <a:t>Number of parked cars and other traffic calming devices</a:t>
            </a:r>
          </a:p>
          <a:p>
            <a:pPr lvl="1" fontAlgn="auto">
              <a:spcAft>
                <a:spcPts val="0"/>
              </a:spcAft>
              <a:buFont typeface="Courier New" panose="02070309020205020404" pitchFamily="49" charset="0"/>
              <a:buChar char="o"/>
              <a:defRPr/>
            </a:pPr>
            <a:r>
              <a:rPr lang="en-US" sz="1500" dirty="0"/>
              <a:t>Signs and signals at controlled intersections</a:t>
            </a:r>
          </a:p>
          <a:p>
            <a:endParaRPr lang="en-US" dirty="0"/>
          </a:p>
        </p:txBody>
      </p:sp>
      <p:pic>
        <p:nvPicPr>
          <p:cNvPr id="7" name="Picture Placeholder 6"/>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5226" r="5226"/>
          <a:stretch>
            <a:fillRect/>
          </a:stretch>
        </p:blipFill>
        <p:spPr/>
      </p:pic>
      <p:pic>
        <p:nvPicPr>
          <p:cNvPr id="8" name="Picture Placeholder 7"/>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l="758" r="758"/>
          <a:stretch>
            <a:fillRect/>
          </a:stretch>
        </p:blipFill>
        <p:spPr/>
      </p:pic>
    </p:spTree>
    <p:extLst>
      <p:ext uri="{BB962C8B-B14F-4D97-AF65-F5344CB8AC3E}">
        <p14:creationId xmlns:p14="http://schemas.microsoft.com/office/powerpoint/2010/main" val="22510176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Traffic Circles and Roundabouts</a:t>
            </a:r>
          </a:p>
        </p:txBody>
      </p:sp>
      <p:sp>
        <p:nvSpPr>
          <p:cNvPr id="4" name="Text Placeholder 3"/>
          <p:cNvSpPr>
            <a:spLocks noGrp="1"/>
          </p:cNvSpPr>
          <p:nvPr>
            <p:ph type="body" sz="quarter" idx="12"/>
          </p:nvPr>
        </p:nvSpPr>
        <p:spPr>
          <a:xfrm>
            <a:off x="1465855" y="1214475"/>
            <a:ext cx="3311358" cy="1574800"/>
          </a:xfrm>
        </p:spPr>
        <p:txBody>
          <a:bodyPr/>
          <a:lstStyle/>
          <a:p>
            <a:pPr fontAlgn="auto">
              <a:spcAft>
                <a:spcPts val="0"/>
              </a:spcAft>
              <a:defRPr/>
            </a:pPr>
            <a:r>
              <a:rPr lang="en-US" dirty="0"/>
              <a:t>Traffic circles and roundabouts have been enjoying a resurgence in popularity in residential street design.</a:t>
            </a:r>
          </a:p>
          <a:p>
            <a:pPr fontAlgn="auto">
              <a:spcAft>
                <a:spcPts val="0"/>
              </a:spcAft>
              <a:defRPr/>
            </a:pPr>
            <a:r>
              <a:rPr lang="en-US" dirty="0"/>
              <a:t>Roundabouts are larger and require more street space and the intersecting streets are flared as they approach the roundabout and triangular channelizing islands are centered in each connecting street</a:t>
            </a:r>
          </a:p>
          <a:p>
            <a:pPr fontAlgn="auto">
              <a:spcAft>
                <a:spcPts val="0"/>
              </a:spcAft>
              <a:defRPr/>
            </a:pPr>
            <a:r>
              <a:rPr lang="en-US" dirty="0"/>
              <a:t>Traffic circles and roundabouts are generally safer than intersections controlled by stop signs or traffic signals.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1100" y="1564767"/>
            <a:ext cx="3881424" cy="2588133"/>
          </a:xfrm>
          <a:prstGeom prst="rect">
            <a:avLst/>
          </a:prstGeom>
        </p:spPr>
      </p:pic>
    </p:spTree>
    <p:extLst>
      <p:ext uri="{BB962C8B-B14F-4D97-AF65-F5344CB8AC3E}">
        <p14:creationId xmlns:p14="http://schemas.microsoft.com/office/powerpoint/2010/main" val="22729887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Designing for Pedestrian and Bicycle Access</a:t>
            </a:r>
          </a:p>
        </p:txBody>
      </p:sp>
      <p:sp>
        <p:nvSpPr>
          <p:cNvPr id="4" name="Text Placeholder 3"/>
          <p:cNvSpPr>
            <a:spLocks noGrp="1"/>
          </p:cNvSpPr>
          <p:nvPr>
            <p:ph type="body" sz="quarter" idx="12"/>
          </p:nvPr>
        </p:nvSpPr>
        <p:spPr>
          <a:xfrm>
            <a:off x="1465263" y="1402717"/>
            <a:ext cx="6069012" cy="1574800"/>
          </a:xfrm>
        </p:spPr>
        <p:txBody>
          <a:bodyPr/>
          <a:lstStyle/>
          <a:p>
            <a:pPr fontAlgn="auto">
              <a:spcAft>
                <a:spcPts val="0"/>
              </a:spcAft>
              <a:defRPr/>
            </a:pPr>
            <a:r>
              <a:rPr lang="en-US" dirty="0">
                <a:latin typeface="+mn-lt"/>
              </a:rPr>
              <a:t>Good residential street design in itself accommodates bicycle travel as well as motor vehicle travel. </a:t>
            </a:r>
          </a:p>
          <a:p>
            <a:pPr fontAlgn="auto">
              <a:spcAft>
                <a:spcPts val="0"/>
              </a:spcAft>
              <a:defRPr/>
            </a:pPr>
            <a:r>
              <a:rPr lang="en-US" dirty="0">
                <a:latin typeface="+mn-lt"/>
              </a:rPr>
              <a:t>Examples of when a collector street may require bicycle lanes include:</a:t>
            </a:r>
          </a:p>
          <a:p>
            <a:pPr lvl="1" fontAlgn="auto">
              <a:spcAft>
                <a:spcPts val="0"/>
              </a:spcAft>
              <a:defRPr/>
            </a:pPr>
            <a:r>
              <a:rPr lang="en-US" sz="1500" dirty="0"/>
              <a:t>The street carries a significant portion of the developments total traffic</a:t>
            </a:r>
          </a:p>
          <a:p>
            <a:pPr lvl="1" fontAlgn="auto">
              <a:spcAft>
                <a:spcPts val="0"/>
              </a:spcAft>
              <a:defRPr/>
            </a:pPr>
            <a:r>
              <a:rPr lang="en-US" sz="1500" dirty="0"/>
              <a:t>Network of local streets is incomplete, forcing bicycle traffic onto the collector street as the only available route through the community</a:t>
            </a:r>
          </a:p>
          <a:p>
            <a:pPr lvl="1" fontAlgn="auto">
              <a:spcAft>
                <a:spcPts val="0"/>
              </a:spcAft>
              <a:defRPr/>
            </a:pPr>
            <a:r>
              <a:rPr lang="en-US" sz="1500" dirty="0"/>
              <a:t>Destinations for purposeful bicycle travel are nearby (schools, shopping)</a:t>
            </a:r>
          </a:p>
          <a:p>
            <a:pPr lvl="1" fontAlgn="auto">
              <a:spcAft>
                <a:spcPts val="0"/>
              </a:spcAft>
              <a:defRPr/>
            </a:pPr>
            <a:r>
              <a:rPr lang="en-US" sz="1500" dirty="0"/>
              <a:t>The subdivision is able to connect to an exterior system of bicycle trails and the subdivisions bicycle lanes provide an important link to the regional system</a:t>
            </a:r>
          </a:p>
          <a:p>
            <a:endParaRPr lang="en-US" dirty="0"/>
          </a:p>
        </p:txBody>
      </p:sp>
    </p:spTree>
    <p:extLst>
      <p:ext uri="{BB962C8B-B14F-4D97-AF65-F5344CB8AC3E}">
        <p14:creationId xmlns:p14="http://schemas.microsoft.com/office/powerpoint/2010/main" val="3935314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Designing for Pedestrian and Bicycle Access</a:t>
            </a:r>
          </a:p>
        </p:txBody>
      </p:sp>
      <p:sp>
        <p:nvSpPr>
          <p:cNvPr id="4" name="Text Placeholder 3"/>
          <p:cNvSpPr>
            <a:spLocks noGrp="1"/>
          </p:cNvSpPr>
          <p:nvPr>
            <p:ph type="body" sz="quarter" idx="12"/>
          </p:nvPr>
        </p:nvSpPr>
        <p:spPr>
          <a:xfrm>
            <a:off x="1465263" y="1402717"/>
            <a:ext cx="6069012" cy="1574800"/>
          </a:xfrm>
        </p:spPr>
        <p:txBody>
          <a:bodyPr/>
          <a:lstStyle/>
          <a:p>
            <a:pPr fontAlgn="auto">
              <a:spcAft>
                <a:spcPts val="0"/>
              </a:spcAft>
              <a:defRPr/>
            </a:pPr>
            <a:r>
              <a:rPr lang="en-US" dirty="0"/>
              <a:t>Three –five foot border area between the sidewalk and the street provides many benefits including safety for children walking and playing, temporary storage for trash receptacles, and an area to store snow plowed off roadways. </a:t>
            </a:r>
          </a:p>
          <a:p>
            <a:pPr fontAlgn="auto">
              <a:spcAft>
                <a:spcPts val="0"/>
              </a:spcAft>
              <a:defRPr/>
            </a:pPr>
            <a:r>
              <a:rPr lang="en-US" dirty="0"/>
              <a:t>Paved paths that may not strictly follow the grade or alignment of the street offer an option to traditional sidewalks. </a:t>
            </a:r>
          </a:p>
          <a:p>
            <a:pPr fontAlgn="auto">
              <a:spcAft>
                <a:spcPts val="0"/>
              </a:spcAft>
              <a:defRPr/>
            </a:pPr>
            <a:r>
              <a:rPr lang="en-US" dirty="0"/>
              <a:t>Path sharing by bicycles and pedestrians is appropriate, particularly if the paths loop through the subdivision and are not used by through traffic.</a:t>
            </a:r>
          </a:p>
          <a:p>
            <a:endParaRPr lang="en-US" dirty="0"/>
          </a:p>
        </p:txBody>
      </p:sp>
    </p:spTree>
    <p:extLst>
      <p:ext uri="{BB962C8B-B14F-4D97-AF65-F5344CB8AC3E}">
        <p14:creationId xmlns:p14="http://schemas.microsoft.com/office/powerpoint/2010/main" val="33681885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Recommended Pavement Widths</a:t>
            </a:r>
          </a:p>
        </p:txBody>
      </p:sp>
      <p:graphicFrame>
        <p:nvGraphicFramePr>
          <p:cNvPr id="5" name="Content Placeholder 3"/>
          <p:cNvGraphicFramePr>
            <a:graphicFrameLocks/>
          </p:cNvGraphicFramePr>
          <p:nvPr/>
        </p:nvGraphicFramePr>
        <p:xfrm>
          <a:off x="457200" y="1600200"/>
          <a:ext cx="8229600" cy="2225676"/>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xmlns="" val="20000"/>
                    </a:ext>
                  </a:extLst>
                </a:gridCol>
                <a:gridCol w="4114800">
                  <a:extLst>
                    <a:ext uri="{9D8B030D-6E8A-4147-A177-3AD203B41FA5}">
                      <a16:colId xmlns:a16="http://schemas.microsoft.com/office/drawing/2014/main" xmlns="" val="20001"/>
                    </a:ext>
                  </a:extLst>
                </a:gridCol>
              </a:tblGrid>
              <a:tr h="370946">
                <a:tc>
                  <a:txBody>
                    <a:bodyPr/>
                    <a:lstStyle/>
                    <a:p>
                      <a:r>
                        <a:rPr lang="en-US" sz="1800" dirty="0"/>
                        <a:t>Street Type</a:t>
                      </a:r>
                    </a:p>
                  </a:txBody>
                  <a:tcPr marT="45733" marB="45733"/>
                </a:tc>
                <a:tc>
                  <a:txBody>
                    <a:bodyPr/>
                    <a:lstStyle/>
                    <a:p>
                      <a:r>
                        <a:rPr lang="en-US" sz="1800" dirty="0"/>
                        <a:t>Pavement Width</a:t>
                      </a:r>
                    </a:p>
                  </a:txBody>
                  <a:tcPr marT="45733" marB="45733"/>
                </a:tc>
                <a:extLst>
                  <a:ext uri="{0D108BD9-81ED-4DB2-BD59-A6C34878D82A}">
                    <a16:rowId xmlns:a16="http://schemas.microsoft.com/office/drawing/2014/main" xmlns="" val="10000"/>
                  </a:ext>
                </a:extLst>
              </a:tr>
              <a:tr h="370946">
                <a:tc>
                  <a:txBody>
                    <a:bodyPr/>
                    <a:lstStyle/>
                    <a:p>
                      <a:r>
                        <a:rPr lang="en-US" sz="1800" b="1" dirty="0"/>
                        <a:t>Local Streets</a:t>
                      </a:r>
                    </a:p>
                  </a:txBody>
                  <a:tcPr marT="45733" marB="45733"/>
                </a:tc>
                <a:tc>
                  <a:txBody>
                    <a:bodyPr/>
                    <a:lstStyle/>
                    <a:p>
                      <a:endParaRPr lang="en-US" sz="1800" dirty="0"/>
                    </a:p>
                  </a:txBody>
                  <a:tcPr marT="45733" marB="45733"/>
                </a:tc>
                <a:extLst>
                  <a:ext uri="{0D108BD9-81ED-4DB2-BD59-A6C34878D82A}">
                    <a16:rowId xmlns:a16="http://schemas.microsoft.com/office/drawing/2014/main" xmlns="" val="10001"/>
                  </a:ext>
                </a:extLst>
              </a:tr>
              <a:tr h="370946">
                <a:tc>
                  <a:txBody>
                    <a:bodyPr/>
                    <a:lstStyle/>
                    <a:p>
                      <a:pPr>
                        <a:buFont typeface="Arial" pitchFamily="34" charset="0"/>
                        <a:buNone/>
                      </a:pPr>
                      <a:r>
                        <a:rPr lang="en-US" sz="1800" dirty="0"/>
                        <a:t>No Parking Expected</a:t>
                      </a:r>
                    </a:p>
                  </a:txBody>
                  <a:tcPr marT="45733" marB="45733"/>
                </a:tc>
                <a:tc>
                  <a:txBody>
                    <a:bodyPr/>
                    <a:lstStyle/>
                    <a:p>
                      <a:r>
                        <a:rPr lang="en-US" sz="1800" dirty="0"/>
                        <a:t>18 Feet</a:t>
                      </a:r>
                    </a:p>
                  </a:txBody>
                  <a:tcPr marT="45733" marB="45733"/>
                </a:tc>
                <a:extLst>
                  <a:ext uri="{0D108BD9-81ED-4DB2-BD59-A6C34878D82A}">
                    <a16:rowId xmlns:a16="http://schemas.microsoft.com/office/drawing/2014/main" xmlns="" val="10002"/>
                  </a:ext>
                </a:extLst>
              </a:tr>
              <a:tr h="370946">
                <a:tc>
                  <a:txBody>
                    <a:bodyPr/>
                    <a:lstStyle/>
                    <a:p>
                      <a:pPr>
                        <a:buFont typeface="Arial" pitchFamily="34" charset="0"/>
                        <a:buNone/>
                      </a:pPr>
                      <a:r>
                        <a:rPr lang="en-US" sz="1800" dirty="0"/>
                        <a:t>Low or Restricted Parking</a:t>
                      </a:r>
                    </a:p>
                  </a:txBody>
                  <a:tcPr marT="45733" marB="45733"/>
                </a:tc>
                <a:tc>
                  <a:txBody>
                    <a:bodyPr/>
                    <a:lstStyle/>
                    <a:p>
                      <a:r>
                        <a:rPr lang="en-US" sz="1800" dirty="0"/>
                        <a:t>22-24 Feet</a:t>
                      </a:r>
                    </a:p>
                  </a:txBody>
                  <a:tcPr marT="45733" marB="45733"/>
                </a:tc>
                <a:extLst>
                  <a:ext uri="{0D108BD9-81ED-4DB2-BD59-A6C34878D82A}">
                    <a16:rowId xmlns:a16="http://schemas.microsoft.com/office/drawing/2014/main" xmlns="" val="10003"/>
                  </a:ext>
                </a:extLst>
              </a:tr>
              <a:tr h="370946">
                <a:tc>
                  <a:txBody>
                    <a:bodyPr/>
                    <a:lstStyle/>
                    <a:p>
                      <a:pPr>
                        <a:buFont typeface="Arial" pitchFamily="34" charset="0"/>
                        <a:buNone/>
                      </a:pPr>
                      <a:r>
                        <a:rPr lang="en-US" sz="1800" dirty="0"/>
                        <a:t>Normal Residential Parking</a:t>
                      </a:r>
                    </a:p>
                  </a:txBody>
                  <a:tcPr marT="45733" marB="45733"/>
                </a:tc>
                <a:tc>
                  <a:txBody>
                    <a:bodyPr/>
                    <a:lstStyle/>
                    <a:p>
                      <a:r>
                        <a:rPr lang="en-US" sz="1800" dirty="0"/>
                        <a:t>24-26 Feet</a:t>
                      </a:r>
                    </a:p>
                  </a:txBody>
                  <a:tcPr marT="45733" marB="45733"/>
                </a:tc>
                <a:extLst>
                  <a:ext uri="{0D108BD9-81ED-4DB2-BD59-A6C34878D82A}">
                    <a16:rowId xmlns:a16="http://schemas.microsoft.com/office/drawing/2014/main" xmlns="" val="10004"/>
                  </a:ext>
                </a:extLst>
              </a:tr>
              <a:tr h="370946">
                <a:tc>
                  <a:txBody>
                    <a:bodyPr/>
                    <a:lstStyle/>
                    <a:p>
                      <a:r>
                        <a:rPr lang="en-US" sz="1800" b="1" dirty="0"/>
                        <a:t>Residential Collector</a:t>
                      </a:r>
                    </a:p>
                  </a:txBody>
                  <a:tcPr marT="45733" marB="45733"/>
                </a:tc>
                <a:tc>
                  <a:txBody>
                    <a:bodyPr/>
                    <a:lstStyle/>
                    <a:p>
                      <a:r>
                        <a:rPr lang="en-US" sz="1800" dirty="0"/>
                        <a:t>32-36 Feet</a:t>
                      </a:r>
                    </a:p>
                  </a:txBody>
                  <a:tcPr marT="45733" marB="45733"/>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18302871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Right-of-way Widths</a:t>
            </a:r>
          </a:p>
        </p:txBody>
      </p:sp>
      <p:sp>
        <p:nvSpPr>
          <p:cNvPr id="4" name="Text Placeholder 3"/>
          <p:cNvSpPr>
            <a:spLocks noGrp="1"/>
          </p:cNvSpPr>
          <p:nvPr>
            <p:ph type="body" sz="quarter" idx="12"/>
          </p:nvPr>
        </p:nvSpPr>
        <p:spPr>
          <a:xfrm>
            <a:off x="1465855" y="1547391"/>
            <a:ext cx="3311358" cy="1574800"/>
          </a:xfrm>
        </p:spPr>
        <p:txBody>
          <a:bodyPr/>
          <a:lstStyle/>
          <a:p>
            <a:pPr fontAlgn="auto">
              <a:spcAft>
                <a:spcPts val="0"/>
              </a:spcAft>
              <a:defRPr/>
            </a:pPr>
            <a:r>
              <a:rPr lang="en-US" dirty="0"/>
              <a:t>The width of ROW is often mandated by ordinance. </a:t>
            </a:r>
          </a:p>
          <a:p>
            <a:pPr fontAlgn="auto">
              <a:spcAft>
                <a:spcPts val="0"/>
              </a:spcAft>
              <a:defRPr/>
            </a:pPr>
            <a:r>
              <a:rPr lang="en-US" dirty="0"/>
              <a:t>ROW should only be as wide as necessary for the street pavement and other facilities and uses, including sidewalks, utilities, drainage, street trees, snow storage, and grading. </a:t>
            </a:r>
          </a:p>
        </p:txBody>
      </p:sp>
      <p:pic>
        <p:nvPicPr>
          <p:cNvPr id="5" name="Picture 3" descr="14730057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48250" y="1547391"/>
            <a:ext cx="3730958" cy="2483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9743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021537" y="1054909"/>
            <a:ext cx="10193682" cy="2892802"/>
          </a:xfrm>
          <a:prstGeom prst="rect">
            <a:avLst/>
          </a:prstGeom>
        </p:spPr>
      </p:pic>
      <p:pic>
        <p:nvPicPr>
          <p:cNvPr id="3" name="Picture 2" descr="NAHB 2 Line CMYK.eps"/>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19960" y="4191000"/>
            <a:ext cx="987617" cy="686054"/>
          </a:xfrm>
          <a:prstGeom prst="rect">
            <a:avLst/>
          </a:prstGeom>
        </p:spPr>
      </p:pic>
      <p:sp>
        <p:nvSpPr>
          <p:cNvPr id="4" name="TextBox 3"/>
          <p:cNvSpPr txBox="1"/>
          <p:nvPr/>
        </p:nvSpPr>
        <p:spPr>
          <a:xfrm>
            <a:off x="1432560" y="1085389"/>
            <a:ext cx="4419600" cy="1846659"/>
          </a:xfrm>
          <a:prstGeom prst="rect">
            <a:avLst/>
          </a:prstGeom>
          <a:noFill/>
        </p:spPr>
        <p:txBody>
          <a:bodyPr wrap="square" lIns="0" tIns="0" rIns="0" bIns="0" rtlCol="0">
            <a:spAutoFit/>
          </a:bodyPr>
          <a:lstStyle/>
          <a:p>
            <a:pPr algn="r"/>
            <a:r>
              <a:rPr lang="en-US" sz="6000" dirty="0">
                <a:solidFill>
                  <a:srgbClr val="9D968D"/>
                </a:solidFill>
                <a:latin typeface="Calibri Light"/>
                <a:cs typeface="Calibri Light"/>
              </a:rPr>
              <a:t>Residential Streets</a:t>
            </a:r>
          </a:p>
        </p:txBody>
      </p:sp>
    </p:spTree>
    <p:extLst>
      <p:ext uri="{BB962C8B-B14F-4D97-AF65-F5344CB8AC3E}">
        <p14:creationId xmlns:p14="http://schemas.microsoft.com/office/powerpoint/2010/main" val="10821878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93478730.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77213" y="1547391"/>
            <a:ext cx="4219230" cy="2533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Placeholder 1"/>
          <p:cNvSpPr>
            <a:spLocks noGrp="1"/>
          </p:cNvSpPr>
          <p:nvPr>
            <p:ph type="body" sz="quarter" idx="10"/>
          </p:nvPr>
        </p:nvSpPr>
        <p:spPr/>
        <p:txBody>
          <a:bodyPr/>
          <a:lstStyle/>
          <a:p>
            <a:r>
              <a:rPr lang="en-US" dirty="0"/>
              <a:t>Emergency Vehicle Access</a:t>
            </a:r>
          </a:p>
        </p:txBody>
      </p:sp>
      <p:sp>
        <p:nvSpPr>
          <p:cNvPr id="4" name="Text Placeholder 3"/>
          <p:cNvSpPr>
            <a:spLocks noGrp="1"/>
          </p:cNvSpPr>
          <p:nvPr>
            <p:ph type="body" sz="quarter" idx="12"/>
          </p:nvPr>
        </p:nvSpPr>
        <p:spPr>
          <a:xfrm>
            <a:off x="1465855" y="1547391"/>
            <a:ext cx="3311358" cy="1574800"/>
          </a:xfrm>
        </p:spPr>
        <p:txBody>
          <a:bodyPr/>
          <a:lstStyle/>
          <a:p>
            <a:pPr fontAlgn="auto">
              <a:spcAft>
                <a:spcPts val="0"/>
              </a:spcAft>
              <a:defRPr/>
            </a:pPr>
            <a:r>
              <a:rPr lang="en-US" dirty="0"/>
              <a:t>Street pattern should provide at least two routes to any street within the community.</a:t>
            </a:r>
          </a:p>
          <a:p>
            <a:pPr fontAlgn="auto">
              <a:spcAft>
                <a:spcPts val="0"/>
              </a:spcAft>
              <a:defRPr/>
            </a:pPr>
            <a:r>
              <a:rPr lang="en-US" dirty="0"/>
              <a:t>Establishing no-parking areas on some of a narrow street’s frontage can open up space for vehicles to pass and for setting up emergency equipment. </a:t>
            </a:r>
          </a:p>
          <a:p>
            <a:pPr fontAlgn="auto">
              <a:spcAft>
                <a:spcPts val="0"/>
              </a:spcAft>
              <a:defRPr/>
            </a:pPr>
            <a:r>
              <a:rPr lang="en-US" dirty="0"/>
              <a:t>Parking can be eliminated on one side of streets that are frequently congested.                                                       </a:t>
            </a:r>
          </a:p>
        </p:txBody>
      </p:sp>
    </p:spTree>
    <p:extLst>
      <p:ext uri="{BB962C8B-B14F-4D97-AF65-F5344CB8AC3E}">
        <p14:creationId xmlns:p14="http://schemas.microsoft.com/office/powerpoint/2010/main" val="28489223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Skinny Streets</a:t>
            </a:r>
          </a:p>
        </p:txBody>
      </p:sp>
      <p:sp>
        <p:nvSpPr>
          <p:cNvPr id="4" name="Text Placeholder 3"/>
          <p:cNvSpPr>
            <a:spLocks noGrp="1"/>
          </p:cNvSpPr>
          <p:nvPr>
            <p:ph type="body" sz="quarter" idx="12"/>
          </p:nvPr>
        </p:nvSpPr>
        <p:spPr>
          <a:xfrm>
            <a:off x="1379537" y="1405259"/>
            <a:ext cx="6364287" cy="1574800"/>
          </a:xfrm>
        </p:spPr>
        <p:txBody>
          <a:bodyPr/>
          <a:lstStyle/>
          <a:p>
            <a:pPr fontAlgn="auto">
              <a:spcAft>
                <a:spcPts val="0"/>
              </a:spcAft>
              <a:defRPr/>
            </a:pPr>
            <a:r>
              <a:rPr lang="en-US" dirty="0"/>
              <a:t>Skinny Streets program created in Portland reduced minimum residential street widths to 20-26 feet</a:t>
            </a:r>
          </a:p>
          <a:p>
            <a:pPr fontAlgn="auto">
              <a:spcAft>
                <a:spcPts val="0"/>
              </a:spcAft>
              <a:defRPr/>
            </a:pPr>
            <a:r>
              <a:rPr lang="en-US" dirty="0"/>
              <a:t>Queuing Street – A version of a skinny street where one travel lane serves traffic flowing in both directions</a:t>
            </a:r>
          </a:p>
          <a:p>
            <a:pPr fontAlgn="auto">
              <a:spcAft>
                <a:spcPts val="0"/>
              </a:spcAft>
              <a:defRPr/>
            </a:pPr>
            <a:r>
              <a:rPr lang="en-US" dirty="0"/>
              <a:t>Possible to reduce impervious surfaces by 28% using a skinny street design.  Also contributes to overall land use efficiencies and creates a more intimate feel. </a:t>
            </a:r>
          </a:p>
          <a:p>
            <a:pPr fontAlgn="auto">
              <a:spcAft>
                <a:spcPts val="0"/>
              </a:spcAft>
              <a:defRPr/>
            </a:pPr>
            <a:r>
              <a:rPr lang="en-US" dirty="0"/>
              <a:t>A wide street also lacks the intimate scale that makes an attractive setting for housing. </a:t>
            </a:r>
          </a:p>
          <a:p>
            <a:endParaRPr lang="en-US" dirty="0"/>
          </a:p>
        </p:txBody>
      </p:sp>
    </p:spTree>
    <p:extLst>
      <p:ext uri="{BB962C8B-B14F-4D97-AF65-F5344CB8AC3E}">
        <p14:creationId xmlns:p14="http://schemas.microsoft.com/office/powerpoint/2010/main" val="19239555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Skinny Streets</a:t>
            </a:r>
          </a:p>
        </p:txBody>
      </p:sp>
      <p:pic>
        <p:nvPicPr>
          <p:cNvPr id="6" name="Picture 5"/>
          <p:cNvPicPr>
            <a:picLocks noChangeAspect="1"/>
          </p:cNvPicPr>
          <p:nvPr/>
        </p:nvPicPr>
        <p:blipFill>
          <a:blip r:embed="rId3"/>
          <a:stretch>
            <a:fillRect/>
          </a:stretch>
        </p:blipFill>
        <p:spPr>
          <a:xfrm>
            <a:off x="0" y="1714500"/>
            <a:ext cx="4705350" cy="2225148"/>
          </a:xfrm>
          <a:prstGeom prst="rect">
            <a:avLst/>
          </a:prstGeom>
        </p:spPr>
      </p:pic>
      <p:pic>
        <p:nvPicPr>
          <p:cNvPr id="7" name="Picture 6"/>
          <p:cNvPicPr>
            <a:picLocks noChangeAspect="1"/>
          </p:cNvPicPr>
          <p:nvPr/>
        </p:nvPicPr>
        <p:blipFill>
          <a:blip r:embed="rId4"/>
          <a:stretch>
            <a:fillRect/>
          </a:stretch>
        </p:blipFill>
        <p:spPr>
          <a:xfrm>
            <a:off x="4638675" y="1362075"/>
            <a:ext cx="4430263" cy="3320715"/>
          </a:xfrm>
          <a:prstGeom prst="rect">
            <a:avLst/>
          </a:prstGeom>
        </p:spPr>
      </p:pic>
    </p:spTree>
    <p:extLst>
      <p:ext uri="{BB962C8B-B14F-4D97-AF65-F5344CB8AC3E}">
        <p14:creationId xmlns:p14="http://schemas.microsoft.com/office/powerpoint/2010/main" val="18595720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Traffic Calming Measures</a:t>
            </a:r>
          </a:p>
        </p:txBody>
      </p:sp>
      <p:sp>
        <p:nvSpPr>
          <p:cNvPr id="3" name="Text Placeholder 2"/>
          <p:cNvSpPr>
            <a:spLocks noGrp="1"/>
          </p:cNvSpPr>
          <p:nvPr>
            <p:ph type="body" sz="quarter" idx="11"/>
          </p:nvPr>
        </p:nvSpPr>
        <p:spPr>
          <a:xfrm>
            <a:off x="783866" y="1575796"/>
            <a:ext cx="3839570" cy="2456453"/>
          </a:xfrm>
        </p:spPr>
        <p:txBody>
          <a:bodyPr/>
          <a:lstStyle/>
          <a:p>
            <a:pPr fontAlgn="auto">
              <a:spcAft>
                <a:spcPts val="0"/>
              </a:spcAft>
              <a:defRPr/>
            </a:pPr>
            <a:r>
              <a:rPr lang="en-US" dirty="0"/>
              <a:t>Most traffic calming is achieved in one of three ways: </a:t>
            </a:r>
          </a:p>
          <a:p>
            <a:pPr marL="742950" lvl="1" indent="-285750" fontAlgn="auto">
              <a:spcAft>
                <a:spcPts val="0"/>
              </a:spcAft>
              <a:buFont typeface="Arial" panose="020B0604020202020204" pitchFamily="34" charset="0"/>
              <a:buChar char="•"/>
              <a:defRPr/>
            </a:pPr>
            <a:r>
              <a:rPr lang="en-US" dirty="0"/>
              <a:t>Narrowing the width of the street or their apparent width to drivers</a:t>
            </a:r>
          </a:p>
          <a:p>
            <a:pPr marL="742950" lvl="1" indent="-285750" fontAlgn="auto">
              <a:spcAft>
                <a:spcPts val="0"/>
              </a:spcAft>
              <a:buFont typeface="Arial" panose="020B0604020202020204" pitchFamily="34" charset="0"/>
              <a:buChar char="•"/>
              <a:defRPr/>
            </a:pPr>
            <a:r>
              <a:rPr lang="en-US" dirty="0"/>
              <a:t>Reducing site distances with curves</a:t>
            </a:r>
          </a:p>
          <a:p>
            <a:pPr marL="742950" lvl="1" indent="-285750" fontAlgn="auto">
              <a:spcAft>
                <a:spcPts val="0"/>
              </a:spcAft>
              <a:buFont typeface="Arial" panose="020B0604020202020204" pitchFamily="34" charset="0"/>
              <a:buChar char="•"/>
              <a:defRPr/>
            </a:pPr>
            <a:r>
              <a:rPr lang="en-US" dirty="0"/>
              <a:t>Adding texture to the driving surface</a:t>
            </a:r>
          </a:p>
          <a:p>
            <a:pPr marL="285750" indent="-285750">
              <a:buFont typeface="Arial" panose="020B0604020202020204" pitchFamily="34" charset="0"/>
              <a:buChar char="•"/>
            </a:pPr>
            <a:endParaRPr lang="en-US" dirty="0"/>
          </a:p>
        </p:txBody>
      </p:sp>
      <p:pic>
        <p:nvPicPr>
          <p:cNvPr id="6" name="Picture Placeholder 5"/>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7914" r="17914"/>
          <a:stretch>
            <a:fillRect/>
          </a:stretch>
        </p:blipFill>
        <p:spPr>
          <a:xfrm>
            <a:off x="4829175" y="941279"/>
            <a:ext cx="4010025" cy="4012217"/>
          </a:xfrm>
        </p:spPr>
      </p:pic>
    </p:spTree>
    <p:extLst>
      <p:ext uri="{BB962C8B-B14F-4D97-AF65-F5344CB8AC3E}">
        <p14:creationId xmlns:p14="http://schemas.microsoft.com/office/powerpoint/2010/main" val="3587372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On-Street Parking</a:t>
            </a:r>
          </a:p>
        </p:txBody>
      </p:sp>
      <p:sp>
        <p:nvSpPr>
          <p:cNvPr id="4" name="Text Placeholder 3"/>
          <p:cNvSpPr>
            <a:spLocks noGrp="1"/>
          </p:cNvSpPr>
          <p:nvPr>
            <p:ph type="body" sz="quarter" idx="12"/>
          </p:nvPr>
        </p:nvSpPr>
        <p:spPr>
          <a:xfrm>
            <a:off x="1465855" y="1356891"/>
            <a:ext cx="5801720" cy="1574800"/>
          </a:xfrm>
        </p:spPr>
        <p:txBody>
          <a:bodyPr/>
          <a:lstStyle/>
          <a:p>
            <a:pPr fontAlgn="auto">
              <a:spcAft>
                <a:spcPts val="0"/>
              </a:spcAft>
              <a:defRPr/>
            </a:pPr>
            <a:r>
              <a:rPr lang="en-US" dirty="0">
                <a:latin typeface="+mn-lt"/>
              </a:rPr>
              <a:t>Three options for on-street parking</a:t>
            </a:r>
          </a:p>
          <a:p>
            <a:pPr lvl="1" fontAlgn="auto">
              <a:spcAft>
                <a:spcPts val="0"/>
              </a:spcAft>
              <a:buFont typeface="Courier New" panose="02070309020205020404" pitchFamily="49" charset="0"/>
              <a:buChar char="o"/>
              <a:defRPr/>
            </a:pPr>
            <a:r>
              <a:rPr lang="en-US" sz="1500" dirty="0"/>
              <a:t>Parking on the side of the street</a:t>
            </a:r>
          </a:p>
          <a:p>
            <a:pPr lvl="1" fontAlgn="auto">
              <a:spcAft>
                <a:spcPts val="0"/>
              </a:spcAft>
              <a:buFont typeface="Courier New" panose="02070309020205020404" pitchFamily="49" charset="0"/>
              <a:buChar char="o"/>
              <a:defRPr/>
            </a:pPr>
            <a:r>
              <a:rPr lang="en-US" sz="1500" dirty="0"/>
              <a:t>Parking on both sides of the street</a:t>
            </a:r>
          </a:p>
          <a:p>
            <a:pPr lvl="1" fontAlgn="auto">
              <a:spcAft>
                <a:spcPts val="0"/>
              </a:spcAft>
              <a:buFont typeface="Courier New" panose="02070309020205020404" pitchFamily="49" charset="0"/>
              <a:buChar char="o"/>
              <a:defRPr/>
            </a:pPr>
            <a:r>
              <a:rPr lang="en-US" sz="1500" dirty="0"/>
              <a:t>Parking allowed only in parking bays provided at the edge of the street</a:t>
            </a:r>
          </a:p>
          <a:p>
            <a:pPr fontAlgn="auto">
              <a:spcAft>
                <a:spcPts val="0"/>
              </a:spcAft>
              <a:defRPr/>
            </a:pPr>
            <a:r>
              <a:rPr lang="en-US" dirty="0">
                <a:latin typeface="+mn-lt"/>
              </a:rPr>
              <a:t>On streets without curbs, an eight-foot improved shoulder can be used in lieu of paved parking lanes. Such shoulders can reduce the rate of </a:t>
            </a:r>
            <a:r>
              <a:rPr lang="en-US" dirty="0" err="1">
                <a:latin typeface="+mn-lt"/>
              </a:rPr>
              <a:t>stormwater</a:t>
            </a:r>
            <a:r>
              <a:rPr lang="en-US" dirty="0">
                <a:latin typeface="+mn-lt"/>
              </a:rPr>
              <a:t> runoff and may also help create a natural or rural appearance. </a:t>
            </a:r>
          </a:p>
          <a:p>
            <a:pPr fontAlgn="auto">
              <a:spcAft>
                <a:spcPts val="0"/>
              </a:spcAft>
              <a:defRPr/>
            </a:pPr>
            <a:r>
              <a:rPr lang="en-US" dirty="0">
                <a:latin typeface="+mn-lt"/>
              </a:rPr>
              <a:t>Where continuous on-street parking is impossible, angle parking at selected locations along the street may be suitable</a:t>
            </a:r>
          </a:p>
        </p:txBody>
      </p:sp>
    </p:spTree>
    <p:extLst>
      <p:ext uri="{BB962C8B-B14F-4D97-AF65-F5344CB8AC3E}">
        <p14:creationId xmlns:p14="http://schemas.microsoft.com/office/powerpoint/2010/main" val="2935732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Public vs. Private Streets</a:t>
            </a:r>
          </a:p>
        </p:txBody>
      </p:sp>
      <p:sp>
        <p:nvSpPr>
          <p:cNvPr id="4" name="Text Placeholder 3"/>
          <p:cNvSpPr>
            <a:spLocks noGrp="1"/>
          </p:cNvSpPr>
          <p:nvPr>
            <p:ph type="body" sz="quarter" idx="12"/>
          </p:nvPr>
        </p:nvSpPr>
        <p:spPr>
          <a:xfrm>
            <a:off x="1465855" y="1356891"/>
            <a:ext cx="3725270" cy="1574800"/>
          </a:xfrm>
        </p:spPr>
        <p:txBody>
          <a:bodyPr/>
          <a:lstStyle/>
          <a:p>
            <a:pPr fontAlgn="auto">
              <a:spcAft>
                <a:spcPts val="0"/>
              </a:spcAft>
              <a:defRPr/>
            </a:pPr>
            <a:r>
              <a:rPr lang="en-US" dirty="0">
                <a:latin typeface="+mn-lt"/>
              </a:rPr>
              <a:t>Residential streets can be public or private</a:t>
            </a:r>
          </a:p>
          <a:p>
            <a:pPr fontAlgn="auto">
              <a:spcAft>
                <a:spcPts val="0"/>
              </a:spcAft>
              <a:defRPr/>
            </a:pPr>
            <a:r>
              <a:rPr lang="en-US" dirty="0">
                <a:latin typeface="+mn-lt"/>
              </a:rPr>
              <a:t>Public</a:t>
            </a:r>
          </a:p>
          <a:p>
            <a:pPr lvl="1" fontAlgn="auto">
              <a:spcAft>
                <a:spcPts val="0"/>
              </a:spcAft>
              <a:buFont typeface="Courier New" panose="02070309020205020404" pitchFamily="49" charset="0"/>
              <a:buChar char="o"/>
              <a:defRPr/>
            </a:pPr>
            <a:r>
              <a:rPr lang="en-US" sz="1500" dirty="0"/>
              <a:t>Developers dedicate them to the local government upon completion or , sometimes, after one year has passed.</a:t>
            </a:r>
          </a:p>
          <a:p>
            <a:pPr lvl="1" fontAlgn="auto">
              <a:spcAft>
                <a:spcPts val="0"/>
              </a:spcAft>
              <a:buFont typeface="Courier New" panose="02070309020205020404" pitchFamily="49" charset="0"/>
              <a:buChar char="o"/>
              <a:defRPr/>
            </a:pPr>
            <a:r>
              <a:rPr lang="en-US" sz="1500" dirty="0"/>
              <a:t>The local government then has the responsibility for maintaining the streets.</a:t>
            </a:r>
          </a:p>
          <a:p>
            <a:pPr fontAlgn="auto">
              <a:spcAft>
                <a:spcPts val="0"/>
              </a:spcAft>
              <a:defRPr/>
            </a:pPr>
            <a:r>
              <a:rPr lang="en-US" dirty="0">
                <a:latin typeface="+mn-lt"/>
              </a:rPr>
              <a:t>Private</a:t>
            </a:r>
          </a:p>
          <a:p>
            <a:pPr lvl="1" fontAlgn="auto">
              <a:spcAft>
                <a:spcPts val="0"/>
              </a:spcAft>
              <a:buFont typeface="Courier New" panose="02070309020205020404" pitchFamily="49" charset="0"/>
              <a:buChar char="o"/>
              <a:defRPr/>
            </a:pPr>
            <a:r>
              <a:rPr lang="en-US" sz="1500" dirty="0"/>
              <a:t>HOA or community association owns and maintains some or all of the streets as private streets. </a:t>
            </a:r>
          </a:p>
        </p:txBody>
      </p:sp>
      <p:pic>
        <p:nvPicPr>
          <p:cNvPr id="5" name="Picture 3" descr="7805211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29300" y="1160041"/>
            <a:ext cx="2362200"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25647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Streetscape</a:t>
            </a:r>
          </a:p>
        </p:txBody>
      </p:sp>
      <p:sp>
        <p:nvSpPr>
          <p:cNvPr id="4" name="Text Placeholder 3"/>
          <p:cNvSpPr>
            <a:spLocks noGrp="1"/>
          </p:cNvSpPr>
          <p:nvPr>
            <p:ph type="body" sz="quarter" idx="12"/>
          </p:nvPr>
        </p:nvSpPr>
        <p:spPr>
          <a:xfrm>
            <a:off x="1296309" y="1375941"/>
            <a:ext cx="7316195" cy="1574800"/>
          </a:xfrm>
        </p:spPr>
        <p:txBody>
          <a:bodyPr/>
          <a:lstStyle/>
          <a:p>
            <a:pPr fontAlgn="auto">
              <a:spcAft>
                <a:spcPts val="0"/>
              </a:spcAft>
              <a:defRPr/>
            </a:pPr>
            <a:r>
              <a:rPr lang="en-US" dirty="0"/>
              <a:t>Paying attention to the aesthetics of the streets helps assure that they do not become simply thoroughfares for vehicles. </a:t>
            </a:r>
          </a:p>
          <a:p>
            <a:pPr fontAlgn="auto">
              <a:spcAft>
                <a:spcPts val="0"/>
              </a:spcAft>
              <a:defRPr/>
            </a:pPr>
            <a:r>
              <a:rPr lang="en-US" dirty="0"/>
              <a:t>For example, much of the character of older neighborhoods is derived from the mature street trees that form a canopy over the entire street. By contrast, a neighborhood with wide streets devoid of trees conveys an entirely different image. </a:t>
            </a:r>
          </a:p>
          <a:p>
            <a:pPr fontAlgn="auto">
              <a:spcAft>
                <a:spcPts val="0"/>
              </a:spcAft>
              <a:defRPr/>
            </a:pPr>
            <a:r>
              <a:rPr lang="en-US" dirty="0"/>
              <a:t>The placement of utilities and the style of traffic control devices and street-lighting hardware also contribute to the character of the street. </a:t>
            </a:r>
          </a:p>
          <a:p>
            <a:pPr fontAlgn="auto">
              <a:spcAft>
                <a:spcPts val="0"/>
              </a:spcAft>
              <a:defRPr/>
            </a:pPr>
            <a:r>
              <a:rPr lang="en-US" dirty="0"/>
              <a:t>The location of above-ground utility structures should be coordinated with the proposed landscape plans. </a:t>
            </a:r>
          </a:p>
          <a:p>
            <a:pPr fontAlgn="auto">
              <a:spcAft>
                <a:spcPts val="0"/>
              </a:spcAft>
              <a:defRPr/>
            </a:pPr>
            <a:r>
              <a:rPr lang="en-US" dirty="0"/>
              <a:t>Light poles and fixtures should relate to the architectural styles and character of the housing. </a:t>
            </a:r>
          </a:p>
          <a:p>
            <a:pPr fontAlgn="auto">
              <a:spcAft>
                <a:spcPts val="0"/>
              </a:spcAft>
              <a:defRPr/>
            </a:pPr>
            <a:r>
              <a:rPr lang="en-US" dirty="0"/>
              <a:t>Signs – The design of Regulatory and warning signs (ex: “Stop”, “Curve”) are standardized, however, guide signs and recreational signs allow for some design individuality. </a:t>
            </a:r>
          </a:p>
          <a:p>
            <a:pPr fontAlgn="auto">
              <a:spcAft>
                <a:spcPts val="0"/>
              </a:spcAft>
              <a:defRPr/>
            </a:pPr>
            <a:endParaRPr lang="en-US" dirty="0"/>
          </a:p>
        </p:txBody>
      </p:sp>
    </p:spTree>
    <p:extLst>
      <p:ext uri="{BB962C8B-B14F-4D97-AF65-F5344CB8AC3E}">
        <p14:creationId xmlns:p14="http://schemas.microsoft.com/office/powerpoint/2010/main" val="42354618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Streets as a Drainage System</a:t>
            </a:r>
          </a:p>
        </p:txBody>
      </p:sp>
      <p:sp>
        <p:nvSpPr>
          <p:cNvPr id="4" name="Text Placeholder 3"/>
          <p:cNvSpPr>
            <a:spLocks noGrp="1"/>
          </p:cNvSpPr>
          <p:nvPr>
            <p:ph type="body" sz="quarter" idx="12"/>
          </p:nvPr>
        </p:nvSpPr>
        <p:spPr>
          <a:xfrm>
            <a:off x="1465855" y="1356891"/>
            <a:ext cx="3163295" cy="1574800"/>
          </a:xfrm>
        </p:spPr>
        <p:txBody>
          <a:bodyPr/>
          <a:lstStyle/>
          <a:p>
            <a:pPr fontAlgn="auto">
              <a:spcAft>
                <a:spcPts val="0"/>
              </a:spcAft>
              <a:defRPr/>
            </a:pPr>
            <a:r>
              <a:rPr lang="en-US" dirty="0"/>
              <a:t>In a closed drainage system, runoff is collected and retained within the roadway by curbs and gutters that convey the flow to the main drainage system.</a:t>
            </a:r>
          </a:p>
          <a:p>
            <a:pPr fontAlgn="auto">
              <a:spcAft>
                <a:spcPts val="0"/>
              </a:spcAft>
              <a:defRPr/>
            </a:pPr>
            <a:r>
              <a:rPr lang="en-US" dirty="0"/>
              <a:t>Open drainage systems encourage infiltration of </a:t>
            </a:r>
            <a:r>
              <a:rPr lang="en-US" dirty="0" err="1"/>
              <a:t>stormwater</a:t>
            </a:r>
            <a:r>
              <a:rPr lang="en-US" dirty="0"/>
              <a:t> into the soils. Water is conveyed to swales and adjacent lawns or retention areas </a:t>
            </a:r>
          </a:p>
          <a:p>
            <a:pPr fontAlgn="auto">
              <a:spcAft>
                <a:spcPts val="0"/>
              </a:spcAft>
              <a:defRPr/>
            </a:pPr>
            <a:endParaRPr lang="en-US" sz="1500" dirty="0"/>
          </a:p>
        </p:txBody>
      </p:sp>
      <p:pic>
        <p:nvPicPr>
          <p:cNvPr id="6" name="Picture 7" descr="bioswale_athens GA.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43500" y="1356891"/>
            <a:ext cx="3467100" cy="260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58790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Alleys</a:t>
            </a:r>
          </a:p>
        </p:txBody>
      </p:sp>
      <p:sp>
        <p:nvSpPr>
          <p:cNvPr id="3" name="Text Placeholder 2"/>
          <p:cNvSpPr>
            <a:spLocks noGrp="1"/>
          </p:cNvSpPr>
          <p:nvPr>
            <p:ph type="body" sz="quarter" idx="11"/>
          </p:nvPr>
        </p:nvSpPr>
        <p:spPr>
          <a:xfrm>
            <a:off x="783866" y="1575796"/>
            <a:ext cx="3839570" cy="2456453"/>
          </a:xfrm>
        </p:spPr>
        <p:txBody>
          <a:bodyPr/>
          <a:lstStyle/>
          <a:p>
            <a:pPr marL="285750" indent="-285750" fontAlgn="auto">
              <a:spcAft>
                <a:spcPts val="0"/>
              </a:spcAft>
              <a:buFont typeface="Arial" panose="020B0604020202020204" pitchFamily="34" charset="0"/>
              <a:buChar char="•"/>
              <a:defRPr/>
            </a:pPr>
            <a:r>
              <a:rPr lang="en-US" dirty="0"/>
              <a:t>Alleys provide alternative vehicular access to homes.</a:t>
            </a:r>
          </a:p>
          <a:p>
            <a:pPr marL="285750" indent="-285750" fontAlgn="auto">
              <a:spcAft>
                <a:spcPts val="0"/>
              </a:spcAft>
              <a:buFont typeface="Arial" panose="020B0604020202020204" pitchFamily="34" charset="0"/>
              <a:buChar char="•"/>
              <a:defRPr/>
            </a:pPr>
            <a:r>
              <a:rPr lang="en-US" dirty="0"/>
              <a:t>They can be particularly effective in reducing driveway entrances to the street, increasing the amount of on-street parking spaces available, improving the streetscape and avoiding home designs that present the garage as a dominant feature. </a:t>
            </a:r>
          </a:p>
          <a:p>
            <a:pPr marL="285750" indent="-285750">
              <a:buFont typeface="Arial" panose="020B0604020202020204" pitchFamily="34" charset="0"/>
              <a:buChar char="•"/>
            </a:pPr>
            <a:endParaRPr lang="en-US"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7733" y="436839"/>
            <a:ext cx="2835227" cy="4260850"/>
          </a:xfrm>
          <a:prstGeom prst="rect">
            <a:avLst/>
          </a:prstGeom>
        </p:spPr>
      </p:pic>
    </p:spTree>
    <p:extLst>
      <p:ext uri="{BB962C8B-B14F-4D97-AF65-F5344CB8AC3E}">
        <p14:creationId xmlns:p14="http://schemas.microsoft.com/office/powerpoint/2010/main" val="14549263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What Can Builders Do to Increase Flexibility in Street Design</a:t>
            </a:r>
          </a:p>
        </p:txBody>
      </p:sp>
      <p:sp>
        <p:nvSpPr>
          <p:cNvPr id="3" name="Text Placeholder 2"/>
          <p:cNvSpPr>
            <a:spLocks noGrp="1"/>
          </p:cNvSpPr>
          <p:nvPr>
            <p:ph type="body" sz="quarter" idx="11"/>
          </p:nvPr>
        </p:nvSpPr>
        <p:spPr>
          <a:xfrm>
            <a:off x="783866" y="1575796"/>
            <a:ext cx="3839570" cy="2456453"/>
          </a:xfrm>
        </p:spPr>
        <p:txBody>
          <a:bodyPr/>
          <a:lstStyle/>
          <a:p>
            <a:pPr marL="285750" indent="-285750">
              <a:buFont typeface="Arial" panose="020B0604020202020204" pitchFamily="34" charset="0"/>
              <a:buChar char="•"/>
            </a:pPr>
            <a:r>
              <a:rPr lang="en-US" altLang="en-US" dirty="0"/>
              <a:t>Work with the local planning department to incorporate more up to date standards</a:t>
            </a:r>
          </a:p>
          <a:p>
            <a:pPr marL="285750" indent="-285750">
              <a:buFont typeface="Arial" panose="020B0604020202020204" pitchFamily="34" charset="0"/>
              <a:buChar char="•"/>
            </a:pPr>
            <a:r>
              <a:rPr lang="en-US" altLang="en-US" dirty="0"/>
              <a:t>Include the local fire chief and provide examples of where these principles have worked</a:t>
            </a:r>
          </a:p>
          <a:p>
            <a:pPr marL="285750" indent="-285750">
              <a:buFont typeface="Arial" panose="020B0604020202020204" pitchFamily="34" charset="0"/>
              <a:buChar char="•"/>
            </a:pPr>
            <a:r>
              <a:rPr lang="en-US" altLang="en-US" dirty="0"/>
              <a:t>Incorporate innovative design and community benefits into your plan</a:t>
            </a:r>
          </a:p>
          <a:p>
            <a:pPr marL="285750" indent="-285750">
              <a:buFont typeface="Arial" panose="020B0604020202020204" pitchFamily="34" charset="0"/>
              <a:buChar char="•"/>
            </a:pPr>
            <a:endParaRPr lang="en-US" dirty="0"/>
          </a:p>
        </p:txBody>
      </p:sp>
      <p:pic>
        <p:nvPicPr>
          <p:cNvPr id="5" name="Picture Placeholder 4"/>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6650" r="16650"/>
          <a:stretch>
            <a:fillRect/>
          </a:stretch>
        </p:blipFill>
        <p:spPr/>
      </p:pic>
    </p:spTree>
    <p:extLst>
      <p:ext uri="{BB962C8B-B14F-4D97-AF65-F5344CB8AC3E}">
        <p14:creationId xmlns:p14="http://schemas.microsoft.com/office/powerpoint/2010/main" val="22181684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Factors that Influence Street Design</a:t>
            </a:r>
          </a:p>
        </p:txBody>
      </p:sp>
      <p:sp>
        <p:nvSpPr>
          <p:cNvPr id="3" name="Text Placeholder 2"/>
          <p:cNvSpPr>
            <a:spLocks noGrp="1"/>
          </p:cNvSpPr>
          <p:nvPr>
            <p:ph type="body" sz="quarter" idx="11"/>
          </p:nvPr>
        </p:nvSpPr>
        <p:spPr/>
        <p:txBody>
          <a:bodyPr/>
          <a:lstStyle/>
          <a:p>
            <a:pPr marL="285750" indent="-285750">
              <a:buFont typeface="Arial" panose="020B0604020202020204" pitchFamily="34" charset="0"/>
              <a:buChar char="•"/>
            </a:pPr>
            <a:r>
              <a:rPr lang="en-US" dirty="0"/>
              <a:t>Safety</a:t>
            </a:r>
          </a:p>
          <a:p>
            <a:pPr marL="285750" indent="-285750">
              <a:buFont typeface="Arial" panose="020B0604020202020204" pitchFamily="34" charset="0"/>
              <a:buChar char="•"/>
            </a:pPr>
            <a:r>
              <a:rPr lang="en-US" dirty="0"/>
              <a:t>Efficiency of Service</a:t>
            </a:r>
          </a:p>
          <a:p>
            <a:pPr marL="285750" indent="-285750">
              <a:buFont typeface="Arial" panose="020B0604020202020204" pitchFamily="34" charset="0"/>
              <a:buChar char="•"/>
            </a:pPr>
            <a:r>
              <a:rPr lang="en-US" dirty="0"/>
              <a:t>Livability</a:t>
            </a:r>
          </a:p>
          <a:p>
            <a:pPr marL="285750" indent="-285750">
              <a:buFont typeface="Arial" panose="020B0604020202020204" pitchFamily="34" charset="0"/>
              <a:buChar char="•"/>
            </a:pPr>
            <a:r>
              <a:rPr lang="en-US" dirty="0"/>
              <a:t>Economy</a:t>
            </a:r>
          </a:p>
          <a:p>
            <a:endParaRPr lang="en-US" dirty="0"/>
          </a:p>
        </p:txBody>
      </p:sp>
      <p:pic>
        <p:nvPicPr>
          <p:cNvPr id="5" name="Picture Placeholder 4"/>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6681" r="16681"/>
          <a:stretch>
            <a:fillRect/>
          </a:stretch>
        </p:blipFill>
        <p:spPr/>
      </p:pic>
    </p:spTree>
    <p:extLst>
      <p:ext uri="{BB962C8B-B14F-4D97-AF65-F5344CB8AC3E}">
        <p14:creationId xmlns:p14="http://schemas.microsoft.com/office/powerpoint/2010/main" val="15337750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Complete Streets</a:t>
            </a:r>
          </a:p>
        </p:txBody>
      </p:sp>
    </p:spTree>
    <p:extLst>
      <p:ext uri="{BB962C8B-B14F-4D97-AF65-F5344CB8AC3E}">
        <p14:creationId xmlns:p14="http://schemas.microsoft.com/office/powerpoint/2010/main" val="495629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What are Complete Streets?</a:t>
            </a:r>
          </a:p>
        </p:txBody>
      </p:sp>
      <p:sp>
        <p:nvSpPr>
          <p:cNvPr id="3" name="Text Placeholder 2"/>
          <p:cNvSpPr>
            <a:spLocks noGrp="1"/>
          </p:cNvSpPr>
          <p:nvPr>
            <p:ph type="body" sz="quarter" idx="11"/>
          </p:nvPr>
        </p:nvSpPr>
        <p:spPr>
          <a:xfrm>
            <a:off x="1114837" y="1471021"/>
            <a:ext cx="3839570" cy="2456453"/>
          </a:xfrm>
        </p:spPr>
        <p:txBody>
          <a:bodyPr/>
          <a:lstStyle/>
          <a:p>
            <a:pPr marL="285750" indent="-285750">
              <a:buFont typeface="Arial" panose="020B0604020202020204" pitchFamily="34" charset="0"/>
              <a:buChar char="•"/>
            </a:pPr>
            <a:r>
              <a:rPr lang="en-US" altLang="en-US" sz="1600" dirty="0"/>
              <a:t>Complete Streets place an emphasis on alternative modes of transportation being incorporated into the streetscape and design. </a:t>
            </a:r>
          </a:p>
          <a:p>
            <a:pPr marL="285750" indent="-285750">
              <a:buFont typeface="Arial" panose="020B0604020202020204" pitchFamily="34" charset="0"/>
              <a:buChar char="•"/>
            </a:pPr>
            <a:r>
              <a:rPr lang="en-US" altLang="en-US" sz="1600" dirty="0"/>
              <a:t>Alternative transportation may include bike lanes, sidewalks, bus lanes and in very dense areas, light rail and streetcars. </a:t>
            </a:r>
          </a:p>
          <a:p>
            <a:pPr marL="285750" indent="-285750">
              <a:buFont typeface="Arial" panose="020B0604020202020204" pitchFamily="34" charset="0"/>
              <a:buChar char="•"/>
            </a:pPr>
            <a:r>
              <a:rPr lang="en-US" sz="1600" dirty="0"/>
              <a:t>On street parking and wider sidewalks are intended to encourage greater pedestrian activity and promote slower traffic movements.</a:t>
            </a:r>
            <a:endParaRPr lang="en-US" dirty="0"/>
          </a:p>
        </p:txBody>
      </p:sp>
      <p:pic>
        <p:nvPicPr>
          <p:cNvPr id="6" name="Picture 5" descr="185136580.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16048" y="1325352"/>
            <a:ext cx="3497263"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50241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Components of a Complete Street</a:t>
            </a:r>
          </a:p>
        </p:txBody>
      </p:sp>
      <p:sp>
        <p:nvSpPr>
          <p:cNvPr id="3" name="Text Placeholder 2"/>
          <p:cNvSpPr>
            <a:spLocks noGrp="1"/>
          </p:cNvSpPr>
          <p:nvPr>
            <p:ph type="body" sz="quarter" idx="11"/>
          </p:nvPr>
        </p:nvSpPr>
        <p:spPr>
          <a:xfrm>
            <a:off x="1465855" y="1378029"/>
            <a:ext cx="3839570" cy="2456453"/>
          </a:xfrm>
        </p:spPr>
        <p:txBody>
          <a:bodyPr/>
          <a:lstStyle/>
          <a:p>
            <a:pPr marL="285750" indent="-285750" fontAlgn="auto">
              <a:spcAft>
                <a:spcPts val="0"/>
              </a:spcAft>
              <a:buFont typeface="Arial" panose="020B0604020202020204" pitchFamily="34" charset="0"/>
              <a:buChar char="•"/>
              <a:defRPr/>
            </a:pPr>
            <a:r>
              <a:rPr lang="en-US" sz="1600" dirty="0"/>
              <a:t>Landscaping </a:t>
            </a:r>
          </a:p>
          <a:p>
            <a:pPr marL="285750" indent="-285750" fontAlgn="auto">
              <a:spcAft>
                <a:spcPts val="0"/>
              </a:spcAft>
              <a:buFont typeface="Arial" panose="020B0604020202020204" pitchFamily="34" charset="0"/>
              <a:buChar char="•"/>
              <a:defRPr/>
            </a:pPr>
            <a:r>
              <a:rPr lang="en-US" sz="1600" dirty="0"/>
              <a:t>“Hardscape” – benches, lampposts, civic spaces</a:t>
            </a:r>
          </a:p>
          <a:p>
            <a:pPr marL="285750" indent="-285750" fontAlgn="auto">
              <a:spcAft>
                <a:spcPts val="0"/>
              </a:spcAft>
              <a:buFont typeface="Arial" panose="020B0604020202020204" pitchFamily="34" charset="0"/>
              <a:buChar char="•"/>
              <a:defRPr/>
            </a:pPr>
            <a:r>
              <a:rPr lang="en-US" sz="1600" dirty="0"/>
              <a:t>Accessibility – ramps, mats</a:t>
            </a:r>
          </a:p>
          <a:p>
            <a:pPr marL="285750" indent="-285750" fontAlgn="auto">
              <a:spcAft>
                <a:spcPts val="0"/>
              </a:spcAft>
              <a:buFont typeface="Arial" panose="020B0604020202020204" pitchFamily="34" charset="0"/>
              <a:buChar char="•"/>
              <a:defRPr/>
            </a:pPr>
            <a:r>
              <a:rPr lang="en-US" sz="1600" dirty="0"/>
              <a:t>Transit – Bus stops, Bus lanes, pull outs, light rail tracks </a:t>
            </a:r>
          </a:p>
          <a:p>
            <a:pPr marL="285750" indent="-285750" fontAlgn="auto">
              <a:spcAft>
                <a:spcPts val="0"/>
              </a:spcAft>
              <a:buFont typeface="Arial" panose="020B0604020202020204" pitchFamily="34" charset="0"/>
              <a:buChar char="•"/>
              <a:defRPr/>
            </a:pPr>
            <a:r>
              <a:rPr lang="en-US" sz="1600" dirty="0"/>
              <a:t>Bicycles – Bike lanes, Bike share facilities </a:t>
            </a:r>
          </a:p>
          <a:p>
            <a:pPr marL="285750" indent="-285750" fontAlgn="auto">
              <a:spcAft>
                <a:spcPts val="0"/>
              </a:spcAft>
              <a:buFont typeface="Arial" panose="020B0604020202020204" pitchFamily="34" charset="0"/>
              <a:buChar char="•"/>
              <a:defRPr/>
            </a:pPr>
            <a:r>
              <a:rPr lang="en-US" sz="1600" dirty="0"/>
              <a:t>Pedestrians – Sidewalks, Bump outs </a:t>
            </a:r>
          </a:p>
          <a:p>
            <a:pPr marL="285750" indent="-285750" fontAlgn="auto">
              <a:spcAft>
                <a:spcPts val="0"/>
              </a:spcAft>
              <a:buFont typeface="Arial" panose="020B0604020202020204" pitchFamily="34" charset="0"/>
              <a:buChar char="•"/>
              <a:defRPr/>
            </a:pPr>
            <a:r>
              <a:rPr lang="en-US" sz="1600" dirty="0"/>
              <a:t>Mixed – Use – Commercial and residential together</a:t>
            </a:r>
          </a:p>
          <a:p>
            <a:pPr marL="285750" indent="-285750" fontAlgn="auto">
              <a:spcAft>
                <a:spcPts val="0"/>
              </a:spcAft>
              <a:buFont typeface="Arial" panose="020B0604020202020204" pitchFamily="34" charset="0"/>
              <a:buChar char="•"/>
              <a:defRPr/>
            </a:pPr>
            <a:r>
              <a:rPr lang="en-US" sz="1600" dirty="0"/>
              <a:t>Connectivity – Multiple entrances, minimum block lengths, prohibited cul-de-sacs and multiple intersections</a:t>
            </a:r>
          </a:p>
          <a:p>
            <a:pPr marL="285750" indent="-285750">
              <a:buFont typeface="Arial" panose="020B0604020202020204" pitchFamily="34" charset="0"/>
              <a:buChar char="•"/>
            </a:pPr>
            <a:endParaRPr lang="en-US" dirty="0"/>
          </a:p>
        </p:txBody>
      </p:sp>
      <p:pic>
        <p:nvPicPr>
          <p:cNvPr id="5" name="Picture 4" descr="166087623.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76875" y="1657350"/>
            <a:ext cx="3429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48937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Concerns with Complete Streets</a:t>
            </a:r>
          </a:p>
        </p:txBody>
      </p:sp>
      <p:sp>
        <p:nvSpPr>
          <p:cNvPr id="3" name="Text Placeholder 2"/>
          <p:cNvSpPr>
            <a:spLocks noGrp="1"/>
          </p:cNvSpPr>
          <p:nvPr>
            <p:ph type="body" sz="quarter" idx="11"/>
          </p:nvPr>
        </p:nvSpPr>
        <p:spPr>
          <a:xfrm>
            <a:off x="1465855" y="1398992"/>
            <a:ext cx="6826610" cy="2456453"/>
          </a:xfrm>
        </p:spPr>
        <p:txBody>
          <a:bodyPr/>
          <a:lstStyle/>
          <a:p>
            <a:pPr marL="285750" indent="-285750">
              <a:buFont typeface="Arial" panose="020B0604020202020204" pitchFamily="34" charset="0"/>
              <a:buChar char="•"/>
            </a:pPr>
            <a:r>
              <a:rPr lang="en-US" altLang="en-US" sz="1600" dirty="0"/>
              <a:t>Often times local residential streets do not have the traffic levels needed to comply with complete streets programs but communities attempt to include them anyway</a:t>
            </a:r>
          </a:p>
          <a:p>
            <a:pPr marL="285750" indent="-285750">
              <a:buFont typeface="Arial" panose="020B0604020202020204" pitchFamily="34" charset="0"/>
              <a:buChar char="•"/>
            </a:pPr>
            <a:r>
              <a:rPr lang="en-US" altLang="en-US" sz="1600" dirty="0"/>
              <a:t>Complete Streets often incorporate lavish landscaping and hardscaping which can add cost to a project</a:t>
            </a:r>
          </a:p>
          <a:p>
            <a:pPr marL="285750" indent="-285750">
              <a:buFont typeface="Arial" panose="020B0604020202020204" pitchFamily="34" charset="0"/>
              <a:buChar char="•"/>
            </a:pPr>
            <a:r>
              <a:rPr lang="en-US" sz="1600" dirty="0"/>
              <a:t> Developers could be required to dedicate off-site improvements as part of a complete streets program that are much more expensive than conventional roadway improvements </a:t>
            </a:r>
          </a:p>
          <a:p>
            <a:pPr marL="285750" indent="-285750">
              <a:buFont typeface="Arial" panose="020B0604020202020204" pitchFamily="34" charset="0"/>
              <a:buChar char="•"/>
            </a:pPr>
            <a:r>
              <a:rPr lang="en-US" altLang="en-US" sz="1600" dirty="0"/>
              <a:t>Requiring connections within new developments into existing communities can create heavy NIMBY resistance to new development</a:t>
            </a:r>
          </a:p>
          <a:p>
            <a:pPr marL="285750" indent="-285750">
              <a:buFont typeface="Arial" panose="020B0604020202020204" pitchFamily="34" charset="0"/>
              <a:buChar char="•"/>
            </a:pPr>
            <a:r>
              <a:rPr lang="en-US" altLang="en-US" sz="1600" dirty="0"/>
              <a:t>Can lengthen the approval process and add cost, which can lead to an increase in housing costs</a:t>
            </a:r>
            <a:endParaRPr lang="en-US" sz="1600" dirty="0"/>
          </a:p>
          <a:p>
            <a:pPr marL="285750" indent="-285750">
              <a:buFont typeface="Arial" panose="020B0604020202020204" pitchFamily="34" charset="0"/>
              <a:buChar char="•"/>
            </a:pPr>
            <a:endParaRPr lang="en-US" altLang="en-US" sz="1600"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9020449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Conclusions on Complete Streets</a:t>
            </a:r>
          </a:p>
        </p:txBody>
      </p:sp>
      <p:sp>
        <p:nvSpPr>
          <p:cNvPr id="3" name="Text Placeholder 2"/>
          <p:cNvSpPr>
            <a:spLocks noGrp="1"/>
          </p:cNvSpPr>
          <p:nvPr>
            <p:ph type="body" sz="quarter" idx="11"/>
          </p:nvPr>
        </p:nvSpPr>
        <p:spPr>
          <a:xfrm>
            <a:off x="1114837" y="1451971"/>
            <a:ext cx="3839570" cy="2456453"/>
          </a:xfrm>
        </p:spPr>
        <p:txBody>
          <a:bodyPr/>
          <a:lstStyle/>
          <a:p>
            <a:pPr marL="285750" indent="-285750" fontAlgn="auto">
              <a:spcAft>
                <a:spcPts val="0"/>
              </a:spcAft>
              <a:buFont typeface="Arial" panose="020B0604020202020204" pitchFamily="34" charset="0"/>
              <a:buChar char="•"/>
              <a:defRPr/>
            </a:pPr>
            <a:r>
              <a:rPr lang="en-US" sz="1600" dirty="0"/>
              <a:t>We support the communities interests in providing for more transportation options, or for pedestrians, cyclists and transit users to enjoy a secure and user –friendly environment. However, we do have concerns with the Complete Streets concept. </a:t>
            </a:r>
          </a:p>
          <a:p>
            <a:pPr marL="285750" indent="-285750">
              <a:spcAft>
                <a:spcPts val="0"/>
              </a:spcAft>
              <a:buFont typeface="Arial" panose="020B0604020202020204" pitchFamily="34" charset="0"/>
              <a:buChar char="•"/>
              <a:defRPr/>
            </a:pPr>
            <a:r>
              <a:rPr lang="en-US" sz="1600" dirty="0"/>
              <a:t>Therefore, we would like to reiterate areas that should be considered. A balanced approach to this issue will ensure a more varied and inclusive community that appeals to all residents and home buyers.</a:t>
            </a:r>
          </a:p>
          <a:p>
            <a:pPr fontAlgn="auto">
              <a:spcAft>
                <a:spcPts val="0"/>
              </a:spcAft>
              <a:defRPr/>
            </a:pPr>
            <a:endParaRPr lang="en-US" sz="1600" dirty="0"/>
          </a:p>
          <a:p>
            <a:pPr marL="285750" indent="-285750">
              <a:buFont typeface="Arial" panose="020B0604020202020204" pitchFamily="34" charset="0"/>
              <a:buChar char="•"/>
            </a:pPr>
            <a:endParaRPr lang="en-US" dirty="0"/>
          </a:p>
        </p:txBody>
      </p:sp>
      <p:pic>
        <p:nvPicPr>
          <p:cNvPr id="9" name="Picture Placeholder 8"/>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6681" r="16681"/>
          <a:stretch>
            <a:fillRect/>
          </a:stretch>
        </p:blipFill>
        <p:spPr/>
      </p:pic>
    </p:spTree>
    <p:extLst>
      <p:ext uri="{BB962C8B-B14F-4D97-AF65-F5344CB8AC3E}">
        <p14:creationId xmlns:p14="http://schemas.microsoft.com/office/powerpoint/2010/main" val="18567640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Green Streets</a:t>
            </a:r>
          </a:p>
        </p:txBody>
      </p:sp>
    </p:spTree>
    <p:extLst>
      <p:ext uri="{BB962C8B-B14F-4D97-AF65-F5344CB8AC3E}">
        <p14:creationId xmlns:p14="http://schemas.microsoft.com/office/powerpoint/2010/main" val="10048362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What is a Green Street?</a:t>
            </a:r>
          </a:p>
        </p:txBody>
      </p:sp>
      <p:sp>
        <p:nvSpPr>
          <p:cNvPr id="3" name="Text Placeholder 2"/>
          <p:cNvSpPr>
            <a:spLocks noGrp="1"/>
          </p:cNvSpPr>
          <p:nvPr>
            <p:ph type="body" sz="quarter" idx="11"/>
          </p:nvPr>
        </p:nvSpPr>
        <p:spPr>
          <a:xfrm>
            <a:off x="1465855" y="1398992"/>
            <a:ext cx="6826610" cy="2456453"/>
          </a:xfrm>
        </p:spPr>
        <p:txBody>
          <a:bodyPr/>
          <a:lstStyle/>
          <a:p>
            <a:pPr marL="285750" indent="-285750">
              <a:buFont typeface="Arial" panose="020B0604020202020204" pitchFamily="34" charset="0"/>
              <a:buChar char="•"/>
            </a:pPr>
            <a:endParaRPr lang="en-US" altLang="en-US" sz="1600" dirty="0"/>
          </a:p>
          <a:p>
            <a:pPr marL="285750" indent="-285750">
              <a:buFont typeface="Arial" panose="020B0604020202020204" pitchFamily="34" charset="0"/>
              <a:buChar char="•"/>
            </a:pPr>
            <a:endParaRPr lang="en-US" dirty="0"/>
          </a:p>
        </p:txBody>
      </p:sp>
      <p:sp>
        <p:nvSpPr>
          <p:cNvPr id="4" name="Rectangle 3"/>
          <p:cNvSpPr/>
          <p:nvPr/>
        </p:nvSpPr>
        <p:spPr>
          <a:xfrm>
            <a:off x="1465855" y="1564065"/>
            <a:ext cx="6125570" cy="2585323"/>
          </a:xfrm>
          <a:prstGeom prst="rect">
            <a:avLst/>
          </a:prstGeom>
        </p:spPr>
        <p:txBody>
          <a:bodyPr wrap="square">
            <a:spAutoFit/>
          </a:bodyPr>
          <a:lstStyle/>
          <a:p>
            <a:pPr marL="285750" indent="-285750">
              <a:buFont typeface="Arial" panose="020B0604020202020204" pitchFamily="34" charset="0"/>
              <a:buChar char="•"/>
              <a:defRPr/>
            </a:pPr>
            <a:r>
              <a:rPr lang="en-US" dirty="0"/>
              <a:t> Urban transportation right-of-ways integrated with green techniques are often called “green streets.”</a:t>
            </a:r>
          </a:p>
          <a:p>
            <a:pPr marL="285750" indent="-285750">
              <a:buFont typeface="Arial" panose="020B0604020202020204" pitchFamily="34" charset="0"/>
              <a:buChar char="•"/>
              <a:defRPr/>
            </a:pPr>
            <a:r>
              <a:rPr lang="en-US" dirty="0"/>
              <a:t>A Green Street is a sustainable </a:t>
            </a:r>
            <a:r>
              <a:rPr lang="en-US" dirty="0" err="1"/>
              <a:t>stormwater</a:t>
            </a:r>
            <a:r>
              <a:rPr lang="en-US" dirty="0"/>
              <a:t> strategy that meets resource protection goals by using a natural systems approach to manage </a:t>
            </a:r>
            <a:r>
              <a:rPr lang="en-US" dirty="0" err="1"/>
              <a:t>stormwater</a:t>
            </a:r>
            <a:r>
              <a:rPr lang="en-US" dirty="0"/>
              <a:t>, reduce flows, improve water quality and enhance watershed health.</a:t>
            </a:r>
          </a:p>
          <a:p>
            <a:pPr marL="285750" indent="-285750">
              <a:buFont typeface="Arial" panose="020B0604020202020204" pitchFamily="34" charset="0"/>
              <a:buChar char="•"/>
              <a:defRPr/>
            </a:pPr>
            <a:r>
              <a:rPr lang="en-US" dirty="0"/>
              <a:t> Green Streets manage </a:t>
            </a:r>
            <a:r>
              <a:rPr lang="en-US" dirty="0" err="1"/>
              <a:t>stormwater</a:t>
            </a:r>
            <a:r>
              <a:rPr lang="en-US" dirty="0"/>
              <a:t> runoff, enhance community and neighborhood livability, and strengthen the local economy.</a:t>
            </a:r>
          </a:p>
        </p:txBody>
      </p:sp>
    </p:spTree>
    <p:extLst>
      <p:ext uri="{BB962C8B-B14F-4D97-AF65-F5344CB8AC3E}">
        <p14:creationId xmlns:p14="http://schemas.microsoft.com/office/powerpoint/2010/main" val="33970425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What are the Benefits of Green Streets?</a:t>
            </a:r>
          </a:p>
        </p:txBody>
      </p:sp>
      <p:sp>
        <p:nvSpPr>
          <p:cNvPr id="3" name="Text Placeholder 2"/>
          <p:cNvSpPr>
            <a:spLocks noGrp="1"/>
          </p:cNvSpPr>
          <p:nvPr>
            <p:ph type="body" sz="quarter" idx="11"/>
          </p:nvPr>
        </p:nvSpPr>
        <p:spPr>
          <a:xfrm>
            <a:off x="1465855" y="1398992"/>
            <a:ext cx="6826610" cy="2456453"/>
          </a:xfrm>
        </p:spPr>
        <p:txBody>
          <a:bodyPr/>
          <a:lstStyle/>
          <a:p>
            <a:pPr marL="285750" indent="-285750">
              <a:buFont typeface="Arial" panose="020B0604020202020204" pitchFamily="34" charset="0"/>
              <a:buChar char="•"/>
            </a:pPr>
            <a:endParaRPr lang="en-US" altLang="en-US" sz="1600" dirty="0"/>
          </a:p>
          <a:p>
            <a:pPr marL="285750" indent="-285750">
              <a:buFont typeface="Arial" panose="020B0604020202020204" pitchFamily="34" charset="0"/>
              <a:buChar char="•"/>
            </a:pPr>
            <a:endParaRPr lang="en-US" dirty="0"/>
          </a:p>
        </p:txBody>
      </p:sp>
      <p:sp>
        <p:nvSpPr>
          <p:cNvPr id="4" name="Rectangle 3"/>
          <p:cNvSpPr/>
          <p:nvPr/>
        </p:nvSpPr>
        <p:spPr>
          <a:xfrm>
            <a:off x="1465855" y="1202408"/>
            <a:ext cx="7287620" cy="3693319"/>
          </a:xfrm>
          <a:prstGeom prst="rect">
            <a:avLst/>
          </a:prstGeom>
        </p:spPr>
        <p:txBody>
          <a:bodyPr wrap="square">
            <a:spAutoFit/>
          </a:bodyPr>
          <a:lstStyle/>
          <a:p>
            <a:pPr marL="285750" indent="-285750" fontAlgn="auto">
              <a:spcAft>
                <a:spcPts val="0"/>
              </a:spcAft>
              <a:buFont typeface="Arial" panose="020B0604020202020204" pitchFamily="34" charset="0"/>
              <a:buChar char="•"/>
              <a:defRPr/>
            </a:pPr>
            <a:r>
              <a:rPr lang="en-US" dirty="0"/>
              <a:t>Reduce impervious surface so </a:t>
            </a:r>
            <a:r>
              <a:rPr lang="en-US" dirty="0" err="1"/>
              <a:t>stormwater</a:t>
            </a:r>
            <a:r>
              <a:rPr lang="en-US" dirty="0"/>
              <a:t> can infiltrate to recharge groundwater and surface water; </a:t>
            </a:r>
          </a:p>
          <a:p>
            <a:pPr marL="285750" indent="-285750" fontAlgn="auto">
              <a:spcAft>
                <a:spcPts val="0"/>
              </a:spcAft>
              <a:buFont typeface="Arial" panose="020B0604020202020204" pitchFamily="34" charset="0"/>
              <a:buChar char="•"/>
              <a:defRPr/>
            </a:pPr>
            <a:r>
              <a:rPr lang="en-US" dirty="0"/>
              <a:t>Reduce polluted </a:t>
            </a:r>
            <a:r>
              <a:rPr lang="en-US" dirty="0" err="1"/>
              <a:t>stormwater</a:t>
            </a:r>
            <a:r>
              <a:rPr lang="en-US" dirty="0"/>
              <a:t> entering rivers and streams; </a:t>
            </a:r>
          </a:p>
          <a:p>
            <a:pPr marL="285750" indent="-285750" fontAlgn="auto">
              <a:spcAft>
                <a:spcPts val="0"/>
              </a:spcAft>
              <a:buFont typeface="Arial" panose="020B0604020202020204" pitchFamily="34" charset="0"/>
              <a:buChar char="•"/>
              <a:defRPr/>
            </a:pPr>
            <a:r>
              <a:rPr lang="en-US" dirty="0"/>
              <a:t>Divert </a:t>
            </a:r>
            <a:r>
              <a:rPr lang="en-US" dirty="0" err="1"/>
              <a:t>stormwater</a:t>
            </a:r>
            <a:r>
              <a:rPr lang="en-US" dirty="0"/>
              <a:t> from the sewer system and reduce basement flooding, sewer backups and combined sewer overflows;</a:t>
            </a:r>
          </a:p>
          <a:p>
            <a:pPr marL="285750" indent="-285750" fontAlgn="auto">
              <a:spcAft>
                <a:spcPts val="0"/>
              </a:spcAft>
              <a:buFont typeface="Arial" panose="020B0604020202020204" pitchFamily="34" charset="0"/>
              <a:buChar char="•"/>
              <a:defRPr/>
            </a:pPr>
            <a:r>
              <a:rPr lang="en-US" dirty="0"/>
              <a:t>Reduce demand on the city’s sewer collection system and the cost of constructing expensive pipe systems; </a:t>
            </a:r>
          </a:p>
          <a:p>
            <a:pPr marL="285750" indent="-285750" fontAlgn="auto">
              <a:spcAft>
                <a:spcPts val="0"/>
              </a:spcAft>
              <a:buFont typeface="Arial" panose="020B0604020202020204" pitchFamily="34" charset="0"/>
              <a:buChar char="•"/>
              <a:defRPr/>
            </a:pPr>
            <a:r>
              <a:rPr lang="en-US" dirty="0"/>
              <a:t>Increase urban green space; </a:t>
            </a:r>
          </a:p>
          <a:p>
            <a:pPr marL="285750" indent="-285750" fontAlgn="auto">
              <a:spcAft>
                <a:spcPts val="0"/>
              </a:spcAft>
              <a:buFont typeface="Arial" panose="020B0604020202020204" pitchFamily="34" charset="0"/>
              <a:buChar char="•"/>
              <a:defRPr/>
            </a:pPr>
            <a:r>
              <a:rPr lang="en-US" dirty="0"/>
              <a:t>Improve air quality and reduce air temperatures; </a:t>
            </a:r>
          </a:p>
          <a:p>
            <a:pPr marL="285750" indent="-285750" fontAlgn="auto">
              <a:spcAft>
                <a:spcPts val="0"/>
              </a:spcAft>
              <a:buFont typeface="Arial" panose="020B0604020202020204" pitchFamily="34" charset="0"/>
              <a:buChar char="•"/>
              <a:defRPr/>
            </a:pPr>
            <a:r>
              <a:rPr lang="en-US" dirty="0"/>
              <a:t>Address requirements of federal and state regulations to protect public health and restore and protect watershed health; </a:t>
            </a:r>
          </a:p>
          <a:p>
            <a:pPr marL="285750" indent="-285750" fontAlgn="auto">
              <a:spcAft>
                <a:spcPts val="0"/>
              </a:spcAft>
              <a:buFont typeface="Arial" panose="020B0604020202020204" pitchFamily="34" charset="0"/>
              <a:buChar char="•"/>
              <a:defRPr/>
            </a:pPr>
            <a:r>
              <a:rPr lang="en-US" dirty="0"/>
              <a:t>Increase community and property values; and </a:t>
            </a:r>
          </a:p>
          <a:p>
            <a:pPr marL="285750" indent="-285750" fontAlgn="auto">
              <a:spcAft>
                <a:spcPts val="0"/>
              </a:spcAft>
              <a:buFont typeface="Arial" panose="020B0604020202020204" pitchFamily="34" charset="0"/>
              <a:buChar char="•"/>
              <a:defRPr/>
            </a:pPr>
            <a:r>
              <a:rPr lang="en-US" dirty="0"/>
              <a:t>Improve pedestrian and bicycle safety</a:t>
            </a:r>
          </a:p>
        </p:txBody>
      </p:sp>
    </p:spTree>
    <p:extLst>
      <p:ext uri="{BB962C8B-B14F-4D97-AF65-F5344CB8AC3E}">
        <p14:creationId xmlns:p14="http://schemas.microsoft.com/office/powerpoint/2010/main" val="39538343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What are the Various Components?</a:t>
            </a:r>
          </a:p>
        </p:txBody>
      </p:sp>
      <p:sp>
        <p:nvSpPr>
          <p:cNvPr id="3" name="Text Placeholder 2"/>
          <p:cNvSpPr>
            <a:spLocks noGrp="1"/>
          </p:cNvSpPr>
          <p:nvPr>
            <p:ph type="body" sz="quarter" idx="11"/>
          </p:nvPr>
        </p:nvSpPr>
        <p:spPr>
          <a:xfrm>
            <a:off x="1465855" y="1398992"/>
            <a:ext cx="6826610" cy="2456453"/>
          </a:xfrm>
        </p:spPr>
        <p:txBody>
          <a:bodyPr/>
          <a:lstStyle/>
          <a:p>
            <a:pPr marL="285750" indent="-285750">
              <a:buFont typeface="Arial" panose="020B0604020202020204" pitchFamily="34" charset="0"/>
              <a:buChar char="•"/>
            </a:pPr>
            <a:endParaRPr lang="en-US" altLang="en-US" sz="1600" dirty="0"/>
          </a:p>
          <a:p>
            <a:pPr marL="285750" indent="-285750">
              <a:buFont typeface="Arial" panose="020B0604020202020204" pitchFamily="34" charset="0"/>
              <a:buChar char="•"/>
            </a:pPr>
            <a:endParaRPr lang="en-US" dirty="0"/>
          </a:p>
        </p:txBody>
      </p:sp>
      <p:sp>
        <p:nvSpPr>
          <p:cNvPr id="4" name="Rectangle 3"/>
          <p:cNvSpPr/>
          <p:nvPr/>
        </p:nvSpPr>
        <p:spPr>
          <a:xfrm>
            <a:off x="1465855" y="1535783"/>
            <a:ext cx="3928781" cy="2031325"/>
          </a:xfrm>
          <a:prstGeom prst="rect">
            <a:avLst/>
          </a:prstGeom>
        </p:spPr>
        <p:txBody>
          <a:bodyPr wrap="square">
            <a:spAutoFit/>
          </a:bodyPr>
          <a:lstStyle/>
          <a:p>
            <a:pPr marL="285750" indent="-285750">
              <a:buFont typeface="Arial" panose="020B0604020202020204" pitchFamily="34" charset="0"/>
              <a:buChar char="•"/>
            </a:pPr>
            <a:r>
              <a:rPr lang="en-US" altLang="en-US" dirty="0"/>
              <a:t>Alternative Street Designs (Narrower Street Widths)</a:t>
            </a:r>
          </a:p>
          <a:p>
            <a:pPr marL="285750" indent="-285750">
              <a:buFont typeface="Arial" panose="020B0604020202020204" pitchFamily="34" charset="0"/>
              <a:buChar char="•"/>
            </a:pPr>
            <a:r>
              <a:rPr lang="en-US" altLang="en-US" dirty="0"/>
              <a:t>Swales</a:t>
            </a:r>
          </a:p>
          <a:p>
            <a:pPr marL="285750" indent="-285750">
              <a:buFont typeface="Arial" panose="020B0604020202020204" pitchFamily="34" charset="0"/>
              <a:buChar char="•"/>
            </a:pPr>
            <a:r>
              <a:rPr lang="en-US" altLang="en-US" dirty="0" err="1"/>
              <a:t>Bioretention</a:t>
            </a:r>
            <a:r>
              <a:rPr lang="en-US" altLang="en-US" dirty="0"/>
              <a:t> Curb Extensions and Sidewalk Planters</a:t>
            </a:r>
          </a:p>
          <a:p>
            <a:pPr marL="285750" indent="-285750">
              <a:buFont typeface="Arial" panose="020B0604020202020204" pitchFamily="34" charset="0"/>
              <a:buChar char="•"/>
            </a:pPr>
            <a:r>
              <a:rPr lang="en-US" altLang="en-US" dirty="0"/>
              <a:t>Permeable Pavement</a:t>
            </a:r>
          </a:p>
          <a:p>
            <a:pPr marL="285750" indent="-285750">
              <a:buFont typeface="Arial" panose="020B0604020202020204" pitchFamily="34" charset="0"/>
              <a:buChar char="•"/>
            </a:pPr>
            <a:r>
              <a:rPr lang="en-US" altLang="en-US" dirty="0"/>
              <a:t>Sidewalk Trees and Tree Boxes</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3721" y="1202408"/>
            <a:ext cx="2637829" cy="3509525"/>
          </a:xfrm>
          <a:prstGeom prst="rect">
            <a:avLst/>
          </a:prstGeom>
        </p:spPr>
      </p:pic>
    </p:spTree>
    <p:extLst>
      <p:ext uri="{BB962C8B-B14F-4D97-AF65-F5344CB8AC3E}">
        <p14:creationId xmlns:p14="http://schemas.microsoft.com/office/powerpoint/2010/main" val="35069024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SW 12th Avenue Green Street Project</a:t>
            </a:r>
            <a:r>
              <a:rPr lang="en-US" i="1" dirty="0"/>
              <a:t> </a:t>
            </a:r>
            <a:r>
              <a:rPr lang="en-US" dirty="0"/>
              <a:t>Portland, Oregon</a:t>
            </a:r>
          </a:p>
        </p:txBody>
      </p:sp>
      <p:sp>
        <p:nvSpPr>
          <p:cNvPr id="3" name="Text Placeholder 2"/>
          <p:cNvSpPr>
            <a:spLocks noGrp="1"/>
          </p:cNvSpPr>
          <p:nvPr>
            <p:ph type="body" sz="quarter" idx="11"/>
          </p:nvPr>
        </p:nvSpPr>
        <p:spPr>
          <a:xfrm>
            <a:off x="1465855" y="1398992"/>
            <a:ext cx="6826610" cy="2456453"/>
          </a:xfrm>
        </p:spPr>
        <p:txBody>
          <a:bodyPr/>
          <a:lstStyle/>
          <a:p>
            <a:pPr marL="285750" indent="-285750">
              <a:buFont typeface="Arial" panose="020B0604020202020204" pitchFamily="34" charset="0"/>
              <a:buChar char="•"/>
            </a:pPr>
            <a:endParaRPr lang="en-US" altLang="en-US" sz="1600" dirty="0"/>
          </a:p>
          <a:p>
            <a:pPr marL="285750" indent="-285750">
              <a:buFont typeface="Arial" panose="020B0604020202020204" pitchFamily="34" charset="0"/>
              <a:buChar char="•"/>
            </a:pPr>
            <a:endParaRPr lang="en-US" dirty="0"/>
          </a:p>
        </p:txBody>
      </p:sp>
      <p:sp>
        <p:nvSpPr>
          <p:cNvPr id="4" name="Rectangle 3"/>
          <p:cNvSpPr/>
          <p:nvPr/>
        </p:nvSpPr>
        <p:spPr>
          <a:xfrm>
            <a:off x="1389655" y="1535783"/>
            <a:ext cx="3928781" cy="2585323"/>
          </a:xfrm>
          <a:prstGeom prst="rect">
            <a:avLst/>
          </a:prstGeom>
        </p:spPr>
        <p:txBody>
          <a:bodyPr wrap="square">
            <a:spAutoFit/>
          </a:bodyPr>
          <a:lstStyle/>
          <a:p>
            <a:pPr marL="285750" indent="-285750">
              <a:buFont typeface="Arial" panose="020B0604020202020204" pitchFamily="34" charset="0"/>
              <a:buChar char="•"/>
            </a:pPr>
            <a:r>
              <a:rPr lang="en-US" altLang="en-US" dirty="0"/>
              <a:t>Disconnects the street’s </a:t>
            </a:r>
            <a:r>
              <a:rPr lang="en-US" altLang="en-US" dirty="0" err="1"/>
              <a:t>stormwater</a:t>
            </a:r>
            <a:r>
              <a:rPr lang="en-US" altLang="en-US" dirty="0"/>
              <a:t> runoff from the storm drain system that feeds directly into the Willamette River and manages it on-site using a landscape approach.</a:t>
            </a:r>
          </a:p>
          <a:p>
            <a:pPr marL="285750" indent="-285750">
              <a:buFont typeface="Arial" panose="020B0604020202020204" pitchFamily="34" charset="0"/>
              <a:buChar char="•"/>
            </a:pPr>
            <a:r>
              <a:rPr lang="en-US" altLang="en-US" dirty="0" err="1"/>
              <a:t>Stormwater</a:t>
            </a:r>
            <a:r>
              <a:rPr lang="en-US" altLang="en-US" dirty="0"/>
              <a:t> planters have the ability to reduce the runoff intensity of 25-year storm events by at least 70 percent.</a:t>
            </a:r>
          </a:p>
        </p:txBody>
      </p:sp>
      <p:pic>
        <p:nvPicPr>
          <p:cNvPr id="6" name="Picture 5" descr="12th Ave project.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75019" y="1701524"/>
            <a:ext cx="3153392" cy="2253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5348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Streets Serve Many Purposes</a:t>
            </a:r>
          </a:p>
        </p:txBody>
      </p:sp>
      <p:sp>
        <p:nvSpPr>
          <p:cNvPr id="4" name="Text Placeholder 3"/>
          <p:cNvSpPr>
            <a:spLocks noGrp="1"/>
          </p:cNvSpPr>
          <p:nvPr>
            <p:ph type="body" sz="quarter" idx="12"/>
          </p:nvPr>
        </p:nvSpPr>
        <p:spPr>
          <a:xfrm>
            <a:off x="1465263" y="1437642"/>
            <a:ext cx="3889057" cy="1574800"/>
          </a:xfrm>
        </p:spPr>
        <p:txBody>
          <a:bodyPr/>
          <a:lstStyle/>
          <a:p>
            <a:r>
              <a:rPr lang="en-US" dirty="0"/>
              <a:t>Direct auto access for residents</a:t>
            </a:r>
          </a:p>
          <a:p>
            <a:r>
              <a:rPr lang="en-US" dirty="0"/>
              <a:t>Carry traffic</a:t>
            </a:r>
          </a:p>
          <a:p>
            <a:r>
              <a:rPr lang="en-US" dirty="0"/>
              <a:t>Visual setting</a:t>
            </a:r>
          </a:p>
          <a:p>
            <a:r>
              <a:rPr lang="en-US" dirty="0"/>
              <a:t>Entryway for each house</a:t>
            </a:r>
          </a:p>
          <a:p>
            <a:r>
              <a:rPr lang="en-US" dirty="0"/>
              <a:t>Pedestrian/bicycle circulation system</a:t>
            </a:r>
          </a:p>
          <a:p>
            <a:r>
              <a:rPr lang="en-US" dirty="0"/>
              <a:t>Meeting place for residents</a:t>
            </a:r>
          </a:p>
          <a:p>
            <a:r>
              <a:rPr lang="en-US" dirty="0"/>
              <a:t>Play area for children</a:t>
            </a:r>
          </a:p>
          <a:p>
            <a:r>
              <a:rPr lang="en-US" dirty="0"/>
              <a:t>Shape neighborhood design</a:t>
            </a:r>
          </a:p>
        </p:txBody>
      </p:sp>
      <p:pic>
        <p:nvPicPr>
          <p:cNvPr id="7" name="Picture Placeholder 6"/>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5293" r="5293"/>
          <a:stretch>
            <a:fillRect/>
          </a:stretch>
        </p:blipFill>
        <p:spPr/>
      </p:pic>
      <p:pic>
        <p:nvPicPr>
          <p:cNvPr id="8" name="Picture Placeholder 7"/>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l="6257" r="6257"/>
          <a:stretch>
            <a:fillRect/>
          </a:stretch>
        </p:blipFill>
        <p:spPr/>
      </p:pic>
    </p:spTree>
    <p:extLst>
      <p:ext uri="{BB962C8B-B14F-4D97-AF65-F5344CB8AC3E}">
        <p14:creationId xmlns:p14="http://schemas.microsoft.com/office/powerpoint/2010/main" val="15643016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Street Edge Alternatives (SEA) Streets</a:t>
            </a:r>
            <a:br>
              <a:rPr lang="en-US" dirty="0"/>
            </a:br>
            <a:r>
              <a:rPr lang="en-US" dirty="0"/>
              <a:t>Seattle, Washington</a:t>
            </a:r>
          </a:p>
        </p:txBody>
      </p:sp>
      <p:sp>
        <p:nvSpPr>
          <p:cNvPr id="3" name="Text Placeholder 2"/>
          <p:cNvSpPr>
            <a:spLocks noGrp="1"/>
          </p:cNvSpPr>
          <p:nvPr>
            <p:ph type="body" sz="quarter" idx="11"/>
          </p:nvPr>
        </p:nvSpPr>
        <p:spPr>
          <a:xfrm>
            <a:off x="1465855" y="1398992"/>
            <a:ext cx="6826610" cy="2456453"/>
          </a:xfrm>
        </p:spPr>
        <p:txBody>
          <a:bodyPr/>
          <a:lstStyle/>
          <a:p>
            <a:pPr marL="285750" indent="-285750">
              <a:buFont typeface="Arial" panose="020B0604020202020204" pitchFamily="34" charset="0"/>
              <a:buChar char="•"/>
            </a:pPr>
            <a:endParaRPr lang="en-US" altLang="en-US" sz="1600" dirty="0"/>
          </a:p>
          <a:p>
            <a:pPr marL="285750" indent="-285750">
              <a:buFont typeface="Arial" panose="020B0604020202020204" pitchFamily="34" charset="0"/>
              <a:buChar char="•"/>
            </a:pPr>
            <a:endParaRPr lang="en-US" dirty="0"/>
          </a:p>
        </p:txBody>
      </p:sp>
      <p:sp>
        <p:nvSpPr>
          <p:cNvPr id="4" name="Rectangle 3"/>
          <p:cNvSpPr/>
          <p:nvPr/>
        </p:nvSpPr>
        <p:spPr>
          <a:xfrm>
            <a:off x="1389655" y="1535783"/>
            <a:ext cx="3928781" cy="2585323"/>
          </a:xfrm>
          <a:prstGeom prst="rect">
            <a:avLst/>
          </a:prstGeom>
        </p:spPr>
        <p:txBody>
          <a:bodyPr wrap="square">
            <a:spAutoFit/>
          </a:bodyPr>
          <a:lstStyle/>
          <a:p>
            <a:pPr marL="285750" indent="-285750" fontAlgn="auto">
              <a:spcAft>
                <a:spcPts val="0"/>
              </a:spcAft>
              <a:buFont typeface="Arial" panose="020B0604020202020204" pitchFamily="34" charset="0"/>
              <a:buChar char="•"/>
              <a:defRPr/>
            </a:pPr>
            <a:r>
              <a:rPr lang="en-US" dirty="0"/>
              <a:t>Reduced impervious surfaces to 11 percent less than a traditional street, provided surface detention in swales, and added over 100 evergreen trees and 1100 shrubs.</a:t>
            </a:r>
          </a:p>
          <a:p>
            <a:pPr marL="285750" indent="-285750" fontAlgn="auto">
              <a:spcAft>
                <a:spcPts val="0"/>
              </a:spcAft>
              <a:buFont typeface="Arial" panose="020B0604020202020204" pitchFamily="34" charset="0"/>
              <a:buChar char="•"/>
              <a:defRPr/>
            </a:pPr>
            <a:r>
              <a:rPr lang="en-US" dirty="0"/>
              <a:t>Two years of monitoring show that SEA Street has reduced the total volume of </a:t>
            </a:r>
            <a:r>
              <a:rPr lang="en-US" dirty="0" err="1"/>
              <a:t>stormwater</a:t>
            </a:r>
            <a:r>
              <a:rPr lang="en-US" dirty="0"/>
              <a:t> leaving the street by 99 percent.</a:t>
            </a:r>
          </a:p>
        </p:txBody>
      </p:sp>
      <p:pic>
        <p:nvPicPr>
          <p:cNvPr id="7" name="Picture 4" descr="SEA Street.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18835" y="1202408"/>
            <a:ext cx="2524125" cy="370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12506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NE Siskiyou Green Street Portland, Oregon</a:t>
            </a:r>
          </a:p>
        </p:txBody>
      </p:sp>
      <p:sp>
        <p:nvSpPr>
          <p:cNvPr id="3" name="Text Placeholder 2"/>
          <p:cNvSpPr>
            <a:spLocks noGrp="1"/>
          </p:cNvSpPr>
          <p:nvPr>
            <p:ph type="body" sz="quarter" idx="11"/>
          </p:nvPr>
        </p:nvSpPr>
        <p:spPr>
          <a:xfrm>
            <a:off x="1465855" y="1398992"/>
            <a:ext cx="6826610" cy="2456453"/>
          </a:xfrm>
        </p:spPr>
        <p:txBody>
          <a:bodyPr/>
          <a:lstStyle/>
          <a:p>
            <a:pPr marL="285750" indent="-285750">
              <a:buFont typeface="Arial" panose="020B0604020202020204" pitchFamily="34" charset="0"/>
              <a:buChar char="•"/>
            </a:pPr>
            <a:endParaRPr lang="en-US" altLang="en-US" sz="1600" dirty="0"/>
          </a:p>
          <a:p>
            <a:pPr marL="285750" indent="-285750">
              <a:buFont typeface="Arial" panose="020B0604020202020204" pitchFamily="34" charset="0"/>
              <a:buChar char="•"/>
            </a:pPr>
            <a:endParaRPr lang="en-US" dirty="0"/>
          </a:p>
        </p:txBody>
      </p:sp>
      <p:sp>
        <p:nvSpPr>
          <p:cNvPr id="4" name="Rectangle 3"/>
          <p:cNvSpPr/>
          <p:nvPr/>
        </p:nvSpPr>
        <p:spPr>
          <a:xfrm>
            <a:off x="1315360" y="1398992"/>
            <a:ext cx="4856840" cy="3416320"/>
          </a:xfrm>
          <a:prstGeom prst="rect">
            <a:avLst/>
          </a:prstGeom>
        </p:spPr>
        <p:txBody>
          <a:bodyPr wrap="square">
            <a:spAutoFit/>
          </a:bodyPr>
          <a:lstStyle/>
          <a:p>
            <a:pPr>
              <a:buFont typeface="Arial" panose="020B0604020202020204" pitchFamily="34" charset="0"/>
              <a:buChar char="•"/>
            </a:pPr>
            <a:r>
              <a:rPr lang="en-US" altLang="en-US" dirty="0"/>
              <a:t> This “green street” project carves out a portion of the street’s parking zone and converts it into two landscaped curb extensions. </a:t>
            </a:r>
          </a:p>
          <a:p>
            <a:endParaRPr lang="en-US" altLang="en-US" dirty="0"/>
          </a:p>
          <a:p>
            <a:pPr>
              <a:buFont typeface="Arial" panose="020B0604020202020204" pitchFamily="34" charset="0"/>
              <a:buChar char="•"/>
            </a:pPr>
            <a:r>
              <a:rPr lang="en-US" altLang="en-US" dirty="0"/>
              <a:t> Designed to elegantly capture, slow, cleanse, and infiltrate street runoff.</a:t>
            </a:r>
          </a:p>
          <a:p>
            <a:pPr>
              <a:buFont typeface="Arial" panose="020B0604020202020204" pitchFamily="34" charset="0"/>
              <a:buChar char="•"/>
            </a:pPr>
            <a:endParaRPr lang="en-US" altLang="en-US" dirty="0"/>
          </a:p>
          <a:p>
            <a:pPr>
              <a:buFont typeface="Arial" panose="020B0604020202020204" pitchFamily="34" charset="0"/>
              <a:buChar char="•"/>
            </a:pPr>
            <a:r>
              <a:rPr lang="en-US" altLang="en-US" sz="1600" dirty="0"/>
              <a:t> </a:t>
            </a:r>
            <a:r>
              <a:rPr lang="en-US" altLang="en-US" dirty="0"/>
              <a:t>This street retrofit project demonstrates how both new and existing streets can be designed to provide direct environmental benefits and be aesthetically integrated into the neighborhood streetscape.</a:t>
            </a:r>
          </a:p>
        </p:txBody>
      </p:sp>
      <p:pic>
        <p:nvPicPr>
          <p:cNvPr id="6" name="Content Placeholder 4" descr="Siskiyou Street.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6080125" y="733425"/>
            <a:ext cx="2679700" cy="1916113"/>
          </a:xfrm>
          <a:prstGeom prst="rect">
            <a:avLst/>
          </a:prstGeom>
        </p:spPr>
      </p:pic>
      <p:pic>
        <p:nvPicPr>
          <p:cNvPr id="8" name="Picture 5" descr="suiyoki stree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94413" y="3052763"/>
            <a:ext cx="2747962" cy="196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24248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Decatur Street,</a:t>
            </a:r>
            <a:br>
              <a:rPr lang="en-US" dirty="0"/>
            </a:br>
            <a:r>
              <a:rPr lang="en-US" dirty="0" err="1"/>
              <a:t>Edmonston</a:t>
            </a:r>
            <a:r>
              <a:rPr lang="en-US" dirty="0"/>
              <a:t>, Maryland</a:t>
            </a:r>
          </a:p>
        </p:txBody>
      </p:sp>
      <p:sp>
        <p:nvSpPr>
          <p:cNvPr id="3" name="Text Placeholder 2"/>
          <p:cNvSpPr>
            <a:spLocks noGrp="1"/>
          </p:cNvSpPr>
          <p:nvPr>
            <p:ph type="body" sz="quarter" idx="11"/>
          </p:nvPr>
        </p:nvSpPr>
        <p:spPr>
          <a:xfrm>
            <a:off x="1465855" y="1398992"/>
            <a:ext cx="6826610" cy="2456453"/>
          </a:xfrm>
        </p:spPr>
        <p:txBody>
          <a:bodyPr/>
          <a:lstStyle/>
          <a:p>
            <a:pPr marL="285750" indent="-285750">
              <a:buFont typeface="Arial" panose="020B0604020202020204" pitchFamily="34" charset="0"/>
              <a:buChar char="•"/>
            </a:pPr>
            <a:endParaRPr lang="en-US" altLang="en-US" sz="1600" dirty="0"/>
          </a:p>
          <a:p>
            <a:pPr marL="285750" indent="-285750">
              <a:buFont typeface="Arial" panose="020B0604020202020204" pitchFamily="34" charset="0"/>
              <a:buChar char="•"/>
            </a:pPr>
            <a:endParaRPr lang="en-US" dirty="0"/>
          </a:p>
        </p:txBody>
      </p:sp>
      <p:sp>
        <p:nvSpPr>
          <p:cNvPr id="4" name="Rectangle 3"/>
          <p:cNvSpPr/>
          <p:nvPr/>
        </p:nvSpPr>
        <p:spPr>
          <a:xfrm>
            <a:off x="1086760" y="1242889"/>
            <a:ext cx="5085440" cy="3693319"/>
          </a:xfrm>
          <a:prstGeom prst="rect">
            <a:avLst/>
          </a:prstGeom>
        </p:spPr>
        <p:txBody>
          <a:bodyPr wrap="square">
            <a:spAutoFit/>
          </a:bodyPr>
          <a:lstStyle/>
          <a:p>
            <a:pPr marL="285750" indent="-285750" fontAlgn="auto">
              <a:spcAft>
                <a:spcPts val="0"/>
              </a:spcAft>
              <a:buFont typeface="Arial" panose="020B0604020202020204" pitchFamily="34" charset="0"/>
              <a:buChar char="•"/>
              <a:defRPr/>
            </a:pPr>
            <a:r>
              <a:rPr lang="en-US" dirty="0"/>
              <a:t>New streetlights use efficient bulbs and ballasts, and are powered by an alternative source of energy (wind). </a:t>
            </a:r>
          </a:p>
          <a:p>
            <a:pPr marL="285750" indent="-285750" fontAlgn="auto">
              <a:spcAft>
                <a:spcPts val="0"/>
              </a:spcAft>
              <a:buFont typeface="Arial" panose="020B0604020202020204" pitchFamily="34" charset="0"/>
              <a:buChar char="•"/>
              <a:defRPr/>
            </a:pPr>
            <a:r>
              <a:rPr lang="en-US" dirty="0"/>
              <a:t>The street and sidewalk are accommodating to walkers, runners and bikers as much as possible</a:t>
            </a:r>
          </a:p>
          <a:p>
            <a:pPr marL="285750" indent="-285750" fontAlgn="auto">
              <a:spcAft>
                <a:spcPts val="0"/>
              </a:spcAft>
              <a:buFont typeface="Arial" panose="020B0604020202020204" pitchFamily="34" charset="0"/>
              <a:buChar char="•"/>
              <a:defRPr/>
            </a:pPr>
            <a:r>
              <a:rPr lang="en-US" dirty="0"/>
              <a:t>The materials used for the street and sidewalks themselves consist of as much recycled material as possible, including milled asphalt, concrete and glass. </a:t>
            </a:r>
          </a:p>
          <a:p>
            <a:pPr marL="285750" indent="-285750" fontAlgn="auto">
              <a:spcAft>
                <a:spcPts val="0"/>
              </a:spcAft>
              <a:buFont typeface="Arial" panose="020B0604020202020204" pitchFamily="34" charset="0"/>
              <a:buChar char="•"/>
              <a:defRPr/>
            </a:pPr>
            <a:r>
              <a:rPr lang="en-US" dirty="0"/>
              <a:t>Storm water, or rain runoff, is diverted away from storm drains and the sewer system to specially landscaped areas along the street, which filter the water naturally through the ground. </a:t>
            </a:r>
          </a:p>
        </p:txBody>
      </p:sp>
      <p:pic>
        <p:nvPicPr>
          <p:cNvPr id="7" name="Picture 2" descr="http://edmonstonmd.gov/images/Greenstreet-1.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765464"/>
            <a:ext cx="2782335" cy="400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6550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The Builder’s Concerns with Green Streets</a:t>
            </a:r>
          </a:p>
        </p:txBody>
      </p:sp>
      <p:sp>
        <p:nvSpPr>
          <p:cNvPr id="3" name="Text Placeholder 2"/>
          <p:cNvSpPr>
            <a:spLocks noGrp="1"/>
          </p:cNvSpPr>
          <p:nvPr>
            <p:ph type="body" sz="quarter" idx="11"/>
          </p:nvPr>
        </p:nvSpPr>
        <p:spPr>
          <a:xfrm>
            <a:off x="1465855" y="1398992"/>
            <a:ext cx="6826610" cy="2456453"/>
          </a:xfrm>
        </p:spPr>
        <p:txBody>
          <a:bodyPr/>
          <a:lstStyle/>
          <a:p>
            <a:pPr marL="285750" indent="-285750">
              <a:buFont typeface="Arial" panose="020B0604020202020204" pitchFamily="34" charset="0"/>
              <a:buChar char="•"/>
            </a:pPr>
            <a:endParaRPr lang="en-US" altLang="en-US" sz="1600" dirty="0"/>
          </a:p>
          <a:p>
            <a:pPr marL="285750" indent="-285750">
              <a:buFont typeface="Arial" panose="020B0604020202020204" pitchFamily="34" charset="0"/>
              <a:buChar char="•"/>
            </a:pPr>
            <a:endParaRPr lang="en-US" dirty="0"/>
          </a:p>
        </p:txBody>
      </p:sp>
      <p:sp>
        <p:nvSpPr>
          <p:cNvPr id="4" name="Rectangle 3"/>
          <p:cNvSpPr/>
          <p:nvPr/>
        </p:nvSpPr>
        <p:spPr>
          <a:xfrm>
            <a:off x="1465855" y="1545308"/>
            <a:ext cx="7287620" cy="2585323"/>
          </a:xfrm>
          <a:prstGeom prst="rect">
            <a:avLst/>
          </a:prstGeom>
        </p:spPr>
        <p:txBody>
          <a:bodyPr wrap="square">
            <a:spAutoFit/>
          </a:bodyPr>
          <a:lstStyle/>
          <a:p>
            <a:pPr marL="285750" indent="-285750" fontAlgn="auto">
              <a:spcAft>
                <a:spcPts val="0"/>
              </a:spcAft>
              <a:buFont typeface="Arial" panose="020B0604020202020204" pitchFamily="34" charset="0"/>
              <a:buChar char="•"/>
              <a:defRPr/>
            </a:pPr>
            <a:r>
              <a:rPr lang="en-US" dirty="0"/>
              <a:t>Green street practices can see opposition by local fire departments, public safety officials or traffic engineers, who oppose reducing street widths or modifying current standards for streets.</a:t>
            </a:r>
          </a:p>
          <a:p>
            <a:pPr marL="285750" indent="-285750" fontAlgn="auto">
              <a:spcAft>
                <a:spcPts val="0"/>
              </a:spcAft>
              <a:buFont typeface="Arial" panose="020B0604020202020204" pitchFamily="34" charset="0"/>
              <a:buChar char="•"/>
              <a:defRPr/>
            </a:pPr>
            <a:r>
              <a:rPr lang="en-US" dirty="0"/>
              <a:t>Permeable pavements for </a:t>
            </a:r>
            <a:r>
              <a:rPr lang="en-US" dirty="0" err="1"/>
              <a:t>stormwater</a:t>
            </a:r>
            <a:r>
              <a:rPr lang="en-US" dirty="0"/>
              <a:t> control can be more costly than impervious pavements and more difficult to install.</a:t>
            </a:r>
          </a:p>
          <a:p>
            <a:pPr marL="285750" indent="-285750" fontAlgn="auto">
              <a:spcAft>
                <a:spcPts val="0"/>
              </a:spcAft>
              <a:buFont typeface="Arial" panose="020B0604020202020204" pitchFamily="34" charset="0"/>
              <a:buChar char="•"/>
              <a:defRPr/>
            </a:pPr>
            <a:r>
              <a:rPr lang="en-US" dirty="0"/>
              <a:t>The long-term performance of LID </a:t>
            </a:r>
            <a:r>
              <a:rPr lang="en-US" dirty="0" err="1"/>
              <a:t>stormwater</a:t>
            </a:r>
            <a:r>
              <a:rPr lang="en-US" dirty="0"/>
              <a:t> devices is uncertain, including green street practices.</a:t>
            </a:r>
          </a:p>
          <a:p>
            <a:pPr marL="285750" indent="-285750" fontAlgn="auto">
              <a:spcAft>
                <a:spcPts val="0"/>
              </a:spcAft>
              <a:buFont typeface="Arial" panose="020B0604020202020204" pitchFamily="34" charset="0"/>
              <a:buChar char="•"/>
              <a:defRPr/>
            </a:pPr>
            <a:r>
              <a:rPr lang="en-US" dirty="0"/>
              <a:t>Opposition can arise from local residents who oppose measures that decrease parking availability on streets or alleys.</a:t>
            </a:r>
          </a:p>
        </p:txBody>
      </p:sp>
    </p:spTree>
    <p:extLst>
      <p:ext uri="{BB962C8B-B14F-4D97-AF65-F5344CB8AC3E}">
        <p14:creationId xmlns:p14="http://schemas.microsoft.com/office/powerpoint/2010/main" val="24402183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Questions?</a:t>
            </a:r>
          </a:p>
        </p:txBody>
      </p:sp>
      <p:sp>
        <p:nvSpPr>
          <p:cNvPr id="4" name="Text Placeholder 3"/>
          <p:cNvSpPr>
            <a:spLocks noGrp="1"/>
          </p:cNvSpPr>
          <p:nvPr>
            <p:ph type="body" sz="quarter" idx="12"/>
          </p:nvPr>
        </p:nvSpPr>
        <p:spPr/>
        <p:txBody>
          <a:bodyPr/>
          <a:lstStyle/>
          <a:p>
            <a:endParaRPr lang="en-US"/>
          </a:p>
        </p:txBody>
      </p:sp>
      <p:sp>
        <p:nvSpPr>
          <p:cNvPr id="7" name="TextBox 6">
            <a:extLst>
              <a:ext uri="{FF2B5EF4-FFF2-40B4-BE49-F238E27FC236}">
                <a16:creationId xmlns:a16="http://schemas.microsoft.com/office/drawing/2014/main" xmlns="" id="{87B48FBC-1CAB-4FA4-A93F-7CF960F2B97C}"/>
              </a:ext>
            </a:extLst>
          </p:cNvPr>
          <p:cNvSpPr txBox="1"/>
          <p:nvPr/>
        </p:nvSpPr>
        <p:spPr>
          <a:xfrm>
            <a:off x="1853883" y="1494532"/>
            <a:ext cx="4937760" cy="2369880"/>
          </a:xfrm>
          <a:prstGeom prst="rect">
            <a:avLst/>
          </a:prstGeom>
          <a:noFill/>
        </p:spPr>
        <p:txBody>
          <a:bodyPr wrap="square" lIns="0" tIns="0" rIns="0" bIns="0" numCol="1" rtlCol="0">
            <a:spAutoFit/>
          </a:bodyPr>
          <a:lstStyle/>
          <a:p>
            <a:r>
              <a:rPr lang="en-US" sz="1400" b="1" dirty="0">
                <a:latin typeface="Calibri Light"/>
                <a:cs typeface="Calibri Light"/>
              </a:rPr>
              <a:t>Nicholas Julian</a:t>
            </a:r>
          </a:p>
          <a:p>
            <a:r>
              <a:rPr lang="en-US" sz="1400" dirty="0">
                <a:latin typeface="Calibri Light"/>
                <a:cs typeface="Calibri Light"/>
              </a:rPr>
              <a:t>Program Manager, Land Use, NAHB</a:t>
            </a:r>
          </a:p>
          <a:p>
            <a:r>
              <a:rPr lang="en-US" sz="1400" dirty="0">
                <a:latin typeface="Calibri Light"/>
                <a:cs typeface="Calibri Light"/>
                <a:hlinkClick r:id="rId2"/>
              </a:rPr>
              <a:t>njulian@nahb.org</a:t>
            </a:r>
            <a:endParaRPr lang="en-US" sz="1400" dirty="0">
              <a:latin typeface="Calibri Light"/>
              <a:cs typeface="Calibri Light"/>
            </a:endParaRPr>
          </a:p>
          <a:p>
            <a:r>
              <a:rPr lang="en-US" sz="1400" dirty="0">
                <a:latin typeface="Calibri Light"/>
                <a:cs typeface="Calibri Light"/>
              </a:rPr>
              <a:t>202-266-8309</a:t>
            </a:r>
          </a:p>
          <a:p>
            <a:endParaRPr lang="en-US" sz="1400" dirty="0">
              <a:latin typeface="Calibri Light"/>
              <a:cs typeface="Calibri Light"/>
            </a:endParaRPr>
          </a:p>
          <a:p>
            <a:endParaRPr lang="en-US" sz="1400" b="1" dirty="0">
              <a:latin typeface="Calibri Light"/>
              <a:cs typeface="Calibri Light"/>
            </a:endParaRPr>
          </a:p>
          <a:p>
            <a:endParaRPr lang="en-US" sz="1400" b="1" dirty="0">
              <a:latin typeface="Calibri Light"/>
              <a:cs typeface="Calibri Light"/>
            </a:endParaRPr>
          </a:p>
          <a:p>
            <a:endParaRPr lang="en-US" sz="1400" b="1" dirty="0">
              <a:latin typeface="Calibri Light"/>
              <a:cs typeface="Calibri Light"/>
            </a:endParaRPr>
          </a:p>
          <a:p>
            <a:endParaRPr lang="en-US" sz="1400" b="1" dirty="0">
              <a:latin typeface="Calibri Light"/>
              <a:cs typeface="Calibri Light"/>
            </a:endParaRPr>
          </a:p>
          <a:p>
            <a:endParaRPr lang="en-US" sz="1400" dirty="0">
              <a:latin typeface="Calibri Light"/>
              <a:cs typeface="Calibri Light"/>
            </a:endParaRPr>
          </a:p>
          <a:p>
            <a:endParaRPr lang="en-US" sz="1400" dirty="0">
              <a:latin typeface="Calibri Light"/>
              <a:cs typeface="Calibri Light"/>
            </a:endParaRPr>
          </a:p>
        </p:txBody>
      </p:sp>
    </p:spTree>
    <p:extLst>
      <p:ext uri="{BB962C8B-B14F-4D97-AF65-F5344CB8AC3E}">
        <p14:creationId xmlns:p14="http://schemas.microsoft.com/office/powerpoint/2010/main" val="14492374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Principles of Street Planning</a:t>
            </a:r>
          </a:p>
        </p:txBody>
      </p:sp>
      <p:sp>
        <p:nvSpPr>
          <p:cNvPr id="4" name="Text Placeholder 3"/>
          <p:cNvSpPr>
            <a:spLocks noGrp="1"/>
          </p:cNvSpPr>
          <p:nvPr>
            <p:ph type="body" sz="quarter" idx="12"/>
          </p:nvPr>
        </p:nvSpPr>
        <p:spPr>
          <a:xfrm>
            <a:off x="1465855" y="1459867"/>
            <a:ext cx="6337300" cy="1574800"/>
          </a:xfrm>
        </p:spPr>
        <p:txBody>
          <a:bodyPr/>
          <a:lstStyle/>
          <a:p>
            <a:pPr>
              <a:buFont typeface="Calibri" panose="020F0502020204030204" pitchFamily="34" charset="0"/>
              <a:buAutoNum type="arabicPeriod"/>
            </a:pPr>
            <a:r>
              <a:rPr lang="en-US" altLang="en-US" sz="1600" dirty="0"/>
              <a:t>Street planning should relate to overall community planning, including pedestrian and bicycle activity</a:t>
            </a:r>
          </a:p>
          <a:p>
            <a:pPr>
              <a:buFont typeface="Calibri" panose="020F0502020204030204" pitchFamily="34" charset="0"/>
              <a:buAutoNum type="arabicPeriod"/>
            </a:pPr>
            <a:r>
              <a:rPr lang="en-US" altLang="en-US" sz="1600" dirty="0"/>
              <a:t>Traffic in residential areas should be kept to a minimum</a:t>
            </a:r>
          </a:p>
          <a:p>
            <a:pPr>
              <a:buFont typeface="Calibri" panose="020F0502020204030204" pitchFamily="34" charset="0"/>
              <a:buAutoNum type="arabicPeriod"/>
            </a:pPr>
            <a:r>
              <a:rPr lang="en-US" altLang="en-US" sz="1600" dirty="0"/>
              <a:t>The street is an important component of overall residential community design. </a:t>
            </a:r>
          </a:p>
          <a:p>
            <a:pPr>
              <a:buFont typeface="Calibri" panose="020F0502020204030204" pitchFamily="34" charset="0"/>
              <a:buAutoNum type="arabicPeriod"/>
            </a:pPr>
            <a:r>
              <a:rPr lang="en-US" altLang="en-US" sz="1600" dirty="0"/>
              <a:t>Street design standards should permit flexibility in community design. They should allow street alignments to follow natural contours and preserve natural features or to respond to other design objectives such as the creation of urban or village scale streetscapes. </a:t>
            </a:r>
          </a:p>
        </p:txBody>
      </p:sp>
    </p:spTree>
    <p:extLst>
      <p:ext uri="{BB962C8B-B14F-4D97-AF65-F5344CB8AC3E}">
        <p14:creationId xmlns:p14="http://schemas.microsoft.com/office/powerpoint/2010/main" val="3000014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Principles of Street Planning</a:t>
            </a:r>
          </a:p>
        </p:txBody>
      </p:sp>
      <p:sp>
        <p:nvSpPr>
          <p:cNvPr id="4" name="Text Placeholder 3"/>
          <p:cNvSpPr>
            <a:spLocks noGrp="1"/>
          </p:cNvSpPr>
          <p:nvPr>
            <p:ph type="body" sz="quarter" idx="12"/>
          </p:nvPr>
        </p:nvSpPr>
        <p:spPr>
          <a:xfrm>
            <a:off x="1465855" y="1459867"/>
            <a:ext cx="6337300" cy="1574800"/>
          </a:xfrm>
        </p:spPr>
        <p:txBody>
          <a:bodyPr/>
          <a:lstStyle/>
          <a:p>
            <a:pPr>
              <a:buFont typeface="Arial" panose="020B0604020202020204" pitchFamily="34" charset="0"/>
              <a:buNone/>
            </a:pPr>
            <a:r>
              <a:rPr lang="en-US" altLang="en-US" sz="1600" dirty="0"/>
              <a:t>5.   Street pavement layouts should be planned to avoid excessive </a:t>
            </a:r>
            <a:r>
              <a:rPr lang="en-US" altLang="en-US" sz="1600" dirty="0" err="1"/>
              <a:t>stormwater</a:t>
            </a:r>
            <a:r>
              <a:rPr lang="en-US" altLang="en-US" sz="1600" dirty="0"/>
              <a:t> runoff and avoid heat buildup.</a:t>
            </a:r>
          </a:p>
          <a:p>
            <a:pPr>
              <a:buFont typeface="Arial" panose="020B0604020202020204" pitchFamily="34" charset="0"/>
              <a:buNone/>
            </a:pPr>
            <a:r>
              <a:rPr lang="en-US" altLang="en-US" sz="1600" dirty="0"/>
              <a:t>6.	Streets can function socially as meeting places or centers of community activity.</a:t>
            </a:r>
          </a:p>
          <a:p>
            <a:pPr>
              <a:buFont typeface="Arial" panose="020B0604020202020204" pitchFamily="34" charset="0"/>
              <a:buNone/>
            </a:pPr>
            <a:r>
              <a:rPr lang="en-US" altLang="en-US" sz="1600" dirty="0"/>
              <a:t>7.	In the interest of keeping housing affordable, street costs should be minimized.</a:t>
            </a:r>
          </a:p>
          <a:p>
            <a:pPr>
              <a:buFont typeface="Arial" panose="020B0604020202020204" pitchFamily="34" charset="0"/>
              <a:buNone/>
            </a:pPr>
            <a:r>
              <a:rPr lang="en-US" altLang="en-US" sz="1600" dirty="0"/>
              <a:t>8.	Different streets have different functions and need to be designed accordingly. Blanket guidelines are inappropriate. </a:t>
            </a:r>
          </a:p>
        </p:txBody>
      </p:sp>
    </p:spTree>
    <p:extLst>
      <p:ext uri="{BB962C8B-B14F-4D97-AF65-F5344CB8AC3E}">
        <p14:creationId xmlns:p14="http://schemas.microsoft.com/office/powerpoint/2010/main" val="3237152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Design Considerations</a:t>
            </a:r>
          </a:p>
        </p:txBody>
      </p:sp>
      <p:sp>
        <p:nvSpPr>
          <p:cNvPr id="3" name="Text Placeholder 2"/>
          <p:cNvSpPr>
            <a:spLocks noGrp="1"/>
          </p:cNvSpPr>
          <p:nvPr>
            <p:ph type="body" sz="quarter" idx="11"/>
          </p:nvPr>
        </p:nvSpPr>
        <p:spPr>
          <a:xfrm>
            <a:off x="1465855" y="1318621"/>
            <a:ext cx="3136625" cy="2456453"/>
          </a:xfrm>
        </p:spPr>
        <p:txBody>
          <a:bodyPr/>
          <a:lstStyle/>
          <a:p>
            <a:pPr marL="285750" indent="-285750" fontAlgn="auto">
              <a:spcAft>
                <a:spcPts val="0"/>
              </a:spcAft>
              <a:buFont typeface="Arial" panose="020B0604020202020204" pitchFamily="34" charset="0"/>
              <a:buChar char="•"/>
              <a:defRPr/>
            </a:pPr>
            <a:r>
              <a:rPr lang="en-US" dirty="0"/>
              <a:t>Natural features of the site</a:t>
            </a:r>
          </a:p>
          <a:p>
            <a:pPr marL="285750" indent="-285750" fontAlgn="auto">
              <a:spcAft>
                <a:spcPts val="0"/>
              </a:spcAft>
              <a:buFont typeface="Arial" panose="020B0604020202020204" pitchFamily="34" charset="0"/>
              <a:buChar char="•"/>
              <a:defRPr/>
            </a:pPr>
            <a:r>
              <a:rPr lang="en-US" dirty="0"/>
              <a:t>Connection points</a:t>
            </a:r>
          </a:p>
          <a:p>
            <a:pPr marL="285750" indent="-285750" fontAlgn="auto">
              <a:spcAft>
                <a:spcPts val="0"/>
              </a:spcAft>
              <a:buFont typeface="Arial" panose="020B0604020202020204" pitchFamily="34" charset="0"/>
              <a:buChar char="•"/>
              <a:defRPr/>
            </a:pPr>
            <a:r>
              <a:rPr lang="en-US" dirty="0"/>
              <a:t>Preliminary idea of the lot plan</a:t>
            </a:r>
          </a:p>
          <a:p>
            <a:pPr marL="285750" indent="-285750" fontAlgn="auto">
              <a:spcAft>
                <a:spcPts val="0"/>
              </a:spcAft>
              <a:buFont typeface="Arial" panose="020B0604020202020204" pitchFamily="34" charset="0"/>
              <a:buChar char="•"/>
              <a:defRPr/>
            </a:pPr>
            <a:r>
              <a:rPr lang="en-US" dirty="0"/>
              <a:t>Cross-section features </a:t>
            </a:r>
          </a:p>
          <a:p>
            <a:pPr marL="742950" lvl="1" indent="-285750" fontAlgn="auto">
              <a:spcAft>
                <a:spcPts val="0"/>
              </a:spcAft>
              <a:buFont typeface="Courier New" panose="02070309020205020404" pitchFamily="49" charset="0"/>
              <a:buChar char="o"/>
              <a:defRPr/>
            </a:pPr>
            <a:r>
              <a:rPr lang="en-US" dirty="0"/>
              <a:t>Number of lanes</a:t>
            </a:r>
          </a:p>
          <a:p>
            <a:pPr marL="742950" lvl="1" indent="-285750" fontAlgn="auto">
              <a:spcAft>
                <a:spcPts val="0"/>
              </a:spcAft>
              <a:buFont typeface="Courier New" panose="02070309020205020404" pitchFamily="49" charset="0"/>
              <a:buChar char="o"/>
              <a:defRPr/>
            </a:pPr>
            <a:r>
              <a:rPr lang="en-US" dirty="0"/>
              <a:t>Type of drainage</a:t>
            </a:r>
          </a:p>
          <a:p>
            <a:pPr marL="742950" lvl="1" indent="-285750" fontAlgn="auto">
              <a:spcAft>
                <a:spcPts val="0"/>
              </a:spcAft>
              <a:buFont typeface="Courier New" panose="02070309020205020404" pitchFamily="49" charset="0"/>
              <a:buChar char="o"/>
              <a:defRPr/>
            </a:pPr>
            <a:r>
              <a:rPr lang="en-US" dirty="0"/>
              <a:t>Pavement width</a:t>
            </a:r>
          </a:p>
          <a:p>
            <a:pPr marL="742950" lvl="1" indent="-285750" fontAlgn="auto">
              <a:spcAft>
                <a:spcPts val="0"/>
              </a:spcAft>
              <a:buFont typeface="Courier New" panose="02070309020205020404" pitchFamily="49" charset="0"/>
              <a:buChar char="o"/>
              <a:defRPr/>
            </a:pPr>
            <a:r>
              <a:rPr lang="en-US" dirty="0"/>
              <a:t>Sidewalk placement</a:t>
            </a:r>
          </a:p>
          <a:p>
            <a:pPr marL="742950" lvl="1" indent="-285750" fontAlgn="auto">
              <a:spcAft>
                <a:spcPts val="0"/>
              </a:spcAft>
              <a:buFont typeface="Courier New" panose="02070309020205020404" pitchFamily="49" charset="0"/>
              <a:buChar char="o"/>
              <a:defRPr/>
            </a:pPr>
            <a:r>
              <a:rPr lang="en-US" dirty="0"/>
              <a:t>ROW needed to contain street elements</a:t>
            </a:r>
          </a:p>
          <a:p>
            <a:pPr marL="285750" indent="-285750" fontAlgn="auto">
              <a:spcAft>
                <a:spcPts val="0"/>
              </a:spcAft>
              <a:buFont typeface="Arial" panose="020B0604020202020204" pitchFamily="34" charset="0"/>
              <a:buChar char="•"/>
              <a:defRPr/>
            </a:pPr>
            <a:r>
              <a:rPr lang="en-US" dirty="0"/>
              <a:t>Longitudinal Features</a:t>
            </a:r>
          </a:p>
          <a:p>
            <a:pPr marL="742950" lvl="1" indent="-285750" fontAlgn="auto">
              <a:spcAft>
                <a:spcPts val="0"/>
              </a:spcAft>
              <a:buFont typeface="Courier New" panose="02070309020205020404" pitchFamily="49" charset="0"/>
              <a:buChar char="o"/>
              <a:defRPr/>
            </a:pPr>
            <a:r>
              <a:rPr lang="en-US" dirty="0"/>
              <a:t>Horizontal alignment</a:t>
            </a:r>
          </a:p>
          <a:p>
            <a:pPr marL="742950" lvl="1" indent="-285750" fontAlgn="auto">
              <a:spcAft>
                <a:spcPts val="0"/>
              </a:spcAft>
              <a:buFont typeface="Courier New" panose="02070309020205020404" pitchFamily="49" charset="0"/>
              <a:buChar char="o"/>
              <a:defRPr/>
            </a:pPr>
            <a:r>
              <a:rPr lang="en-US" dirty="0"/>
              <a:t>Vertical profile</a:t>
            </a:r>
          </a:p>
          <a:p>
            <a:pPr marL="742950" lvl="1" indent="-285750" fontAlgn="auto">
              <a:spcAft>
                <a:spcPts val="0"/>
              </a:spcAft>
              <a:buFont typeface="Courier New" panose="02070309020205020404" pitchFamily="49" charset="0"/>
              <a:buChar char="o"/>
              <a:defRPr/>
            </a:pPr>
            <a:r>
              <a:rPr lang="en-US" dirty="0"/>
              <a:t>Gradient</a:t>
            </a:r>
          </a:p>
          <a:p>
            <a:endParaRPr lang="en-US" dirty="0"/>
          </a:p>
        </p:txBody>
      </p:sp>
      <p:pic>
        <p:nvPicPr>
          <p:cNvPr id="8" name="Picture Placeholder 7"/>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2516" r="12516"/>
          <a:stretch>
            <a:fillRect/>
          </a:stretch>
        </p:blipFill>
        <p:spPr/>
      </p:pic>
    </p:spTree>
    <p:extLst>
      <p:ext uri="{BB962C8B-B14F-4D97-AF65-F5344CB8AC3E}">
        <p14:creationId xmlns:p14="http://schemas.microsoft.com/office/powerpoint/2010/main" val="2101509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Street Hierarchy</a:t>
            </a:r>
          </a:p>
        </p:txBody>
      </p:sp>
      <p:sp>
        <p:nvSpPr>
          <p:cNvPr id="4" name="Text Placeholder 3"/>
          <p:cNvSpPr>
            <a:spLocks noGrp="1"/>
          </p:cNvSpPr>
          <p:nvPr>
            <p:ph type="body" sz="quarter" idx="12"/>
          </p:nvPr>
        </p:nvSpPr>
        <p:spPr>
          <a:xfrm>
            <a:off x="1465263" y="1654528"/>
            <a:ext cx="3889057" cy="1574800"/>
          </a:xfrm>
        </p:spPr>
        <p:txBody>
          <a:bodyPr/>
          <a:lstStyle/>
          <a:p>
            <a:r>
              <a:rPr lang="en-US" altLang="en-US" dirty="0"/>
              <a:t>Arterial Street</a:t>
            </a:r>
          </a:p>
          <a:p>
            <a:r>
              <a:rPr lang="en-US" altLang="en-US" dirty="0"/>
              <a:t>Residential Collector Street</a:t>
            </a:r>
          </a:p>
          <a:p>
            <a:r>
              <a:rPr lang="en-US" altLang="en-US" dirty="0"/>
              <a:t>Local Street</a:t>
            </a:r>
          </a:p>
          <a:p>
            <a:r>
              <a:rPr lang="en-US" altLang="en-US" dirty="0"/>
              <a:t>Cul-de-sac</a:t>
            </a:r>
          </a:p>
          <a:p>
            <a:endParaRPr lang="en-US" dirty="0"/>
          </a:p>
        </p:txBody>
      </p:sp>
      <p:pic>
        <p:nvPicPr>
          <p:cNvPr id="6" name="Picture Placeholder 5"/>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5239" r="5239"/>
          <a:stretch>
            <a:fillRect/>
          </a:stretch>
        </p:blipFill>
        <p:spPr/>
      </p:pic>
      <p:pic>
        <p:nvPicPr>
          <p:cNvPr id="16" name="Picture Placeholder 15"/>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t="343" b="343"/>
          <a:stretch>
            <a:fillRect/>
          </a:stretch>
        </p:blipFill>
        <p:spPr/>
      </p:pic>
    </p:spTree>
    <p:extLst>
      <p:ext uri="{BB962C8B-B14F-4D97-AF65-F5344CB8AC3E}">
        <p14:creationId xmlns:p14="http://schemas.microsoft.com/office/powerpoint/2010/main" val="1148460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Residential Collector Streets</a:t>
            </a:r>
          </a:p>
        </p:txBody>
      </p:sp>
      <p:sp>
        <p:nvSpPr>
          <p:cNvPr id="4" name="Text Placeholder 3"/>
          <p:cNvSpPr>
            <a:spLocks noGrp="1"/>
          </p:cNvSpPr>
          <p:nvPr>
            <p:ph type="body" sz="quarter" idx="12"/>
          </p:nvPr>
        </p:nvSpPr>
        <p:spPr>
          <a:xfrm>
            <a:off x="1465855" y="1459867"/>
            <a:ext cx="3191870" cy="1574800"/>
          </a:xfrm>
        </p:spPr>
        <p:txBody>
          <a:bodyPr/>
          <a:lstStyle/>
          <a:p>
            <a:pPr fontAlgn="auto">
              <a:spcAft>
                <a:spcPts val="0"/>
              </a:spcAft>
              <a:defRPr/>
            </a:pPr>
            <a:r>
              <a:rPr lang="en-US" sz="1600" dirty="0"/>
              <a:t>Link between local streets and arterial streets</a:t>
            </a:r>
          </a:p>
          <a:p>
            <a:pPr fontAlgn="auto">
              <a:spcAft>
                <a:spcPts val="0"/>
              </a:spcAft>
              <a:defRPr/>
            </a:pPr>
            <a:r>
              <a:rPr lang="en-US" sz="1600" dirty="0"/>
              <a:t>Fronted by active properties – typically businesses, institutions or multifamily residences</a:t>
            </a:r>
          </a:p>
          <a:p>
            <a:pPr fontAlgn="auto">
              <a:spcAft>
                <a:spcPts val="0"/>
              </a:spcAft>
              <a:defRPr/>
            </a:pPr>
            <a:r>
              <a:rPr lang="en-US" sz="1600" dirty="0"/>
              <a:t>Make up 5 to 10 percent of the total street mileage in new development</a:t>
            </a:r>
          </a:p>
          <a:p>
            <a:pPr fontAlgn="auto">
              <a:spcAft>
                <a:spcPts val="0"/>
              </a:spcAft>
              <a:defRPr/>
            </a:pPr>
            <a:r>
              <a:rPr lang="en-US" sz="1600" dirty="0"/>
              <a:t>Ideally, no residential location is more than one-half mile from a collector street</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4407" y="1545592"/>
            <a:ext cx="3905506" cy="2759708"/>
          </a:xfrm>
          <a:prstGeom prst="rect">
            <a:avLst/>
          </a:prstGeom>
        </p:spPr>
      </p:pic>
    </p:spTree>
    <p:extLst>
      <p:ext uri="{BB962C8B-B14F-4D97-AF65-F5344CB8AC3E}">
        <p14:creationId xmlns:p14="http://schemas.microsoft.com/office/powerpoint/2010/main" val="992103006"/>
      </p:ext>
    </p:extLst>
  </p:cSld>
  <p:clrMapOvr>
    <a:masterClrMapping/>
  </p:clrMapOvr>
</p:sld>
</file>

<file path=ppt/theme/theme1.xml><?xml version="1.0" encoding="utf-8"?>
<a:theme xmlns:a="http://schemas.openxmlformats.org/drawingml/2006/main" name="Office Theme">
  <a:themeElements>
    <a:clrScheme name="NAHB">
      <a:dk1>
        <a:srgbClr val="3D3935"/>
      </a:dk1>
      <a:lt1>
        <a:srgbClr val="FFFFFF"/>
      </a:lt1>
      <a:dk2>
        <a:srgbClr val="F2CD00"/>
      </a:dk2>
      <a:lt2>
        <a:srgbClr val="D78825"/>
      </a:lt2>
      <a:accent1>
        <a:srgbClr val="9E2A2B"/>
      </a:accent1>
      <a:accent2>
        <a:srgbClr val="6BA539"/>
      </a:accent2>
      <a:accent3>
        <a:srgbClr val="9D968D"/>
      </a:accent3>
      <a:accent4>
        <a:srgbClr val="5E8AB4"/>
      </a:accent4>
      <a:accent5>
        <a:srgbClr val="674736"/>
      </a:accent5>
      <a:accent6>
        <a:srgbClr val="C8102E"/>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NAHB PowerPoint Widescreen Template 11.29.16</Template>
  <TotalTime>432</TotalTime>
  <Words>6038</Words>
  <Application>Microsoft Office PowerPoint</Application>
  <PresentationFormat>On-screen Show (16:9)</PresentationFormat>
  <Paragraphs>469</Paragraphs>
  <Slides>44</Slides>
  <Notes>38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ＭＳ Ｐゴシック</vt:lpstr>
      <vt:lpstr>Arial</vt:lpstr>
      <vt:lpstr>Calibri</vt:lpstr>
      <vt:lpstr>Calibri Light</vt:lpstr>
      <vt:lpstr>Courier New</vt:lpstr>
      <vt:lpstr>Source Sans Pro</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NAHB</dc:creator>
  <cp:lastModifiedBy>Richardson, Whitney</cp:lastModifiedBy>
  <cp:revision>30</cp:revision>
  <cp:lastPrinted>2016-10-06T14:52:15Z</cp:lastPrinted>
  <dcterms:created xsi:type="dcterms:W3CDTF">2017-02-10T15:12:01Z</dcterms:created>
  <dcterms:modified xsi:type="dcterms:W3CDTF">2020-03-19T19:20:25Z</dcterms:modified>
</cp:coreProperties>
</file>