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2" r:id="rId1"/>
  </p:sldMasterIdLst>
  <p:notesMasterIdLst>
    <p:notesMasterId r:id="rId64"/>
  </p:notesMasterIdLst>
  <p:handoutMasterIdLst>
    <p:handoutMasterId r:id="rId65"/>
  </p:handoutMasterIdLst>
  <p:sldIdLst>
    <p:sldId id="298" r:id="rId2"/>
    <p:sldId id="366" r:id="rId3"/>
    <p:sldId id="365" r:id="rId4"/>
    <p:sldId id="299" r:id="rId5"/>
    <p:sldId id="300" r:id="rId6"/>
    <p:sldId id="310" r:id="rId7"/>
    <p:sldId id="311" r:id="rId8"/>
    <p:sldId id="301" r:id="rId9"/>
    <p:sldId id="312" r:id="rId10"/>
    <p:sldId id="313" r:id="rId11"/>
    <p:sldId id="314" r:id="rId12"/>
    <p:sldId id="315" r:id="rId13"/>
    <p:sldId id="316" r:id="rId14"/>
    <p:sldId id="317" r:id="rId15"/>
    <p:sldId id="318" r:id="rId16"/>
    <p:sldId id="319" r:id="rId17"/>
    <p:sldId id="320" r:id="rId18"/>
    <p:sldId id="321" r:id="rId19"/>
    <p:sldId id="322" r:id="rId20"/>
    <p:sldId id="323" r:id="rId21"/>
    <p:sldId id="327" r:id="rId22"/>
    <p:sldId id="328" r:id="rId23"/>
    <p:sldId id="329" r:id="rId24"/>
    <p:sldId id="330" r:id="rId25"/>
    <p:sldId id="331" r:id="rId26"/>
    <p:sldId id="332" r:id="rId27"/>
    <p:sldId id="333" r:id="rId28"/>
    <p:sldId id="334" r:id="rId29"/>
    <p:sldId id="335" r:id="rId30"/>
    <p:sldId id="336" r:id="rId31"/>
    <p:sldId id="302" r:id="rId32"/>
    <p:sldId id="297" r:id="rId33"/>
    <p:sldId id="337" r:id="rId34"/>
    <p:sldId id="338" r:id="rId35"/>
    <p:sldId id="339" r:id="rId36"/>
    <p:sldId id="340" r:id="rId37"/>
    <p:sldId id="341" r:id="rId38"/>
    <p:sldId id="342" r:id="rId39"/>
    <p:sldId id="343"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8" r:id="rId62"/>
    <p:sldId id="309" r:id="rId63"/>
  </p:sldIdLst>
  <p:sldSz cx="9144000" cy="5143500" type="screen16x9"/>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968D"/>
    <a:srgbClr val="000000"/>
    <a:srgbClr val="4E3524"/>
    <a:srgbClr val="84795D"/>
    <a:srgbClr val="00205B"/>
    <a:srgbClr val="C6D6E3"/>
    <a:srgbClr val="D1CCBD"/>
    <a:srgbClr val="4A773C"/>
    <a:srgbClr val="A4D65E"/>
    <a:srgbClr val="6D333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45778" autoAdjust="0"/>
  </p:normalViewPr>
  <p:slideViewPr>
    <p:cSldViewPr snapToGrid="0" snapToObjects="1">
      <p:cViewPr varScale="1">
        <p:scale>
          <a:sx n="30" d="100"/>
          <a:sy n="30" d="100"/>
        </p:scale>
        <p:origin x="1578" y="48"/>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sz="quarter" idx="1"/>
          </p:nvPr>
        </p:nvSpPr>
        <p:spPr>
          <a:xfrm>
            <a:off x="3979930" y="0"/>
            <a:ext cx="3044719" cy="465614"/>
          </a:xfrm>
          <a:prstGeom prst="rect">
            <a:avLst/>
          </a:prstGeom>
        </p:spPr>
        <p:txBody>
          <a:bodyPr vert="horz" lIns="93360" tIns="46680" rIns="93360" bIns="46680" rtlCol="0"/>
          <a:lstStyle>
            <a:lvl1pPr algn="r">
              <a:defRPr sz="1200"/>
            </a:lvl1pPr>
          </a:lstStyle>
          <a:p>
            <a:fld id="{CC145B7F-348B-A44C-A3A0-FE942D056C99}" type="datetimeFigureOut">
              <a:rPr lang="en-US" smtClean="0"/>
              <a:t>03/19/2020</a:t>
            </a:fld>
            <a:endParaRPr lang="en-US"/>
          </a:p>
        </p:txBody>
      </p:sp>
      <p:sp>
        <p:nvSpPr>
          <p:cNvPr id="4" name="Footer Placeholder 3"/>
          <p:cNvSpPr>
            <a:spLocks noGrp="1"/>
          </p:cNvSpPr>
          <p:nvPr>
            <p:ph type="ftr" sz="quarter" idx="2"/>
          </p:nvPr>
        </p:nvSpPr>
        <p:spPr>
          <a:xfrm>
            <a:off x="0" y="8845045"/>
            <a:ext cx="3044719" cy="465614"/>
          </a:xfrm>
          <a:prstGeom prst="rect">
            <a:avLst/>
          </a:prstGeom>
        </p:spPr>
        <p:txBody>
          <a:bodyPr vert="horz" lIns="93360" tIns="46680" rIns="93360" bIns="46680" rtlCol="0" anchor="b"/>
          <a:lstStyle>
            <a:lvl1pPr algn="l">
              <a:defRPr sz="1200"/>
            </a:lvl1pPr>
          </a:lstStyle>
          <a:p>
            <a:endParaRPr lang="en-US"/>
          </a:p>
        </p:txBody>
      </p:sp>
      <p:sp>
        <p:nvSpPr>
          <p:cNvPr id="5" name="Slide Number Placeholder 4"/>
          <p:cNvSpPr>
            <a:spLocks noGrp="1"/>
          </p:cNvSpPr>
          <p:nvPr>
            <p:ph type="sldNum" sz="quarter" idx="3"/>
          </p:nvPr>
        </p:nvSpPr>
        <p:spPr>
          <a:xfrm>
            <a:off x="3979930" y="8845045"/>
            <a:ext cx="3044719" cy="465614"/>
          </a:xfrm>
          <a:prstGeom prst="rect">
            <a:avLst/>
          </a:prstGeom>
        </p:spPr>
        <p:txBody>
          <a:bodyPr vert="horz" lIns="93360" tIns="46680" rIns="93360" bIns="46680" rtlCol="0" anchor="b"/>
          <a:lstStyle>
            <a:lvl1pPr algn="r">
              <a:defRPr sz="1200"/>
            </a:lvl1pPr>
          </a:lstStyle>
          <a:p>
            <a:fld id="{4E2A3B8A-1F43-FC43-9AFC-45A5209439A2}" type="slidenum">
              <a:rPr lang="en-US" smtClean="0"/>
              <a:t>‹#›</a:t>
            </a:fld>
            <a:endParaRPr lang="en-US"/>
          </a:p>
        </p:txBody>
      </p:sp>
    </p:spTree>
    <p:extLst>
      <p:ext uri="{BB962C8B-B14F-4D97-AF65-F5344CB8AC3E}">
        <p14:creationId xmlns:p14="http://schemas.microsoft.com/office/powerpoint/2010/main" val="14616631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5C99CC36-ED0A-4AF8-9587-DDC3A8CE28DC}" type="datetimeFigureOut">
              <a:rPr lang="en-US" smtClean="0"/>
              <a:t>03/19/2020</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6D8F3B84-899B-4AA7-9EAD-67A6749C374B}" type="slidenum">
              <a:rPr lang="en-US" smtClean="0"/>
              <a:t>‹#›</a:t>
            </a:fld>
            <a:endParaRPr lang="en-US"/>
          </a:p>
        </p:txBody>
      </p:sp>
    </p:spTree>
    <p:extLst>
      <p:ext uri="{BB962C8B-B14F-4D97-AF65-F5344CB8AC3E}">
        <p14:creationId xmlns:p14="http://schemas.microsoft.com/office/powerpoint/2010/main" val="346554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2</a:t>
            </a:fld>
            <a:endParaRPr lang="en-US"/>
          </a:p>
        </p:txBody>
      </p:sp>
    </p:spTree>
    <p:extLst>
      <p:ext uri="{BB962C8B-B14F-4D97-AF65-F5344CB8AC3E}">
        <p14:creationId xmlns:p14="http://schemas.microsoft.com/office/powerpoint/2010/main" val="1354920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The National Historic Preservation Act (NHPA) was passed to preserve historical and archaeological sites.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Act created the National Register of Historic Places, the list of National Historic Landmarks and the State Historic Preservation Offices.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Act expects the various levels of governments to work together in this effort.  The federal government plays and oversight role, while the State Historic Preservation Offices are responsible for coordinating statewide inventories of historic properties, nominating properties to the National Register, maintaining a statewide preservation plan, and participating in the Section 106 review.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NHPA comes into play in the development process because it requires federal agencies to evaluate the impact of all federally funded or permitted projects on historic properties (buildings, archaeological sites, etc.) to consider the effects on historic properties and "seek ways to avoid, minimize or mitigate" any adverse effects on historic properties.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If an adverse effect is expected, the agency is required to work with the local State Historic Preservation seeks ways for the project to avoid having an adverse effect on historic properties. This process helps decide different approaches and solutions to the project, but does not prevent any site from demolition or alteration.</a:t>
            </a:r>
          </a:p>
          <a:p>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6D8F3B84-899B-4AA7-9EAD-67A6749C374B}" type="slidenum">
              <a:rPr lang="en-US" smtClean="0"/>
              <a:t>11</a:t>
            </a:fld>
            <a:endParaRPr lang="en-US"/>
          </a:p>
        </p:txBody>
      </p:sp>
    </p:spTree>
    <p:extLst>
      <p:ext uri="{BB962C8B-B14F-4D97-AF65-F5344CB8AC3E}">
        <p14:creationId xmlns:p14="http://schemas.microsoft.com/office/powerpoint/2010/main" val="1172838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While most of the federal land regulations have been on the books for decades, more recently, there has been an increasing interest to take a number of steps that will also have an impact on how and where land development may occur.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First, are efforts aimed at improving energy transmission and reducing usage, which could impact the location of not only energy producing facilities, but also to energy users.  There is also increasing pressure to improve the energy efficiency of buildings and appliances via national codes and incentives.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Second is the continuing push to realize a whole variety of benefits through the promotion of green building and the use of green infrastructure.  These benefits can include increased water and energy efficiency, use of renewable materials, and reduced environmental footprints, among others.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Third, are efforts to curb climate change and the improve overall sustainability of our cities and towns.  and initiatives and incentives to promote more transportation  choices.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Clearly, these efforts, too, will have a significant impact on how and where new development can and will occur.</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buFontTx/>
              <a:buChar char="•"/>
            </a:pPr>
            <a:r>
              <a:rPr lang="en-US" altLang="en-US" dirty="0">
                <a:latin typeface="Arial" panose="020B0604020202020204" pitchFamily="34" charset="0"/>
                <a:ea typeface="ＭＳ Ｐゴシック" panose="020B0600070205080204" pitchFamily="34" charset="-128"/>
              </a:rPr>
              <a:t>Increasing focus on </a:t>
            </a:r>
            <a:r>
              <a:rPr lang="en-US" altLang="en-US" i="1" dirty="0">
                <a:latin typeface="Arial" panose="020B0604020202020204" pitchFamily="34" charset="0"/>
                <a:ea typeface="ＭＳ Ｐゴシック" panose="020B0600070205080204" pitchFamily="34" charset="-128"/>
              </a:rPr>
              <a:t>presumed</a:t>
            </a:r>
            <a:r>
              <a:rPr lang="en-US" altLang="en-US" dirty="0">
                <a:latin typeface="Arial" panose="020B0604020202020204" pitchFamily="34" charset="0"/>
                <a:ea typeface="ＭＳ Ｐゴシック" panose="020B0600070205080204" pitchFamily="34" charset="-128"/>
              </a:rPr>
              <a:t> connection between automobile use, development patterns, greenhouse gases, public health</a:t>
            </a:r>
          </a:p>
          <a:p>
            <a:pPr lvl="2" eaLnBrk="1" hangingPunct="1">
              <a:buFontTx/>
              <a:buChar char="•"/>
            </a:pPr>
            <a:r>
              <a:rPr lang="en-US" altLang="en-US" dirty="0">
                <a:latin typeface="Arial" panose="020B0604020202020204" pitchFamily="34" charset="0"/>
                <a:ea typeface="ＭＳ Ｐゴシック" panose="020B0600070205080204" pitchFamily="34" charset="-128"/>
              </a:rPr>
              <a:t>Boosting density and transit vs. highways</a:t>
            </a:r>
          </a:p>
          <a:p>
            <a:pPr lvl="2" eaLnBrk="1" hangingPunct="1">
              <a:buFontTx/>
              <a:buChar char="•"/>
            </a:pPr>
            <a:r>
              <a:rPr lang="en-US" altLang="en-US" dirty="0">
                <a:latin typeface="Arial" panose="020B0604020202020204" pitchFamily="34" charset="0"/>
                <a:ea typeface="ＭＳ Ｐゴシック" panose="020B0600070205080204" pitchFamily="34" charset="-128"/>
              </a:rPr>
              <a:t>Steering development towards existing communities</a:t>
            </a:r>
          </a:p>
          <a:p>
            <a:pPr lvl="2" eaLnBrk="1" hangingPunct="1">
              <a:buFontTx/>
              <a:buChar char="•"/>
            </a:pPr>
            <a:r>
              <a:rPr lang="en-US" altLang="en-US" dirty="0">
                <a:latin typeface="Arial" panose="020B0604020202020204" pitchFamily="34" charset="0"/>
                <a:ea typeface="ＭＳ Ｐゴシック" panose="020B0600070205080204" pitchFamily="34" charset="-128"/>
              </a:rPr>
              <a:t>Getting people to drive less and walk more</a:t>
            </a:r>
          </a:p>
          <a:p>
            <a:pPr lvl="2" eaLnBrk="1" hangingPunct="1">
              <a:buFontTx/>
              <a:buChar char="•"/>
            </a:pPr>
            <a:r>
              <a:rPr lang="en-US" altLang="en-US" dirty="0">
                <a:latin typeface="Arial" panose="020B0604020202020204" pitchFamily="34" charset="0"/>
                <a:ea typeface="ＭＳ Ｐゴシック" panose="020B0600070205080204" pitchFamily="34" charset="-128"/>
              </a:rPr>
              <a:t>Increasing federal role in state and local land use through “incentives” in grant programs</a:t>
            </a:r>
          </a:p>
          <a:p>
            <a:pPr eaLnBrk="1" hangingPunct="1"/>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6D8F3B84-899B-4AA7-9EAD-67A6749C374B}" type="slidenum">
              <a:rPr lang="en-US" smtClean="0"/>
              <a:t>12</a:t>
            </a:fld>
            <a:endParaRPr lang="en-US"/>
          </a:p>
        </p:txBody>
      </p:sp>
    </p:spTree>
    <p:extLst>
      <p:ext uri="{BB962C8B-B14F-4D97-AF65-F5344CB8AC3E}">
        <p14:creationId xmlns:p14="http://schemas.microsoft.com/office/powerpoint/2010/main" val="2952315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solidFill>
                  <a:schemeClr val="bg1"/>
                </a:solidFill>
                <a:latin typeface="Arial" panose="020B0604020202020204" pitchFamily="34" charset="0"/>
                <a:ea typeface="ＭＳ Ｐゴシック" panose="020B0600070205080204" pitchFamily="34" charset="-128"/>
              </a:rPr>
              <a:t>Some States are more aggressive than others in mandating statewide planning that is reviewed and approved by the state. </a:t>
            </a:r>
            <a:r>
              <a:rPr lang="en-US" altLang="en-US" b="0" dirty="0">
                <a:solidFill>
                  <a:schemeClr val="bg1"/>
                </a:solidFill>
                <a:latin typeface="Arial" panose="020B0604020202020204" pitchFamily="34" charset="0"/>
                <a:ea typeface="ＭＳ Ｐゴシック" panose="020B0600070205080204" pitchFamily="34" charset="-128"/>
              </a:rPr>
              <a:t>States that have programs that are more “top down” include Florida, Oregon, Washington, New Jersey and Rhode Island, although Florida has recently rolled back </a:t>
            </a:r>
            <a:r>
              <a:rPr lang="en-US" altLang="en-US" dirty="0">
                <a:solidFill>
                  <a:schemeClr val="bg1"/>
                </a:solidFill>
                <a:latin typeface="Arial" panose="020B0604020202020204" pitchFamily="34" charset="0"/>
                <a:ea typeface="ＭＳ Ｐゴシック" panose="020B0600070205080204" pitchFamily="34" charset="-128"/>
              </a:rPr>
              <a:t>a good part of its statewide planning requirements.</a:t>
            </a:r>
          </a:p>
          <a:p>
            <a:pPr eaLnBrk="1" hangingPunct="1"/>
            <a:endParaRPr lang="en-US" altLang="en-US" dirty="0">
              <a:solidFill>
                <a:schemeClr val="bg1"/>
              </a:solidFill>
              <a:latin typeface="Arial" panose="020B0604020202020204" pitchFamily="34" charset="0"/>
              <a:ea typeface="ＭＳ Ｐゴシック" panose="020B0600070205080204" pitchFamily="34" charset="-128"/>
            </a:endParaRPr>
          </a:p>
          <a:p>
            <a:pPr eaLnBrk="1" hangingPunct="1"/>
            <a:r>
              <a:rPr lang="en-US" altLang="en-US" dirty="0">
                <a:solidFill>
                  <a:schemeClr val="bg1"/>
                </a:solidFill>
                <a:latin typeface="Arial" panose="020B0604020202020204" pitchFamily="34" charset="0"/>
                <a:ea typeface="ＭＳ Ｐゴシック" panose="020B0600070205080204" pitchFamily="34" charset="-128"/>
              </a:rPr>
              <a:t>Yet others have state level directives for local governments or </a:t>
            </a:r>
            <a:r>
              <a:rPr lang="en-US" altLang="en-US" b="0" dirty="0">
                <a:solidFill>
                  <a:schemeClr val="bg1"/>
                </a:solidFill>
                <a:latin typeface="Arial" panose="020B0604020202020204" pitchFamily="34" charset="0"/>
                <a:ea typeface="ＭＳ Ｐゴシック" panose="020B0600070205080204" pitchFamily="34" charset="-128"/>
              </a:rPr>
              <a:t>appeals provisions </a:t>
            </a:r>
            <a:r>
              <a:rPr lang="en-US" altLang="en-US" dirty="0">
                <a:solidFill>
                  <a:schemeClr val="bg1"/>
                </a:solidFill>
                <a:latin typeface="Arial" panose="020B0604020202020204" pitchFamily="34" charset="0"/>
                <a:ea typeface="ＭＳ Ｐゴシック" panose="020B0600070205080204" pitchFamily="34" charset="-128"/>
              </a:rPr>
              <a:t>for decisions by local governments that are relevant to housing—e.g. NJ Mt. Laurel, Mass. 40B rule, CT appeals process. </a:t>
            </a:r>
          </a:p>
          <a:p>
            <a:pPr eaLnBrk="1" hangingPunct="1"/>
            <a:endParaRPr lang="en-US" altLang="en-US" dirty="0">
              <a:solidFill>
                <a:schemeClr val="bg1"/>
              </a:solidFill>
              <a:latin typeface="Arial" panose="020B0604020202020204" pitchFamily="34" charset="0"/>
              <a:ea typeface="ＭＳ Ｐゴシック" panose="020B0600070205080204" pitchFamily="34" charset="-128"/>
            </a:endParaRPr>
          </a:p>
          <a:p>
            <a:pPr eaLnBrk="1" hangingPunct="1"/>
            <a:r>
              <a:rPr lang="en-US" altLang="en-US" dirty="0">
                <a:solidFill>
                  <a:schemeClr val="bg1"/>
                </a:solidFill>
                <a:latin typeface="Arial" panose="020B0604020202020204" pitchFamily="34" charset="0"/>
                <a:ea typeface="ＭＳ Ｐゴシック" panose="020B0600070205080204" pitchFamily="34" charset="-128"/>
              </a:rPr>
              <a:t>And </a:t>
            </a:r>
            <a:r>
              <a:rPr lang="en-US" altLang="en-US" b="0" dirty="0">
                <a:solidFill>
                  <a:schemeClr val="bg1"/>
                </a:solidFill>
                <a:latin typeface="Arial" panose="020B0604020202020204" pitchFamily="34" charset="0"/>
                <a:ea typeface="ＭＳ Ｐゴシック" panose="020B0600070205080204" pitchFamily="34" charset="-128"/>
              </a:rPr>
              <a:t>many simply authorize </a:t>
            </a:r>
            <a:r>
              <a:rPr lang="en-US" altLang="en-US" dirty="0">
                <a:solidFill>
                  <a:schemeClr val="bg1"/>
                </a:solidFill>
                <a:latin typeface="Arial" panose="020B0604020202020204" pitchFamily="34" charset="0"/>
                <a:ea typeface="ＭＳ Ｐゴシック" panose="020B0600070205080204" pitchFamily="34" charset="-128"/>
              </a:rPr>
              <a:t>local governments to utilize specific tools or techniques.</a:t>
            </a:r>
          </a:p>
        </p:txBody>
      </p:sp>
      <p:sp>
        <p:nvSpPr>
          <p:cNvPr id="4" name="Slide Number Placeholder 3"/>
          <p:cNvSpPr>
            <a:spLocks noGrp="1"/>
          </p:cNvSpPr>
          <p:nvPr>
            <p:ph type="sldNum" sz="quarter" idx="10"/>
          </p:nvPr>
        </p:nvSpPr>
        <p:spPr/>
        <p:txBody>
          <a:bodyPr/>
          <a:lstStyle/>
          <a:p>
            <a:fld id="{6D8F3B84-899B-4AA7-9EAD-67A6749C374B}" type="slidenum">
              <a:rPr lang="en-US" smtClean="0"/>
              <a:t>13</a:t>
            </a:fld>
            <a:endParaRPr lang="en-US"/>
          </a:p>
        </p:txBody>
      </p:sp>
    </p:spTree>
    <p:extLst>
      <p:ext uri="{BB962C8B-B14F-4D97-AF65-F5344CB8AC3E}">
        <p14:creationId xmlns:p14="http://schemas.microsoft.com/office/powerpoint/2010/main" val="529547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Home rule  states generally vest local jurisdictions with more land use power than Dillon rule states, where that power must be explicitly granted by the state. Virginia is a classic Dillon rule state.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Many home rule states have difficulty managing issues on a region-wide basis, as each local jurisdiction is vested with its own power. Pennsylvania’s township based government is a good example of this.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Bottom up vs. top down—e.g. Pennsylvania township government versus Oregon state land use system</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rPr>
              <a:t>In either system, there are a lot of different agencies and steps in the review process, and these typically aren’t well coordinated.</a:t>
            </a:r>
          </a:p>
          <a:p>
            <a:pPr eaLnBrk="1" hangingPunct="1"/>
            <a:endParaRPr lang="en-US" altLang="en-US" b="1"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Public participation opportunities are both a plus and a minus as well.</a:t>
            </a:r>
          </a:p>
          <a:p>
            <a:pPr eaLnBrk="1" hangingPunct="1"/>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14</a:t>
            </a:fld>
            <a:endParaRPr lang="en-US"/>
          </a:p>
        </p:txBody>
      </p:sp>
    </p:spTree>
    <p:extLst>
      <p:ext uri="{BB962C8B-B14F-4D97-AF65-F5344CB8AC3E}">
        <p14:creationId xmlns:p14="http://schemas.microsoft.com/office/powerpoint/2010/main" val="792209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Local politics involve many contentious issues, and </a:t>
            </a:r>
            <a:r>
              <a:rPr lang="en-US" altLang="en-US" b="1" dirty="0">
                <a:latin typeface="Arial" panose="020B0604020202020204" pitchFamily="34" charset="0"/>
                <a:ea typeface="ＭＳ Ｐゴシック" panose="020B0600070205080204" pitchFamily="34" charset="-128"/>
              </a:rPr>
              <a:t>lots of different players</a:t>
            </a:r>
            <a:r>
              <a:rPr lang="en-US" altLang="en-US" dirty="0">
                <a:latin typeface="Arial" panose="020B0604020202020204" pitchFamily="34" charset="0"/>
                <a:ea typeface="ＭＳ Ｐゴシック" panose="020B0600070205080204" pitchFamily="34" charset="-128"/>
              </a:rPr>
              <a:t> </a:t>
            </a:r>
            <a:r>
              <a:rPr lang="en-US" altLang="en-US" b="1" dirty="0">
                <a:latin typeface="Arial" panose="020B0604020202020204" pitchFamily="34" charset="0"/>
                <a:ea typeface="ＭＳ Ｐゴシック" panose="020B0600070205080204" pitchFamily="34" charset="-128"/>
              </a:rPr>
              <a:t>and interests</a:t>
            </a:r>
            <a:r>
              <a:rPr lang="en-US" altLang="en-US" dirty="0">
                <a:latin typeface="Arial" panose="020B0604020202020204" pitchFamily="34" charset="0"/>
                <a:ea typeface="ＭＳ Ｐゴシック" panose="020B0600070205080204" pitchFamily="34" charset="-128"/>
              </a:rPr>
              <a:t>.  Decision-making may be based on a complex number of circumstances.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Many times, vocal neighborhood groups can sway decision-making based on emotion instead of empirical data and careful planning.</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This can lead to decisions that are contrary to city policies, such as comprehensive plans and zoning requirements.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We’ll go into more detail about the comprehensive plan after talking a bit more about the players. </a:t>
            </a:r>
          </a:p>
          <a:p>
            <a:pPr eaLnBrk="1" hangingPunct="1"/>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15</a:t>
            </a:fld>
            <a:endParaRPr lang="en-US"/>
          </a:p>
        </p:txBody>
      </p:sp>
    </p:spTree>
    <p:extLst>
      <p:ext uri="{BB962C8B-B14F-4D97-AF65-F5344CB8AC3E}">
        <p14:creationId xmlns:p14="http://schemas.microsoft.com/office/powerpoint/2010/main" val="1226004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dirty="0">
                <a:latin typeface="Arial" panose="020B0604020202020204" pitchFamily="34" charset="0"/>
                <a:ea typeface="ＭＳ Ｐゴシック" panose="020B0600070205080204" pitchFamily="34" charset="-128"/>
              </a:rPr>
              <a:t>These are the typical officials involved in the local regulatory process.</a:t>
            </a:r>
          </a:p>
          <a:p>
            <a:pPr eaLnBrk="1" hangingPunct="1"/>
            <a:endParaRPr lang="en-US" altLang="en-US" b="1"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mayor is basically the community’s CEO; he must be the community’s visionary leader and be willing to implement the plan or it will bog down in NIMBY opposition when developments apply for approval.</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City or County Council or Board of Supervisors are elected officials with the legislative functions of approving the comprehensive plan, enacting ordinances, and imposing taxes &amp; fees.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Planning Commission is an advisory group to the legislative body appointed by Chief Executive or City/County Council. This group approves subdivision &amp; site plans and recommends changes to or adoption of the comprehensive plan, zoning ordinances, and subdivision regulations.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Planning Department is usually paid staff charged with developing draft comprehensive plan and implementing regulations, performing studies to support the plan, and making recommendations on plan and development applications. Some communities have no planning staff and retain outside consultants to provide these services, e.g. Pennsylvania.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Board of Appeals or Adjustment is a local body or hearing examiner that hears appeals of decisions by zoning administrator, planning commission, or county or city board (i.e. reviews development denials when requested and also may consider requests for variances and waivers).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16</a:t>
            </a:fld>
            <a:endParaRPr lang="en-US"/>
          </a:p>
        </p:txBody>
      </p:sp>
    </p:spTree>
    <p:extLst>
      <p:ext uri="{BB962C8B-B14F-4D97-AF65-F5344CB8AC3E}">
        <p14:creationId xmlns:p14="http://schemas.microsoft.com/office/powerpoint/2010/main" val="3374343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All of these various citizens and interest groups can help define a community’s values and goals by participating in community surveys and focus groups and in public meetings and hearings during the formation of the comprehensive plan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They are also given formal opportunities to comment on any proposed amendments to the plan once it’s adopted and on specific development applications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Remember all of these opportunities later when we discuss the actual development approval process.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It is essential that the building industry understand their role in this process and get involved early on. </a:t>
            </a:r>
          </a:p>
          <a:p>
            <a:pPr eaLnBrk="1" hangingPunct="1"/>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17</a:t>
            </a:fld>
            <a:endParaRPr lang="en-US"/>
          </a:p>
        </p:txBody>
      </p:sp>
    </p:spTree>
    <p:extLst>
      <p:ext uri="{BB962C8B-B14F-4D97-AF65-F5344CB8AC3E}">
        <p14:creationId xmlns:p14="http://schemas.microsoft.com/office/powerpoint/2010/main" val="3443832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Local policies start with a comprehensive plan and then include links to a capital improvement plan and implementing ordinances.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CIP is the budget for carrying out the comprehensive plan, and the implementing ordinances are the requirements imposed on development so that it presumably occurs in accordance with the community goals set out in the plan.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Local policies and regulations are developed to assist the local officials in decision-making, in an attempt to carry out more orderly and successful development in a community over time and ensure predictable outcomes.</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18</a:t>
            </a:fld>
            <a:endParaRPr lang="en-US"/>
          </a:p>
        </p:txBody>
      </p:sp>
    </p:spTree>
    <p:extLst>
      <p:ext uri="{BB962C8B-B14F-4D97-AF65-F5344CB8AC3E}">
        <p14:creationId xmlns:p14="http://schemas.microsoft.com/office/powerpoint/2010/main" val="2838895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A community land use plan is a look back at what’s happened so far in the community as well as a blueprint from which the future of the community is to be constructed.</a:t>
            </a:r>
          </a:p>
          <a:p>
            <a:pPr eaLnBrk="1" hangingPunct="1"/>
            <a:r>
              <a:rPr lang="en-US" altLang="en-US" dirty="0">
                <a:latin typeface="Arial" panose="020B0604020202020204" pitchFamily="34" charset="0"/>
                <a:ea typeface="ＭＳ Ｐゴシック" panose="020B0600070205080204" pitchFamily="34" charset="-128"/>
              </a:rPr>
              <a:t>It includes: </a:t>
            </a:r>
          </a:p>
          <a:p>
            <a:pPr eaLnBrk="1" hangingPunct="1"/>
            <a:r>
              <a:rPr lang="en-US" altLang="en-US" b="1" dirty="0">
                <a:latin typeface="Arial" panose="020B0604020202020204" pitchFamily="34" charset="0"/>
                <a:ea typeface="ＭＳ Ｐゴシック" panose="020B0600070205080204" pitchFamily="34" charset="-128"/>
              </a:rPr>
              <a:t>Policy Statement</a:t>
            </a:r>
            <a:r>
              <a:rPr lang="en-US" altLang="en-US" dirty="0">
                <a:latin typeface="Arial" panose="020B0604020202020204" pitchFamily="34" charset="0"/>
                <a:ea typeface="ＭＳ Ｐゴシック" panose="020B0600070205080204" pitchFamily="34" charset="-128"/>
              </a:rPr>
              <a:t> -principles, standards and criteria for how the community will develop and grow</a:t>
            </a:r>
            <a:endParaRPr lang="en-US" altLang="en-US" b="1" dirty="0">
              <a:latin typeface="Arial" panose="020B0604020202020204" pitchFamily="34" charset="0"/>
              <a:ea typeface="ＭＳ Ｐゴシック" panose="020B0600070205080204" pitchFamily="34" charset="-128"/>
            </a:endParaRPr>
          </a:p>
          <a:p>
            <a:pPr eaLnBrk="1" hangingPunct="1">
              <a:buFontTx/>
              <a:buChar char="•"/>
            </a:pPr>
            <a:r>
              <a:rPr lang="en-US" altLang="en-US" b="1" dirty="0">
                <a:latin typeface="Arial" panose="020B0604020202020204" pitchFamily="34" charset="0"/>
                <a:ea typeface="ＭＳ Ｐゴシック" panose="020B0600070205080204" pitchFamily="34" charset="-128"/>
              </a:rPr>
              <a:t>Physical plan &amp; maps - </a:t>
            </a:r>
            <a:r>
              <a:rPr lang="en-US" altLang="en-US" dirty="0">
                <a:latin typeface="Arial" panose="020B0604020202020204" pitchFamily="34" charset="0"/>
                <a:ea typeface="ＭＳ Ｐゴシック" panose="020B0600070205080204" pitchFamily="34" charset="-128"/>
              </a:rPr>
              <a:t>depicting what the community will look like and how it will function.  Where will jobs and housing be located? Where will they  allow higher densities, low densities, or a mix?  What is the plan for public open space?</a:t>
            </a:r>
          </a:p>
          <a:p>
            <a:pPr eaLnBrk="1" hangingPunct="1">
              <a:buFontTx/>
              <a:buChar char="•"/>
            </a:pPr>
            <a:r>
              <a:rPr lang="en-US" altLang="en-US" b="1" dirty="0">
                <a:latin typeface="Arial" panose="020B0604020202020204" pitchFamily="34" charset="0"/>
                <a:ea typeface="ＭＳ Ｐゴシック" panose="020B0600070205080204" pitchFamily="34" charset="-128"/>
              </a:rPr>
              <a:t>Comprehensive</a:t>
            </a:r>
            <a:r>
              <a:rPr lang="en-US" altLang="en-US" dirty="0">
                <a:latin typeface="Arial" panose="020B0604020202020204" pitchFamily="34" charset="0"/>
                <a:ea typeface="ＭＳ Ｐゴシック" panose="020B0600070205080204" pitchFamily="34" charset="-128"/>
              </a:rPr>
              <a:t> - covering the entire geographic area of the community and all issues important to the physical , social, and economic functioning of the community.</a:t>
            </a:r>
          </a:p>
          <a:p>
            <a:pPr eaLnBrk="1" hangingPunct="1">
              <a:buFontTx/>
              <a:buChar char="•"/>
            </a:pPr>
            <a:r>
              <a:rPr lang="en-US" altLang="en-US" b="1" dirty="0">
                <a:latin typeface="Arial" panose="020B0604020202020204" pitchFamily="34" charset="0"/>
                <a:ea typeface="ＭＳ Ｐゴシック" panose="020B0600070205080204" pitchFamily="34" charset="-128"/>
              </a:rPr>
              <a:t>Long Range </a:t>
            </a:r>
            <a:r>
              <a:rPr lang="en-US" altLang="en-US" dirty="0">
                <a:latin typeface="Arial" panose="020B0604020202020204" pitchFamily="34" charset="0"/>
                <a:ea typeface="ＭＳ Ｐゴシック" panose="020B0600070205080204" pitchFamily="34" charset="-128"/>
              </a:rPr>
              <a:t>- focusing on what the community will be in 10, 15 or 20 years in the future.</a:t>
            </a:r>
          </a:p>
          <a:p>
            <a:pPr eaLnBrk="1" hangingPunct="1">
              <a:buFontTx/>
              <a:buChar char="•"/>
            </a:pPr>
            <a:r>
              <a:rPr lang="en-US" altLang="en-US" b="1" dirty="0">
                <a:latin typeface="Arial" panose="020B0604020202020204" pitchFamily="34" charset="0"/>
                <a:ea typeface="ＭＳ Ｐゴシック" panose="020B0600070205080204" pitchFamily="34" charset="-128"/>
              </a:rPr>
              <a:t>Decision-Making Guide - </a:t>
            </a:r>
            <a:r>
              <a:rPr lang="en-US" altLang="en-US" dirty="0">
                <a:latin typeface="Arial" panose="020B0604020202020204" pitchFamily="34" charset="0"/>
                <a:ea typeface="ＭＳ Ｐゴシック" panose="020B0600070205080204" pitchFamily="34" charset="-128"/>
              </a:rPr>
              <a:t>to assist elected officials, agency staff, the public, and builders and developers in determining where to build and under what circumstances.</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19</a:t>
            </a:fld>
            <a:endParaRPr lang="en-US"/>
          </a:p>
        </p:txBody>
      </p:sp>
    </p:spTree>
    <p:extLst>
      <p:ext uri="{BB962C8B-B14F-4D97-AF65-F5344CB8AC3E}">
        <p14:creationId xmlns:p14="http://schemas.microsoft.com/office/powerpoint/2010/main" val="872259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There are three main components to a comprehensive plan:</a:t>
            </a:r>
            <a:r>
              <a:rPr lang="en-US" altLang="en-US" baseline="0" dirty="0">
                <a:latin typeface="Arial" panose="020B0604020202020204" pitchFamily="34" charset="0"/>
                <a:ea typeface="ＭＳ Ｐゴシック" panose="020B0600070205080204" pitchFamily="34" charset="-128"/>
              </a:rPr>
              <a:t> G</a:t>
            </a:r>
            <a:r>
              <a:rPr lang="en-US" altLang="en-US" dirty="0">
                <a:latin typeface="Arial" panose="020B0604020202020204" pitchFamily="34" charset="0"/>
                <a:ea typeface="ＭＳ Ｐゴシック" panose="020B0600070205080204" pitchFamily="34" charset="-128"/>
              </a:rPr>
              <a:t> and O’s, background analysis, future land use plan.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Goals and objectives are value-based—a vision of what the community should be. Yet stakeholders have conflicting desires:</a:t>
            </a:r>
          </a:p>
          <a:p>
            <a:pPr marL="171450" lvl="0" indent="-1714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Good jobs, easy commutes but no change to their community character</a:t>
            </a:r>
          </a:p>
          <a:p>
            <a:pPr marL="171450" lvl="0" indent="-1714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High level of services but low taxes</a:t>
            </a:r>
          </a:p>
          <a:p>
            <a:pPr marL="171450" lvl="0" indent="-171450" eaLnBrk="1" hangingPunct="1">
              <a:buFont typeface="Arial" panose="020B0604020202020204" pitchFamily="34" charset="0"/>
              <a:buChar char="•"/>
            </a:pPr>
            <a:r>
              <a:rPr lang="en-US" altLang="en-US" dirty="0">
                <a:latin typeface="Arial" panose="020B0604020202020204" pitchFamily="34" charset="0"/>
                <a:ea typeface="ＭＳ Ｐゴシック" panose="020B0600070205080204" pitchFamily="34" charset="-128"/>
              </a:rPr>
              <a:t>Big house on a big lot but access to transit and shopping</a:t>
            </a:r>
          </a:p>
          <a:p>
            <a:pPr lvl="1"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As a result, plans often include goals that people don’t really want to see implemented near where they live.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Background</a:t>
            </a:r>
            <a:r>
              <a:rPr lang="en-US" altLang="en-US" baseline="0" dirty="0">
                <a:latin typeface="Arial" panose="020B0604020202020204" pitchFamily="34" charset="0"/>
                <a:ea typeface="ＭＳ Ｐゴシック" panose="020B0600070205080204" pitchFamily="34" charset="-128"/>
              </a:rPr>
              <a:t> Analysis d</a:t>
            </a:r>
            <a:r>
              <a:rPr lang="en-US" altLang="en-US" dirty="0">
                <a:latin typeface="Arial" panose="020B0604020202020204" pitchFamily="34" charset="0"/>
                <a:ea typeface="ＭＳ Ｐゴシック" panose="020B0600070205080204" pitchFamily="34" charset="-128"/>
              </a:rPr>
              <a:t>ocuments bring together current resource, land use, and demographic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Remarkably,</a:t>
            </a:r>
            <a:r>
              <a:rPr lang="en-US" altLang="en-US" baseline="0" dirty="0">
                <a:latin typeface="Arial" panose="020B0604020202020204" pitchFamily="34" charset="0"/>
                <a:ea typeface="ＭＳ Ｐゴシック" panose="020B0600070205080204" pitchFamily="34" charset="-128"/>
              </a:rPr>
              <a:t> many plans give short shrift to housing needs and fail to draw a connection between jobs and housing.</a:t>
            </a:r>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future land use map graphically represents the land use pattern the community expects to achieve when the plan has been implemented.  </a:t>
            </a:r>
          </a:p>
          <a:p>
            <a:pPr eaLnBrk="1" hangingPunct="1"/>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6D8F3B84-899B-4AA7-9EAD-67A6749C374B}" type="slidenum">
              <a:rPr lang="en-US" smtClean="0"/>
              <a:t>20</a:t>
            </a:fld>
            <a:endParaRPr lang="en-US"/>
          </a:p>
        </p:txBody>
      </p:sp>
    </p:spTree>
    <p:extLst>
      <p:ext uri="{BB962C8B-B14F-4D97-AF65-F5344CB8AC3E}">
        <p14:creationId xmlns:p14="http://schemas.microsoft.com/office/powerpoint/2010/main" val="103802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all starts with the land.”</a:t>
            </a:r>
          </a:p>
          <a:p>
            <a:endParaRPr lang="en-US" dirty="0"/>
          </a:p>
          <a:p>
            <a:r>
              <a:rPr lang="en-US" dirty="0"/>
              <a:t>“All land use is local”. </a:t>
            </a:r>
          </a:p>
          <a:p>
            <a:endParaRPr lang="en-US" dirty="0"/>
          </a:p>
          <a:p>
            <a:r>
              <a:rPr lang="en-US" dirty="0"/>
              <a:t>Developers still get the essential</a:t>
            </a:r>
            <a:r>
              <a:rPr lang="en-US" baseline="0" dirty="0"/>
              <a:t> </a:t>
            </a:r>
            <a:r>
              <a:rPr lang="en-US" dirty="0"/>
              <a:t>green light to proceed with a project from local government, even though regulations from other layers of government</a:t>
            </a:r>
            <a:r>
              <a:rPr lang="en-US" baseline="0" dirty="0"/>
              <a:t> come into play too.</a:t>
            </a:r>
            <a:endParaRPr lang="en-US" dirty="0"/>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3</a:t>
            </a:fld>
            <a:endParaRPr lang="en-US"/>
          </a:p>
        </p:txBody>
      </p:sp>
    </p:spTree>
    <p:extLst>
      <p:ext uri="{BB962C8B-B14F-4D97-AF65-F5344CB8AC3E}">
        <p14:creationId xmlns:p14="http://schemas.microsoft.com/office/powerpoint/2010/main" val="37436117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The capital improvements plan is the budget and schedule for infrastructure. </a:t>
            </a:r>
            <a:r>
              <a:rPr lang="en-US" altLang="en-US" b="1" dirty="0">
                <a:latin typeface="Arial" panose="020B0604020202020204" pitchFamily="34" charset="0"/>
                <a:ea typeface="ＭＳ Ｐゴシック" panose="020B0600070205080204" pitchFamily="34" charset="-128"/>
              </a:rPr>
              <a:t>It is a critical piece that is unfortunately often missing.</a:t>
            </a:r>
          </a:p>
          <a:p>
            <a:pPr eaLnBrk="1" hangingPunct="1"/>
            <a:endParaRPr lang="en-US" altLang="en-US" b="1"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It should list all the capital facilities (i.e., infrastructure) that require construction or improvements.  These typically include water, wastewater, roads, public transit, storm water facilities, etc.</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It should address </a:t>
            </a:r>
            <a:r>
              <a:rPr lang="en-US" altLang="en-US" b="1" dirty="0">
                <a:latin typeface="Arial" panose="020B0604020202020204" pitchFamily="34" charset="0"/>
                <a:ea typeface="ＭＳ Ｐゴシック" panose="020B0600070205080204" pitchFamily="34" charset="-128"/>
              </a:rPr>
              <a:t>where</a:t>
            </a:r>
            <a:r>
              <a:rPr lang="en-US" altLang="en-US" dirty="0">
                <a:latin typeface="Arial" panose="020B0604020202020204" pitchFamily="34" charset="0"/>
                <a:ea typeface="ＭＳ Ｐゴシック" panose="020B0600070205080204" pitchFamily="34" charset="-128"/>
              </a:rPr>
              <a:t> these facilities will be provided (service areas), when they will be built or improved, and </a:t>
            </a:r>
            <a:r>
              <a:rPr lang="en-US" altLang="en-US" b="1" dirty="0">
                <a:latin typeface="Arial" panose="020B0604020202020204" pitchFamily="34" charset="0"/>
                <a:ea typeface="ＭＳ Ｐゴシック" panose="020B0600070205080204" pitchFamily="34" charset="-128"/>
              </a:rPr>
              <a:t>how they will be funded</a:t>
            </a:r>
            <a:r>
              <a:rPr lang="en-US" altLang="en-US" dirty="0">
                <a:latin typeface="Arial" panose="020B0604020202020204" pitchFamily="34" charset="0"/>
                <a:ea typeface="ＭＳ Ｐゴシック" panose="020B0600070205080204" pitchFamily="34" charset="-128"/>
              </a:rPr>
              <a:t> (taxes, impact fees, or a combination of methods).  </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21</a:t>
            </a:fld>
            <a:endParaRPr lang="en-US"/>
          </a:p>
        </p:txBody>
      </p:sp>
    </p:spTree>
    <p:extLst>
      <p:ext uri="{BB962C8B-B14F-4D97-AF65-F5344CB8AC3E}">
        <p14:creationId xmlns:p14="http://schemas.microsoft.com/office/powerpoint/2010/main" val="489262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Implementing ordinances are where the rubber meets the road.</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other key pieces of the plan are the implementing ordinances and revenue mechanisms.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These include the zoning ordinance, subdivision regulations, and special purpose ordinances for resource protection and fee assessment.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Sometimes the zoning and subdivision regulations are in a combined document called a unified development ordinance.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They spell out the detailed requirements that will presumably implement the goals and objectives set out in the comprehensive plan.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For this reason, they should be updated every time the plan is updated.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b="1" dirty="0">
                <a:latin typeface="Arial" panose="020B0604020202020204" pitchFamily="34" charset="0"/>
                <a:ea typeface="ＭＳ Ｐゴシック" panose="020B0600070205080204" pitchFamily="34" charset="-128"/>
              </a:rPr>
              <a:t>Often, however, this doesn’t occur, and the community’s regulations become out of step with the new plan. </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22</a:t>
            </a:fld>
            <a:endParaRPr lang="en-US"/>
          </a:p>
        </p:txBody>
      </p:sp>
    </p:spTree>
    <p:extLst>
      <p:ext uri="{BB962C8B-B14F-4D97-AF65-F5344CB8AC3E}">
        <p14:creationId xmlns:p14="http://schemas.microsoft.com/office/powerpoint/2010/main" val="2479394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Most communities are vested with “police powers” from the state that enable them to regulate private property in order to achieve the health, safety, and general welfare of the overall community.</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Zoning was originally nuisance and health based—the basic idea was to separate factories from homes, ensure adequate light and air and sanitary water and sewer facilities.</a:t>
            </a:r>
          </a:p>
          <a:p>
            <a:endParaRPr lang="en-US" dirty="0"/>
          </a:p>
          <a:p>
            <a:pPr eaLnBrk="1" hangingPunct="1"/>
            <a:r>
              <a:rPr lang="en-US" altLang="en-US" dirty="0">
                <a:latin typeface="Arial" panose="020B0604020202020204" pitchFamily="34" charset="0"/>
                <a:ea typeface="ＭＳ Ｐゴシック" panose="020B0600070205080204" pitchFamily="34" charset="-128"/>
              </a:rPr>
              <a:t>There are usually several different types of residential districts allowing development at different densities, including attached and detached units.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Agricultural districts are often created as sort of a holding zone for future development.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This can create conflicts later when development moves into agricultural areas.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err="1">
                <a:latin typeface="Arial" panose="020B0604020202020204" pitchFamily="34" charset="0"/>
                <a:ea typeface="ＭＳ Ｐゴシック" panose="020B0600070205080204" pitchFamily="34" charset="-128"/>
              </a:rPr>
              <a:t>Rezonings</a:t>
            </a:r>
            <a:r>
              <a:rPr lang="en-US" altLang="en-US" dirty="0">
                <a:latin typeface="Arial" panose="020B0604020202020204" pitchFamily="34" charset="0"/>
                <a:ea typeface="ＭＳ Ｐゴシック" panose="020B0600070205080204" pitchFamily="34" charset="-128"/>
              </a:rPr>
              <a:t>, conditional uses . . .  </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23</a:t>
            </a:fld>
            <a:endParaRPr lang="en-US"/>
          </a:p>
        </p:txBody>
      </p:sp>
    </p:spTree>
    <p:extLst>
      <p:ext uri="{BB962C8B-B14F-4D97-AF65-F5344CB8AC3E}">
        <p14:creationId xmlns:p14="http://schemas.microsoft.com/office/powerpoint/2010/main" val="1358944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Densities are expressed in terms of dwelling units per acre for residential uses, and floor area ratios for nonresidential uses.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All the controls taken together dictate the placement of a structure on a lot as well as its overall size and massing.</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24</a:t>
            </a:fld>
            <a:endParaRPr lang="en-US"/>
          </a:p>
        </p:txBody>
      </p:sp>
    </p:spTree>
    <p:extLst>
      <p:ext uri="{BB962C8B-B14F-4D97-AF65-F5344CB8AC3E}">
        <p14:creationId xmlns:p14="http://schemas.microsoft.com/office/powerpoint/2010/main" val="1858572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Subdivision regulations are administered in conjunction with zoning and focus on the platting and recordation of all land subdivisions.</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25</a:t>
            </a:fld>
            <a:endParaRPr lang="en-US"/>
          </a:p>
        </p:txBody>
      </p:sp>
    </p:spTree>
    <p:extLst>
      <p:ext uri="{BB962C8B-B14F-4D97-AF65-F5344CB8AC3E}">
        <p14:creationId xmlns:p14="http://schemas.microsoft.com/office/powerpoint/2010/main" val="18440308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Subdivision regulations are administered in conjunction with zoning and focus on the platting and recordation of all land subdivisions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They include requirements for lot size and width, access, landscaping, easements, and so forth.</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26</a:t>
            </a:fld>
            <a:endParaRPr lang="en-US"/>
          </a:p>
        </p:txBody>
      </p:sp>
    </p:spTree>
    <p:extLst>
      <p:ext uri="{BB962C8B-B14F-4D97-AF65-F5344CB8AC3E}">
        <p14:creationId xmlns:p14="http://schemas.microsoft.com/office/powerpoint/2010/main" val="167934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ea typeface="ＭＳ Ｐゴシック" panose="020B0600070205080204" pitchFamily="34" charset="-128"/>
            </a:endParaRPr>
          </a:p>
          <a:p>
            <a:r>
              <a:rPr lang="en-US" dirty="0"/>
              <a:t>Infrastructure both onsite and offsite.</a:t>
            </a:r>
          </a:p>
        </p:txBody>
      </p:sp>
      <p:sp>
        <p:nvSpPr>
          <p:cNvPr id="4" name="Slide Number Placeholder 3"/>
          <p:cNvSpPr>
            <a:spLocks noGrp="1"/>
          </p:cNvSpPr>
          <p:nvPr>
            <p:ph type="sldNum" sz="quarter" idx="10"/>
          </p:nvPr>
        </p:nvSpPr>
        <p:spPr/>
        <p:txBody>
          <a:bodyPr/>
          <a:lstStyle/>
          <a:p>
            <a:fld id="{6D8F3B84-899B-4AA7-9EAD-67A6749C374B}" type="slidenum">
              <a:rPr lang="en-US" smtClean="0"/>
              <a:t>27</a:t>
            </a:fld>
            <a:endParaRPr lang="en-US"/>
          </a:p>
        </p:txBody>
      </p:sp>
    </p:spTree>
    <p:extLst>
      <p:ext uri="{BB962C8B-B14F-4D97-AF65-F5344CB8AC3E}">
        <p14:creationId xmlns:p14="http://schemas.microsoft.com/office/powerpoint/2010/main" val="3762507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Hierarchy—arterials, collectors, local streets, alleys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Connectivity—grid vs. </a:t>
            </a:r>
            <a:r>
              <a:rPr lang="en-US" altLang="en-US" dirty="0" err="1">
                <a:latin typeface="Arial" panose="020B0604020202020204" pitchFamily="34" charset="0"/>
                <a:ea typeface="ＭＳ Ｐゴシック" panose="020B0600070205080204" pitchFamily="34" charset="-128"/>
              </a:rPr>
              <a:t>cul</a:t>
            </a:r>
            <a:r>
              <a:rPr lang="en-US" altLang="en-US" dirty="0">
                <a:latin typeface="Arial" panose="020B0604020202020204" pitchFamily="34" charset="0"/>
                <a:ea typeface="ＭＳ Ｐゴシック" panose="020B0600070205080204" pitchFamily="34" charset="-128"/>
              </a:rPr>
              <a:t> de sac, sidewalks and pathways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Access—type of street, driveways, parking, entrances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Privacy and safety—parking, alleys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Ownership and maintenance—public vs. private</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28</a:t>
            </a:fld>
            <a:endParaRPr lang="en-US"/>
          </a:p>
        </p:txBody>
      </p:sp>
    </p:spTree>
    <p:extLst>
      <p:ext uri="{BB962C8B-B14F-4D97-AF65-F5344CB8AC3E}">
        <p14:creationId xmlns:p14="http://schemas.microsoft.com/office/powerpoint/2010/main" val="3191858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These are sometimes an entirely separate ordinance that addresses: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Buffering &amp; screening of parking lots and differing uses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Specimen tree requirements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Site disturbance and tree replacement requirements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Coordination with utilities to minimize disturbance</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29</a:t>
            </a:fld>
            <a:endParaRPr lang="en-US"/>
          </a:p>
        </p:txBody>
      </p:sp>
    </p:spTree>
    <p:extLst>
      <p:ext uri="{BB962C8B-B14F-4D97-AF65-F5344CB8AC3E}">
        <p14:creationId xmlns:p14="http://schemas.microsoft.com/office/powerpoint/2010/main" val="1218843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The taxing and fee levying authority of local communities varies greatly from state to state.</a:t>
            </a:r>
          </a:p>
          <a:p>
            <a:pPr eaLnBrk="1" hangingPunct="1"/>
            <a:r>
              <a:rPr lang="en-US" altLang="en-US" dirty="0">
                <a:latin typeface="Arial" panose="020B0604020202020204" pitchFamily="34" charset="0"/>
                <a:ea typeface="ＭＳ Ｐゴシック" panose="020B0600070205080204" pitchFamily="34" charset="-128"/>
              </a:rPr>
              <a:t>State statutes are often very explicit as to what taxes and fees a community can levy, while some say very little.</a:t>
            </a:r>
          </a:p>
          <a:p>
            <a:pPr eaLnBrk="1" hangingPunct="1"/>
            <a:r>
              <a:rPr lang="en-US" altLang="en-US" b="1" dirty="0">
                <a:latin typeface="Arial" panose="020B0604020202020204" pitchFamily="34" charset="0"/>
                <a:ea typeface="ＭＳ Ｐゴシック" panose="020B0600070205080204" pitchFamily="34" charset="-128"/>
              </a:rPr>
              <a:t>This can often have a significant impact on where development occurs and how expensive it is.</a:t>
            </a:r>
          </a:p>
          <a:p>
            <a:pPr eaLnBrk="1" hangingPunct="1"/>
            <a:endParaRPr lang="en-US" altLang="en-US" b="1"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Taxes are the conventional means of raising revenues.</a:t>
            </a:r>
          </a:p>
          <a:p>
            <a:pPr eaLnBrk="1" hangingPunct="1"/>
            <a:r>
              <a:rPr lang="en-US" altLang="en-US" dirty="0">
                <a:latin typeface="Arial" panose="020B0604020202020204" pitchFamily="34" charset="0"/>
                <a:ea typeface="ＭＳ Ｐゴシック" panose="020B0600070205080204" pitchFamily="34" charset="-128"/>
              </a:rPr>
              <a:t>However, these have become politically unpopular for a variety of reasons.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Impact fees shift the burden of funding new infrastructure to new homes instead of the broader community.</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Proffers are used in Virginia, where impact fees are not authorized, but they are not really so much voluntary as they are conditions imposed on development.</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30</a:t>
            </a:fld>
            <a:endParaRPr lang="en-US"/>
          </a:p>
        </p:txBody>
      </p:sp>
    </p:spTree>
    <p:extLst>
      <p:ext uri="{BB962C8B-B14F-4D97-AF65-F5344CB8AC3E}">
        <p14:creationId xmlns:p14="http://schemas.microsoft.com/office/powerpoint/2010/main" val="188423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There is a complex layering of government regulations that can impact a piece of land.</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This may include a federal authority, such as the US Army Corps of Engineers or EPA; a state authority, such as the highway department; and local authorities, such as cities or counties.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All of these authorities and requirements can affect a single piece of property, no one authority takes precedence, and the more layers of authority involved, the more complex the approval process becomes.</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4</a:t>
            </a:fld>
            <a:endParaRPr lang="en-US"/>
          </a:p>
        </p:txBody>
      </p:sp>
    </p:spTree>
    <p:extLst>
      <p:ext uri="{BB962C8B-B14F-4D97-AF65-F5344CB8AC3E}">
        <p14:creationId xmlns:p14="http://schemas.microsoft.com/office/powerpoint/2010/main" val="24989523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8F3B84-899B-4AA7-9EAD-67A6749C374B}" type="slidenum">
              <a:rPr lang="en-US" smtClean="0"/>
              <a:t>31</a:t>
            </a:fld>
            <a:endParaRPr lang="en-US"/>
          </a:p>
        </p:txBody>
      </p:sp>
    </p:spTree>
    <p:extLst>
      <p:ext uri="{BB962C8B-B14F-4D97-AF65-F5344CB8AC3E}">
        <p14:creationId xmlns:p14="http://schemas.microsoft.com/office/powerpoint/2010/main" val="3939724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The site level concerns of the community focus on the impact of a project on a community’s character and resource base, be that environmental, fiscal, or infrastructure.  Community officials and citizens are also concerned that development comply with federal, state, and local regulations to respond to what they perceive to be problems with development.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As discussed, these many and varied regulatory objectives determine what a builder and developer MAY do with a particular property.</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But builders and developers must also discern what they CAN or WANT to do—i.e. the feasibility of developing a project on a particular site, and managing that so it is a success.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This includes many steps that we will discuss here today.</a:t>
            </a:r>
          </a:p>
          <a:p>
            <a:pPr eaLnBrk="1" hangingPunct="1"/>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34</a:t>
            </a:fld>
            <a:endParaRPr lang="en-US"/>
          </a:p>
        </p:txBody>
      </p:sp>
    </p:spTree>
    <p:extLst>
      <p:ext uri="{BB962C8B-B14F-4D97-AF65-F5344CB8AC3E}">
        <p14:creationId xmlns:p14="http://schemas.microsoft.com/office/powerpoint/2010/main" val="661290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dirty="0">
                <a:latin typeface="Arial" panose="020B0604020202020204" pitchFamily="34" charset="0"/>
                <a:ea typeface="ＭＳ Ｐゴシック" panose="020B0600070205080204" pitchFamily="34" charset="-128"/>
              </a:rPr>
              <a:t>The purpose of the resource analysis is to fully understand what is (and isn’t) on the property and how those resources may impact a development plan</a:t>
            </a:r>
          </a:p>
          <a:p>
            <a:pPr eaLnBrk="1" hangingPunct="1">
              <a:lnSpc>
                <a:spcPct val="80000"/>
              </a:lnSpc>
            </a:pPr>
            <a:endParaRPr lang="en-US" altLang="en-US" dirty="0">
              <a:latin typeface="Arial" panose="020B0604020202020204" pitchFamily="34" charset="0"/>
              <a:ea typeface="ＭＳ Ｐゴシック" panose="020B0600070205080204" pitchFamily="34" charset="-128"/>
            </a:endParaRPr>
          </a:p>
          <a:p>
            <a:pPr eaLnBrk="1" hangingPunct="1">
              <a:lnSpc>
                <a:spcPct val="80000"/>
              </a:lnSpc>
            </a:pPr>
            <a:r>
              <a:rPr lang="en-US" altLang="en-US" dirty="0">
                <a:latin typeface="Arial" panose="020B0604020202020204" pitchFamily="34" charset="0"/>
                <a:ea typeface="ＭＳ Ｐゴシック" panose="020B0600070205080204" pitchFamily="34" charset="-128"/>
              </a:rPr>
              <a:t>Identifies:</a:t>
            </a:r>
          </a:p>
          <a:p>
            <a:pPr lvl="2" eaLnBrk="1" hangingPunct="1">
              <a:lnSpc>
                <a:spcPct val="80000"/>
              </a:lnSpc>
              <a:buFontTx/>
              <a:buChar char="•"/>
            </a:pPr>
            <a:r>
              <a:rPr lang="en-US" altLang="en-US" dirty="0">
                <a:latin typeface="Arial" panose="020B0604020202020204" pitchFamily="34" charset="0"/>
                <a:ea typeface="ＭＳ Ｐゴシック" panose="020B0600070205080204" pitchFamily="34" charset="-128"/>
              </a:rPr>
              <a:t>Constrained areas</a:t>
            </a:r>
          </a:p>
          <a:p>
            <a:pPr lvl="2" eaLnBrk="1" hangingPunct="1">
              <a:lnSpc>
                <a:spcPct val="80000"/>
              </a:lnSpc>
              <a:buFontTx/>
              <a:buChar char="•"/>
            </a:pPr>
            <a:r>
              <a:rPr lang="en-US" altLang="en-US" dirty="0">
                <a:latin typeface="Arial" panose="020B0604020202020204" pitchFamily="34" charset="0"/>
                <a:ea typeface="ＭＳ Ｐゴシック" panose="020B0600070205080204" pitchFamily="34" charset="-128"/>
              </a:rPr>
              <a:t>“No build” areas</a:t>
            </a:r>
          </a:p>
          <a:p>
            <a:pPr lvl="2" eaLnBrk="1" hangingPunct="1">
              <a:lnSpc>
                <a:spcPct val="80000"/>
              </a:lnSpc>
              <a:buFontTx/>
              <a:buChar char="•"/>
            </a:pPr>
            <a:r>
              <a:rPr lang="en-US" altLang="en-US" dirty="0">
                <a:latin typeface="Arial" panose="020B0604020202020204" pitchFamily="34" charset="0"/>
                <a:ea typeface="ＭＳ Ｐゴシック" panose="020B0600070205080204" pitchFamily="34" charset="-128"/>
              </a:rPr>
              <a:t>Opportunities to use resources as amenities</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41</a:t>
            </a:fld>
            <a:endParaRPr lang="en-US"/>
          </a:p>
        </p:txBody>
      </p:sp>
    </p:spTree>
    <p:extLst>
      <p:ext uri="{BB962C8B-B14F-4D97-AF65-F5344CB8AC3E}">
        <p14:creationId xmlns:p14="http://schemas.microsoft.com/office/powerpoint/2010/main" val="1947642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The site analysis includes looking at what happened to the site previously, adjacent land uses, access to the site, infrastructure capacity and availability, and how the land is zoned.</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This step is more important than ever before, and not just on infill and redevelopment sites.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It also includes consideration of any limitations placed on the land through covenants or deed restrictions, environmental constraints, and neighborhood attitudes and concerns.</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42</a:t>
            </a:fld>
            <a:endParaRPr lang="en-US"/>
          </a:p>
        </p:txBody>
      </p:sp>
    </p:spTree>
    <p:extLst>
      <p:ext uri="{BB962C8B-B14F-4D97-AF65-F5344CB8AC3E}">
        <p14:creationId xmlns:p14="http://schemas.microsoft.com/office/powerpoint/2010/main" val="37846293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602">
              <a:defRPr/>
            </a:pPr>
            <a:r>
              <a:rPr lang="en-US" altLang="en-US" dirty="0">
                <a:latin typeface="Arial" panose="020B0604020202020204" pitchFamily="34" charset="0"/>
                <a:ea typeface="ＭＳ Ｐゴシック" panose="020B0600070205080204" pitchFamily="34" charset="-128"/>
              </a:rPr>
              <a:t>The developer has to look closely at the market for his proposed product. This information is not available through public sector plans and process and requires independent market research.</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43</a:t>
            </a:fld>
            <a:endParaRPr lang="en-US"/>
          </a:p>
        </p:txBody>
      </p:sp>
    </p:spTree>
    <p:extLst>
      <p:ext uri="{BB962C8B-B14F-4D97-AF65-F5344CB8AC3E}">
        <p14:creationId xmlns:p14="http://schemas.microsoft.com/office/powerpoint/2010/main" val="3106404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The cost of completing any project involves many sources of financing and ultimately determines whether the project will be feasible or not, much less profitable.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Costs can be affected dramatically by lengthy and complex government approval procedures, which are often the most unpredictable aspect of the development process.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See our </a:t>
            </a:r>
            <a:r>
              <a:rPr lang="en-US" altLang="en-US" b="1" dirty="0">
                <a:latin typeface="Arial" panose="020B0604020202020204" pitchFamily="34" charset="0"/>
                <a:ea typeface="ＭＳ Ｐゴシック" panose="020B0600070205080204" pitchFamily="34" charset="-128"/>
              </a:rPr>
              <a:t>Development</a:t>
            </a:r>
            <a:r>
              <a:rPr lang="en-US" altLang="en-US" b="1" baseline="0" dirty="0">
                <a:latin typeface="Arial" panose="020B0604020202020204" pitchFamily="34" charset="0"/>
                <a:ea typeface="ＭＳ Ｐゴシック" panose="020B0600070205080204" pitchFamily="34" charset="-128"/>
              </a:rPr>
              <a:t> Process Efficiencies: Cutting Through the Red Tape </a:t>
            </a:r>
            <a:r>
              <a:rPr lang="en-US" altLang="en-US" b="0" baseline="0" dirty="0">
                <a:latin typeface="Arial" panose="020B0604020202020204" pitchFamily="34" charset="0"/>
                <a:ea typeface="ＭＳ Ｐゴシック" panose="020B0600070205080204" pitchFamily="34" charset="-128"/>
              </a:rPr>
              <a:t>report</a:t>
            </a:r>
            <a:r>
              <a:rPr lang="en-US" altLang="en-US" baseline="0" dirty="0">
                <a:latin typeface="Arial" panose="020B0604020202020204" pitchFamily="34" charset="0"/>
                <a:ea typeface="ＭＳ Ｐゴシック" panose="020B0600070205080204" pitchFamily="34" charset="-128"/>
              </a:rPr>
              <a:t> for more information on the importance of streamlining the process, available in the Land Use 101 toolkit on nahb.org. </a:t>
            </a: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44</a:t>
            </a:fld>
            <a:endParaRPr lang="en-US"/>
          </a:p>
        </p:txBody>
      </p:sp>
    </p:spTree>
    <p:extLst>
      <p:ext uri="{BB962C8B-B14F-4D97-AF65-F5344CB8AC3E}">
        <p14:creationId xmlns:p14="http://schemas.microsoft.com/office/powerpoint/2010/main" val="3224547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There are three steps in the development approval process: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concept plan or pre-application conference. This should be a voluntary step, not a formal approval, but should be taken advantage of, because it can help developers understand likely requirements before they have expended considerable time, money, and effort.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next step is preliminary plan approval, followed by final plan approval and recordation.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Communities vary in when they allow construction to begin, but most commonly it is after preliminary plan approval.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In reality, of course, the steps involved here are more complex and somewhat iterative.</a:t>
            </a:r>
          </a:p>
          <a:p>
            <a:pPr eaLnBrk="1" hangingPunct="1"/>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45</a:t>
            </a:fld>
            <a:endParaRPr lang="en-US"/>
          </a:p>
        </p:txBody>
      </p:sp>
    </p:spTree>
    <p:extLst>
      <p:ext uri="{BB962C8B-B14F-4D97-AF65-F5344CB8AC3E}">
        <p14:creationId xmlns:p14="http://schemas.microsoft.com/office/powerpoint/2010/main" val="4072580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This is where the natural resource, market, and financial analyses are applied to determine the site design.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Even more importantly, this is where the plans and regulations get applied to a piece of property and where negotiations with the community begin.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Keep in mind what we discussed in the comprehensive plan section—that very often citizens say they want something but really don’t want it near them. </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46</a:t>
            </a:fld>
            <a:endParaRPr lang="en-US"/>
          </a:p>
        </p:txBody>
      </p:sp>
    </p:spTree>
    <p:extLst>
      <p:ext uri="{BB962C8B-B14F-4D97-AF65-F5344CB8AC3E}">
        <p14:creationId xmlns:p14="http://schemas.microsoft.com/office/powerpoint/2010/main" val="15463686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8F3B84-899B-4AA7-9EAD-67A6749C374B}" type="slidenum">
              <a:rPr lang="en-US" smtClean="0"/>
              <a:t>47</a:t>
            </a:fld>
            <a:endParaRPr lang="en-US"/>
          </a:p>
        </p:txBody>
      </p:sp>
    </p:spTree>
    <p:extLst>
      <p:ext uri="{BB962C8B-B14F-4D97-AF65-F5344CB8AC3E}">
        <p14:creationId xmlns:p14="http://schemas.microsoft.com/office/powerpoint/2010/main" val="12250831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Every deed should:</a:t>
            </a:r>
          </a:p>
          <a:p>
            <a:pPr lvl="1" eaLnBrk="1" hangingPunct="1"/>
            <a:r>
              <a:rPr lang="en-US" altLang="en-US" dirty="0">
                <a:latin typeface="Arial" panose="020B0604020202020204" pitchFamily="34" charset="0"/>
                <a:ea typeface="ＭＳ Ｐゴシック" panose="020B0600070205080204" pitchFamily="34" charset="-128"/>
              </a:rPr>
              <a:t>Be in writing</a:t>
            </a:r>
          </a:p>
          <a:p>
            <a:pPr lvl="1" eaLnBrk="1" hangingPunct="1"/>
            <a:r>
              <a:rPr lang="en-US" altLang="en-US" dirty="0">
                <a:latin typeface="Arial" panose="020B0604020202020204" pitchFamily="34" charset="0"/>
                <a:ea typeface="ＭＳ Ｐゴシック" panose="020B0600070205080204" pitchFamily="34" charset="-128"/>
              </a:rPr>
              <a:t>Include a legal description of the property</a:t>
            </a:r>
          </a:p>
          <a:p>
            <a:pPr lvl="1" eaLnBrk="1" hangingPunct="1"/>
            <a:r>
              <a:rPr lang="en-US" altLang="en-US" dirty="0">
                <a:latin typeface="Arial" panose="020B0604020202020204" pitchFamily="34" charset="0"/>
                <a:ea typeface="ＭＳ Ｐゴシック" panose="020B0600070205080204" pitchFamily="34" charset="-128"/>
              </a:rPr>
              <a:t>Be signed, dated, notarized and recorded</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52</a:t>
            </a:fld>
            <a:endParaRPr lang="en-US"/>
          </a:p>
        </p:txBody>
      </p:sp>
    </p:spTree>
    <p:extLst>
      <p:ext uri="{BB962C8B-B14F-4D97-AF65-F5344CB8AC3E}">
        <p14:creationId xmlns:p14="http://schemas.microsoft.com/office/powerpoint/2010/main" val="3260874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But there is no overarching federal land use law, or any uniform set of national development standards, either.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Instead, most of the federal land regulations are issue-specific and primarily concerned with environmental quality concerning water, air, land, species, and the like.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federal government also has laws in place that regulate land in order to protect against natural disasters, such as with FEMA and the Flood Insurance Rate Maps that identify floodplains and compel communities to take steps to reduce risks and to ensure appropriate protection and preservation of cultural and historical resources.</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5</a:t>
            </a:fld>
            <a:endParaRPr lang="en-US"/>
          </a:p>
        </p:txBody>
      </p:sp>
    </p:spTree>
    <p:extLst>
      <p:ext uri="{BB962C8B-B14F-4D97-AF65-F5344CB8AC3E}">
        <p14:creationId xmlns:p14="http://schemas.microsoft.com/office/powerpoint/2010/main" val="3336363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53</a:t>
            </a:fld>
            <a:endParaRPr lang="en-US"/>
          </a:p>
        </p:txBody>
      </p:sp>
    </p:spTree>
    <p:extLst>
      <p:ext uri="{BB962C8B-B14F-4D97-AF65-F5344CB8AC3E}">
        <p14:creationId xmlns:p14="http://schemas.microsoft.com/office/powerpoint/2010/main" val="13939726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70000"/>
              </a:lnSpc>
            </a:pPr>
            <a:r>
              <a:rPr lang="en-US" altLang="en-US" dirty="0">
                <a:latin typeface="Arial" panose="020B0604020202020204" pitchFamily="34" charset="0"/>
                <a:ea typeface="ＭＳ Ｐゴシック" panose="020B0600070205080204" pitchFamily="34" charset="-128"/>
              </a:rPr>
              <a:t>Ordinances are often not updated to be in step with a comprehensive plan and thus do not always reflect current needs and market conditions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Such outdated regulations force developers to obtain </a:t>
            </a:r>
            <a:r>
              <a:rPr lang="en-US" altLang="en-US" dirty="0" err="1">
                <a:latin typeface="Arial" panose="020B0604020202020204" pitchFamily="34" charset="0"/>
                <a:ea typeface="ＭＳ Ｐゴシック" panose="020B0600070205080204" pitchFamily="34" charset="-128"/>
              </a:rPr>
              <a:t>rezonings</a:t>
            </a:r>
            <a:r>
              <a:rPr lang="en-US" altLang="en-US" dirty="0">
                <a:latin typeface="Arial" panose="020B0604020202020204" pitchFamily="34" charset="0"/>
                <a:ea typeface="ＭＳ Ｐゴシック" panose="020B0600070205080204" pitchFamily="34" charset="-128"/>
              </a:rPr>
              <a:t>, waivers, variances in order to build projects that meet current market demand</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Often, ordinances do not spell out what the steps in the approval process are and who has final decision-making authority.</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Reviews are often open ended, with no time limits set for decisions.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Proposals to do anything different from the norm—such as for mixed use or mixed income developments--are subjected to case-by-case reviews, even when the comprehensive plan says it supports Smart Growth approaches.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Complex and lengthy permit requirements and inefficient review processes add delays and uncertainty for everyone.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For developer, this often has a real “time is money cost” impact on a project that can add to the cost of housing and even affect the very feasibility of a project.</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It also adds to administrative costs for government.</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Zoning is often overly detailed, containing too many districts with few differences between them</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Has gone well beyond original nuisance basis, with detailed aesthetic requirements for buffering, anti-monotony, etc., added in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This is a problem I call “Zoning to the nth degree”</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pPr>
              <a:lnSpc>
                <a:spcPct val="70000"/>
              </a:lnSpc>
            </a:pP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55</a:t>
            </a:fld>
            <a:endParaRPr lang="en-US"/>
          </a:p>
        </p:txBody>
      </p:sp>
    </p:spTree>
    <p:extLst>
      <p:ext uri="{BB962C8B-B14F-4D97-AF65-F5344CB8AC3E}">
        <p14:creationId xmlns:p14="http://schemas.microsoft.com/office/powerpoint/2010/main" val="19079934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Comprehensive plans often fail to examine housing needs sufficiently in the context of employment trends.</a:t>
            </a:r>
          </a:p>
          <a:p>
            <a:r>
              <a:rPr lang="en-US" altLang="en-US" dirty="0">
                <a:latin typeface="Arial" panose="020B0604020202020204" pitchFamily="34" charset="0"/>
                <a:ea typeface="ＭＳ Ｐゴシック" panose="020B0600070205080204" pitchFamily="34" charset="-128"/>
              </a:rPr>
              <a:t>Jobs-housing mismatch</a:t>
            </a:r>
          </a:p>
          <a:p>
            <a:r>
              <a:rPr lang="en-US" altLang="en-US" dirty="0">
                <a:latin typeface="Arial" panose="020B0604020202020204" pitchFamily="34" charset="0"/>
                <a:ea typeface="ＭＳ Ｐゴシック" panose="020B0600070205080204" pitchFamily="34" charset="-128"/>
              </a:rPr>
              <a:t>Plans and ordinances also may not provide for a sufficient variety of housing types and densities.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This can create a shortfall in affordable housing and lead to battles in the approval process when developers try to obtain approvals to build such units.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Affordable housing is often misunderstood as being housing affordable to people with very low incomes, but it’s much broader than that.</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It includes “workforce housing” as well-- housing for teachers, nurses, firefighters, policemen, and all the other people who provide essential services in a community.</a:t>
            </a:r>
          </a:p>
          <a:p>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56</a:t>
            </a:fld>
            <a:endParaRPr lang="en-US"/>
          </a:p>
        </p:txBody>
      </p:sp>
    </p:spTree>
    <p:extLst>
      <p:ext uri="{BB962C8B-B14F-4D97-AF65-F5344CB8AC3E}">
        <p14:creationId xmlns:p14="http://schemas.microsoft.com/office/powerpoint/2010/main" val="68874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A better approach is to address the affordable housing problem at the front end, through:</a:t>
            </a:r>
          </a:p>
          <a:p>
            <a:endParaRPr lang="en-US" altLang="en-US" dirty="0">
              <a:latin typeface="Arial" panose="020B0604020202020204" pitchFamily="34" charset="0"/>
              <a:ea typeface="ＭＳ Ｐゴシック" panose="020B0600070205080204" pitchFamily="34" charset="-128"/>
            </a:endParaRPr>
          </a:p>
          <a:p>
            <a:pPr>
              <a:buFontTx/>
              <a:buChar char="•"/>
            </a:pPr>
            <a:r>
              <a:rPr lang="en-US" altLang="en-US" dirty="0">
                <a:latin typeface="Arial" panose="020B0604020202020204" pitchFamily="34" charset="0"/>
                <a:ea typeface="ＭＳ Ｐゴシック" panose="020B0600070205080204" pitchFamily="34" charset="-128"/>
              </a:rPr>
              <a:t> streamlining the approval process</a:t>
            </a:r>
          </a:p>
          <a:p>
            <a:pPr>
              <a:buFontTx/>
              <a:buChar char="•"/>
            </a:pPr>
            <a:r>
              <a:rPr lang="en-US" altLang="en-US" dirty="0">
                <a:latin typeface="Arial" panose="020B0604020202020204" pitchFamily="34" charset="0"/>
                <a:ea typeface="ＭＳ Ｐゴシック" panose="020B0600070205080204" pitchFamily="34" charset="-128"/>
              </a:rPr>
              <a:t> planning and zoning for a variety of housing types</a:t>
            </a:r>
          </a:p>
          <a:p>
            <a:pPr>
              <a:buFontTx/>
              <a:buChar char="•"/>
            </a:pPr>
            <a:r>
              <a:rPr lang="en-US" altLang="en-US" dirty="0">
                <a:latin typeface="Arial" panose="020B0604020202020204" pitchFamily="34" charset="0"/>
                <a:ea typeface="ＭＳ Ｐゴシック" panose="020B0600070205080204" pitchFamily="34" charset="-128"/>
              </a:rPr>
              <a:t> ensuring that sufficient land is available for development</a:t>
            </a:r>
          </a:p>
          <a:p>
            <a:pPr>
              <a:buFontTx/>
              <a:buChar char="•"/>
            </a:pPr>
            <a:r>
              <a:rPr lang="en-US" altLang="en-US" dirty="0">
                <a:latin typeface="Arial" panose="020B0604020202020204" pitchFamily="34" charset="0"/>
                <a:ea typeface="ＭＳ Ｐゴシック" panose="020B0600070205080204" pitchFamily="34" charset="-128"/>
              </a:rPr>
              <a:t> Public-private partnerships—e.g. see workforce housing award winners</a:t>
            </a:r>
          </a:p>
          <a:p>
            <a:pPr>
              <a:buFontTx/>
              <a:buChar char="•"/>
            </a:pP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When plans and process fail to provide enough affordable housing, a community’s response is often to adopt inclusionary zoning ordinances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This is a requirement imposed on builders to construct a certain percentage of units in every new market-rate development that will be affordable to people identified as having low incomes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Incentives can help offset costs, but NIMBY reaction to incentives is high</a:t>
            </a:r>
          </a:p>
          <a:p>
            <a:endParaRPr lang="en-US" altLang="en-US" dirty="0">
              <a:latin typeface="Arial" panose="020B0604020202020204" pitchFamily="34" charset="0"/>
              <a:ea typeface="ＭＳ Ｐゴシック" panose="020B0600070205080204" pitchFamily="34" charset="-128"/>
            </a:endParaRPr>
          </a:p>
          <a:p>
            <a:pPr>
              <a:buFontTx/>
              <a:buChar char="•"/>
            </a:pPr>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57</a:t>
            </a:fld>
            <a:endParaRPr lang="en-US"/>
          </a:p>
        </p:txBody>
      </p:sp>
    </p:spTree>
    <p:extLst>
      <p:ext uri="{BB962C8B-B14F-4D97-AF65-F5344CB8AC3E}">
        <p14:creationId xmlns:p14="http://schemas.microsoft.com/office/powerpoint/2010/main" val="14139314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ltLang="en-US" dirty="0">
                <a:latin typeface="Arial" panose="020B0604020202020204" pitchFamily="34" charset="0"/>
                <a:ea typeface="ＭＳ Ｐゴシック" panose="020B0600070205080204" pitchFamily="34" charset="-128"/>
              </a:rPr>
              <a:t>It is increasingly difficult to find land in many areas. </a:t>
            </a:r>
          </a:p>
          <a:p>
            <a:pPr lvl="1"/>
            <a:endParaRPr lang="en-US" altLang="en-US" dirty="0">
              <a:latin typeface="Arial" panose="020B0604020202020204" pitchFamily="34" charset="0"/>
              <a:ea typeface="ＭＳ Ｐゴシック" panose="020B0600070205080204" pitchFamily="34" charset="-128"/>
            </a:endParaRPr>
          </a:p>
          <a:p>
            <a:pPr lvl="1"/>
            <a:r>
              <a:rPr lang="en-US" altLang="en-US" dirty="0">
                <a:latin typeface="Arial" panose="020B0604020202020204" pitchFamily="34" charset="0"/>
                <a:ea typeface="ＭＳ Ｐゴシック" panose="020B0600070205080204" pitchFamily="34" charset="-128"/>
              </a:rPr>
              <a:t>When the supply of land is constrained, the cost of developable lots increases. </a:t>
            </a:r>
          </a:p>
          <a:p>
            <a:pPr lvl="1"/>
            <a:endParaRPr lang="en-US" altLang="en-US" dirty="0">
              <a:latin typeface="Arial" panose="020B0604020202020204" pitchFamily="34" charset="0"/>
              <a:ea typeface="ＭＳ Ｐゴシック" panose="020B0600070205080204" pitchFamily="34" charset="-128"/>
            </a:endParaRPr>
          </a:p>
          <a:p>
            <a:pPr lvl="1"/>
            <a:r>
              <a:rPr lang="en-US" altLang="en-US" dirty="0">
                <a:latin typeface="Arial" panose="020B0604020202020204" pitchFamily="34" charset="0"/>
                <a:ea typeface="ＭＳ Ｐゴシック" panose="020B0600070205080204" pitchFamily="34" charset="-128"/>
              </a:rPr>
              <a:t>This exacerbates the affordability problem. </a:t>
            </a:r>
          </a:p>
          <a:p>
            <a:pPr lvl="1"/>
            <a:endParaRPr lang="en-US" altLang="en-US" dirty="0">
              <a:latin typeface="Arial" panose="020B0604020202020204" pitchFamily="34" charset="0"/>
              <a:ea typeface="ＭＳ Ｐゴシック" panose="020B0600070205080204" pitchFamily="34" charset="-128"/>
            </a:endParaRPr>
          </a:p>
          <a:p>
            <a:pPr lvl="1"/>
            <a:r>
              <a:rPr lang="en-US" altLang="en-US" dirty="0">
                <a:latin typeface="Arial" panose="020B0604020202020204" pitchFamily="34" charset="0"/>
                <a:ea typeface="ＭＳ Ｐゴシック" panose="020B0600070205080204" pitchFamily="34" charset="-128"/>
              </a:rPr>
              <a:t>Buildable lot inventories are a tool that involve collecting better planning data about land supply and availability. </a:t>
            </a:r>
          </a:p>
          <a:p>
            <a:pPr lvl="1"/>
            <a:r>
              <a:rPr lang="en-US" altLang="en-US" dirty="0">
                <a:latin typeface="Arial" panose="020B0604020202020204" pitchFamily="34" charset="0"/>
                <a:ea typeface="ＭＳ Ｐゴシック" panose="020B0600070205080204" pitchFamily="34" charset="-128"/>
              </a:rPr>
              <a:t>They can help address the gap between what’s merely vacant land and what’s actually developable</a:t>
            </a:r>
          </a:p>
          <a:p>
            <a:pPr lvl="1"/>
            <a:endParaRPr lang="en-US" altLang="en-US" dirty="0">
              <a:latin typeface="Arial" panose="020B0604020202020204" pitchFamily="34" charset="0"/>
              <a:ea typeface="ＭＳ Ｐゴシック" panose="020B0600070205080204" pitchFamily="34" charset="-128"/>
            </a:endParaRPr>
          </a:p>
          <a:p>
            <a:pPr lvl="1"/>
            <a:r>
              <a:rPr lang="en-US" altLang="en-US" dirty="0">
                <a:latin typeface="Arial" panose="020B0604020202020204" pitchFamily="34" charset="0"/>
                <a:ea typeface="ＭＳ Ｐゴシック" panose="020B0600070205080204" pitchFamily="34" charset="-128"/>
              </a:rPr>
              <a:t>It’s especially important/useful where growth controls are being imposed, such as the urban growth boundary in Portland, Oregon or in Maryland, where public funding of infrastructure is limited to certain areas.</a:t>
            </a:r>
          </a:p>
          <a:p>
            <a:pPr lvl="1"/>
            <a:endParaRPr lang="en-US" altLang="en-US" dirty="0">
              <a:latin typeface="Arial" panose="020B0604020202020204" pitchFamily="34" charset="0"/>
              <a:ea typeface="ＭＳ Ｐゴシック" panose="020B0600070205080204" pitchFamily="34" charset="-128"/>
            </a:endParaRPr>
          </a:p>
          <a:p>
            <a:pPr lvl="1"/>
            <a:r>
              <a:rPr lang="en-US" altLang="en-US" dirty="0">
                <a:latin typeface="Arial" panose="020B0604020202020204" pitchFamily="34" charset="0"/>
                <a:ea typeface="ＭＳ Ｐゴシック" panose="020B0600070205080204" pitchFamily="34" charset="-128"/>
              </a:rPr>
              <a:t>Infill and redevelopment also offer opportunities to take full advantage of existing available land. </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6D8F3B84-899B-4AA7-9EAD-67A6749C374B}" type="slidenum">
              <a:rPr lang="en-US" smtClean="0"/>
              <a:t>58</a:t>
            </a:fld>
            <a:endParaRPr lang="en-US"/>
          </a:p>
        </p:txBody>
      </p:sp>
    </p:spTree>
    <p:extLst>
      <p:ext uri="{BB962C8B-B14F-4D97-AF65-F5344CB8AC3E}">
        <p14:creationId xmlns:p14="http://schemas.microsoft.com/office/powerpoint/2010/main" val="30371231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The list gets longer, fees get higher—public art fees!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Impact fees add to housing costs. They’re passed on by developers and builders in the price of a home and are usually paid by the buyer at closing.</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Thus, they are typically rolled into a mortgage, making their net cost and thus impact higher than the flat amount of the initial fee.</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New development should not be required to pay for more than their proportional share of the cost of infrastructure, and they should not be used to make up for deficiencies in existing infrastructure. The </a:t>
            </a:r>
            <a:r>
              <a:rPr lang="en-US" altLang="en-US" i="1" dirty="0" err="1">
                <a:latin typeface="Arial" panose="020B0604020202020204" pitchFamily="34" charset="0"/>
                <a:ea typeface="ＭＳ Ｐゴシック" panose="020B0600070205080204" pitchFamily="34" charset="-128"/>
              </a:rPr>
              <a:t>Nollan</a:t>
            </a:r>
            <a:r>
              <a:rPr lang="en-US" altLang="en-US" dirty="0">
                <a:latin typeface="Arial" panose="020B0604020202020204" pitchFamily="34" charset="0"/>
                <a:ea typeface="ＭＳ Ｐゴシック" panose="020B0600070205080204" pitchFamily="34" charset="-128"/>
              </a:rPr>
              <a:t> and </a:t>
            </a:r>
            <a:r>
              <a:rPr lang="en-US" altLang="en-US" i="1" dirty="0">
                <a:latin typeface="Arial" panose="020B0604020202020204" pitchFamily="34" charset="0"/>
                <a:ea typeface="ＭＳ Ｐゴシック" panose="020B0600070205080204" pitchFamily="34" charset="-128"/>
              </a:rPr>
              <a:t>Dolan</a:t>
            </a:r>
            <a:r>
              <a:rPr lang="en-US" altLang="en-US" dirty="0">
                <a:latin typeface="Arial" panose="020B0604020202020204" pitchFamily="34" charset="0"/>
                <a:ea typeface="ＭＳ Ｐゴシック" panose="020B0600070205080204" pitchFamily="34" charset="-128"/>
              </a:rPr>
              <a:t> court cases helped establish these legal principles.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amount of the fees should also be based on actual costs, not some arbitrary number. For this reason, they should be related to the CIP—which you’ll remember from yesterday is the budget for the comprehensive plan.</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59</a:t>
            </a:fld>
            <a:endParaRPr lang="en-US"/>
          </a:p>
        </p:txBody>
      </p:sp>
    </p:spTree>
    <p:extLst>
      <p:ext uri="{BB962C8B-B14F-4D97-AF65-F5344CB8AC3E}">
        <p14:creationId xmlns:p14="http://schemas.microsoft.com/office/powerpoint/2010/main" val="13433849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NAHB has done substantial research on alternatives to impact fees.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There is tremendous room for innovation, but surprisingly little information available about the most promising mechanisms for financing and managing infrastructure.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Several viable strategies, as well as compelling examples of successful implementation of them, can be found in NAHB’s series of publications on innovative infrastructure solutions, in the Land Use 101 toolkit on www.nahb.org.</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We also worked with NCSL to research which states currently authorize the use of these alternatives and which states have the best legislation for particular tools. </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60</a:t>
            </a:fld>
            <a:endParaRPr lang="en-US"/>
          </a:p>
        </p:txBody>
      </p:sp>
    </p:spTree>
    <p:extLst>
      <p:ext uri="{BB962C8B-B14F-4D97-AF65-F5344CB8AC3E}">
        <p14:creationId xmlns:p14="http://schemas.microsoft.com/office/powerpoint/2010/main" val="40291901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61</a:t>
            </a:fld>
            <a:endParaRPr lang="en-US"/>
          </a:p>
        </p:txBody>
      </p:sp>
    </p:spTree>
    <p:extLst>
      <p:ext uri="{BB962C8B-B14F-4D97-AF65-F5344CB8AC3E}">
        <p14:creationId xmlns:p14="http://schemas.microsoft.com/office/powerpoint/2010/main" val="257844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The Clean Air Act is designed to protect public health and public welfare by establishing National Ambient Air Quality Standards (NAAQS) and regulating emissions of hazardous air pollutants.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To do so, it directs the states to develop state implementation plans (SIPs), which outline the regulations the state will use to reduce emissions from both industrial and mobile sources and clean up polluted areas.  (The SIP becomes the state's legal guide for local enforcement of the CAA).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As the most problematic industrial sources have been addressed, the states have been forced to look for smaller and smaller sources that they can regulate to meet their CAA goals.  In many instances, one of the few remaining unregulated sources is vehicle emissions.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One source that several states have identified is construction equipment.  One local area, in an effort to meets its emissions reductions, went so far as to propose to ban the use of construction equipment from mid-morning to mid-afternoon.</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In many other areas, citing emissions from automobile use, there has been an increasing focus on using the CAA and the SIP process to promote land use patterns that are thought to reduce emissions, such as high density and mixed use communities.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While it may not be apparent, the Clean Air Act will continue to play a role in the shaping and development of our communities!</a:t>
            </a:r>
          </a:p>
          <a:p>
            <a:endParaRPr lang="en-US" altLang="en-US" dirty="0">
              <a:latin typeface="Arial" panose="020B0604020202020204" pitchFamily="34" charset="0"/>
              <a:ea typeface="ＭＳ Ｐゴシック" panose="020B0600070205080204" pitchFamily="34" charset="-128"/>
            </a:endParaRP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6</a:t>
            </a:fld>
            <a:endParaRPr lang="en-US"/>
          </a:p>
        </p:txBody>
      </p:sp>
    </p:spTree>
    <p:extLst>
      <p:ext uri="{BB962C8B-B14F-4D97-AF65-F5344CB8AC3E}">
        <p14:creationId xmlns:p14="http://schemas.microsoft.com/office/powerpoint/2010/main" val="2185098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The Clean Water Act (CWA) is the cornerstone of surface water quality protection in the United States. (The Act does not deal directly with ground water nor with water quantity issues.)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goal of the Clean Water Act is to “restore and maintain the chemical, physical, and biological integrity of the nation’s waters.”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To do so, it:</a:t>
            </a:r>
          </a:p>
          <a:p>
            <a:pPr lvl="1" eaLnBrk="1" hangingPunct="1">
              <a:buFontTx/>
              <a:buChar char="•"/>
            </a:pPr>
            <a:r>
              <a:rPr lang="en-US" altLang="en-US" dirty="0">
                <a:latin typeface="Arial" panose="020B0604020202020204" pitchFamily="34" charset="0"/>
                <a:ea typeface="ＭＳ Ｐゴシック" panose="020B0600070205080204" pitchFamily="34" charset="-128"/>
              </a:rPr>
              <a:t>  Prohibits the discharge of pollutants from point sources to waters of the United States without a permit;</a:t>
            </a:r>
          </a:p>
          <a:p>
            <a:pPr lvl="1" eaLnBrk="1" hangingPunct="1">
              <a:buFontTx/>
              <a:buChar char="•"/>
            </a:pPr>
            <a:r>
              <a:rPr lang="en-US" altLang="en-US" dirty="0">
                <a:latin typeface="Arial" panose="020B0604020202020204" pitchFamily="34" charset="0"/>
                <a:ea typeface="ＭＳ Ｐゴシック" panose="020B0600070205080204" pitchFamily="34" charset="-128"/>
              </a:rPr>
              <a:t>  Requires the states to develop water quality standards that outline the uses they expect for each water body (e.g., recreation, water supply, aquatic life, agriculture) and then set site-specific allowable pollutant levels so that those use goals can be met; and</a:t>
            </a:r>
          </a:p>
          <a:p>
            <a:pPr lvl="1" eaLnBrk="1" hangingPunct="1">
              <a:buFontTx/>
              <a:buChar char="•"/>
            </a:pPr>
            <a:r>
              <a:rPr lang="en-US" altLang="en-US" dirty="0">
                <a:latin typeface="Arial" panose="020B0604020202020204" pitchFamily="34" charset="0"/>
                <a:ea typeface="ＭＳ Ｐゴシック" panose="020B0600070205080204" pitchFamily="34" charset="-128"/>
              </a:rPr>
              <a:t>  Establishes a permitting program for municipal and industrial wastewater and </a:t>
            </a:r>
            <a:r>
              <a:rPr lang="en-US" altLang="en-US" dirty="0" err="1">
                <a:latin typeface="Arial" panose="020B0604020202020204" pitchFamily="34" charset="0"/>
                <a:ea typeface="ＭＳ Ｐゴシック" panose="020B0600070205080204" pitchFamily="34" charset="-128"/>
              </a:rPr>
              <a:t>stormwater</a:t>
            </a:r>
            <a:r>
              <a:rPr lang="en-US" altLang="en-US" dirty="0">
                <a:latin typeface="Arial" panose="020B0604020202020204" pitchFamily="34" charset="0"/>
                <a:ea typeface="ＭＳ Ｐゴシック" panose="020B0600070205080204" pitchFamily="34" charset="-128"/>
              </a:rPr>
              <a:t> discharges (including </a:t>
            </a:r>
            <a:r>
              <a:rPr lang="en-US" altLang="en-US" dirty="0" err="1">
                <a:latin typeface="Arial" panose="020B0604020202020204" pitchFamily="34" charset="0"/>
                <a:ea typeface="ＭＳ Ｐゴシック" panose="020B0600070205080204" pitchFamily="34" charset="-128"/>
              </a:rPr>
              <a:t>stormwater</a:t>
            </a:r>
            <a:r>
              <a:rPr lang="en-US" altLang="en-US" dirty="0">
                <a:latin typeface="Arial" panose="020B0604020202020204" pitchFamily="34" charset="0"/>
                <a:ea typeface="ＭＳ Ｐゴシック" panose="020B0600070205080204" pitchFamily="34" charset="-128"/>
              </a:rPr>
              <a:t> discharges from construction sites) and for the discharge of dredged or fill material into waters and wetlands.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Because CWA permits are required for nearly every construction project, they obviously play a major role in where new development occurs and what it looks like.</a:t>
            </a:r>
          </a:p>
        </p:txBody>
      </p:sp>
      <p:sp>
        <p:nvSpPr>
          <p:cNvPr id="4" name="Slide Number Placeholder 3"/>
          <p:cNvSpPr>
            <a:spLocks noGrp="1"/>
          </p:cNvSpPr>
          <p:nvPr>
            <p:ph type="sldNum" sz="quarter" idx="10"/>
          </p:nvPr>
        </p:nvSpPr>
        <p:spPr/>
        <p:txBody>
          <a:bodyPr/>
          <a:lstStyle/>
          <a:p>
            <a:fld id="{6D8F3B84-899B-4AA7-9EAD-67A6749C374B}" type="slidenum">
              <a:rPr lang="en-US" smtClean="0"/>
              <a:t>7</a:t>
            </a:fld>
            <a:endParaRPr lang="en-US"/>
          </a:p>
        </p:txBody>
      </p:sp>
    </p:spTree>
    <p:extLst>
      <p:ext uri="{BB962C8B-B14F-4D97-AF65-F5344CB8AC3E}">
        <p14:creationId xmlns:p14="http://schemas.microsoft.com/office/powerpoint/2010/main" val="2708946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The purpose of the Endangered Species Act (ESA) is to protect and recover endangered plants and animals and the habitats in which they are found.</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After identifying species whose survival is in peril, the U.S. Fish and Wildlife Service and/or the NOAA Fisheries Service takes action to protect it by placing them on the endangered species or threatened species list.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The ESA then requires the designation of “critical habitat” for most listed species.  Critical habitat includes geographic areas that contain the physical or biological features that are essential to the conservation of the species and that may need special management or protection to ensure they continue to provide for the species.</a:t>
            </a:r>
          </a:p>
          <a:p>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Once listed, the ESA makes it unlawful for a person to “take” a listed animal without a permit. Take is defined as “to harass, harm, pursue, hunt, shoot, wound, kill, trap, capture, or collect or attempt to engage in any such conduct.”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law also requires federal agencies, in consultation with the U.S. Fish and Wildlife Service and/or the NOAA Fisheries Service, to ensure that actions they authorize, fund, or carry out (such as an action conducted in compliance with a Clean Water Act Section 404 wetlands permit) are not likely to jeopardize the continued existence of any listed species or result in the destruction or adverse modification of designated critical habitat of such species. </a:t>
            </a:r>
          </a:p>
          <a:p>
            <a:pPr eaLnBrk="1" hangingPunct="1"/>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Since two-thirds of federally listed species have at least some habitat on private land, and some species have most of their remaining habitat on private land, the requirements of the ESA increasingly have a visible impact on the land development process.</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8</a:t>
            </a:fld>
            <a:endParaRPr lang="en-US"/>
          </a:p>
        </p:txBody>
      </p:sp>
    </p:spTree>
    <p:extLst>
      <p:ext uri="{BB962C8B-B14F-4D97-AF65-F5344CB8AC3E}">
        <p14:creationId xmlns:p14="http://schemas.microsoft.com/office/powerpoint/2010/main" val="3987483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rPr>
              <a:t>The Comprehensive Environmental Response, Compensation, and Liability Act -- otherwise known as CERCLA or Superfund provides a federal "Superfund" to clean up uncontrolled or abandoned hazardous-waste sites as well as accidents, spills, and other emergency releases of pollutants and contaminants into the environment.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Through CERCLA, EPA has the power to seek out the parties responsible for any release and assure their cooperation in the cleanup.</a:t>
            </a:r>
          </a:p>
          <a:p>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Resource Conservation and Recovery Act (RCRA) was enacted to protect human health and the environment from the potential hazards of waste disposal, conserve energy and natural resources, reduce the amount of waste generated, and ensure that wastes are managed in an environmentally sound manner. </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It gives EPA the authority to control hazardous waste from the "cradle-to-grave,“ which includes the generation, transportation, treatment, storage, and disposal of hazardous waste (including waste from underground tanks storing petroleum and other hazardous substances).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RCRA also sets forth a framework for the management of non-hazardous solid wastes by establishing minimum federal technical standards and guidelines for state solid waste plans in order to promote environmentally sound management of solid waste. </a:t>
            </a:r>
          </a:p>
          <a:p>
            <a:pPr eaLnBrk="1" hangingPunct="1"/>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Although construction and demolition debris (C&amp;D) is neither classified as RCRA hazardous waste nor RCRA municipal solid waste (MSW), if C&amp;D debris is sent to municipal solid waste landfills, those landfills must still meet federal regulations set forth in RCRA.</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EPA's Brownfields Program is designed to empower states, communities, and other stakeholders in economic redevelopment to work together in a timely manner to prevent, assess, safely clean up, and sustainably reuse brownfields.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A brownfield is a property, the expansion, redevelopment, or reuse of which may be complicated by the presence or potential presence of a hazardous substance, pollutant, or contaminant.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It is estimated that there are more than 450,000 brownfields in the U.S. </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Cleaning up and reinvesting in these properties has many benefits, including increasing local tax bases, facilitating job growth, utilizing existing infrastructure, and taking development pressures off of undeveloped, open land.  There are many steps that must be followed, however, to have a successful brownfield revitalization project.</a:t>
            </a:r>
          </a:p>
          <a:p>
            <a:endParaRPr lang="en-US" dirty="0"/>
          </a:p>
        </p:txBody>
      </p:sp>
      <p:sp>
        <p:nvSpPr>
          <p:cNvPr id="4" name="Slide Number Placeholder 3"/>
          <p:cNvSpPr>
            <a:spLocks noGrp="1"/>
          </p:cNvSpPr>
          <p:nvPr>
            <p:ph type="sldNum" sz="quarter" idx="10"/>
          </p:nvPr>
        </p:nvSpPr>
        <p:spPr/>
        <p:txBody>
          <a:bodyPr/>
          <a:lstStyle/>
          <a:p>
            <a:fld id="{6D8F3B84-899B-4AA7-9EAD-67A6749C374B}" type="slidenum">
              <a:rPr lang="en-US" smtClean="0"/>
              <a:t>9</a:t>
            </a:fld>
            <a:endParaRPr lang="en-US"/>
          </a:p>
        </p:txBody>
      </p:sp>
    </p:spTree>
    <p:extLst>
      <p:ext uri="{BB962C8B-B14F-4D97-AF65-F5344CB8AC3E}">
        <p14:creationId xmlns:p14="http://schemas.microsoft.com/office/powerpoint/2010/main" val="31408205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latin typeface="Arial" panose="020B0604020202020204" pitchFamily="34" charset="0"/>
                <a:ea typeface="ＭＳ Ｐゴシック" panose="020B0600070205080204" pitchFamily="34" charset="-128"/>
              </a:rPr>
              <a:t>Another federal program that impacts where development may occur is the Flood Disaster Protection Act.</a:t>
            </a:r>
          </a:p>
          <a:p>
            <a:pPr eaLnBrk="1" hangingPunct="1"/>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This law created the National Flood Insurance Program (NFIP), a program that enables property owners in participating communities to purchase insurance protection against losses from flooding.  The intent was to reduce future flood damage through community floodplain management ordinances and provide protection for property owners against potential losses through an insurance mechanism that requires a premium to be paid for the protection.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In order to determine the risks of flooding, the Act directed the Federal Emergency Management Agency (FEMA) to develop community-wide flood insurance rate maps (FIRMs) that depict where flooding is expected to occur.  These maps provide the basis for the law’s obligations.</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If a local community wants to participate in the NFIP, it must agree to adopt and enforce a floodplain management ordinance that reduces future flood risks to new construction in Special Flood Hazard Areas (SFHA), typically those areas where floodwaters have a 1% or greater chance of being equaled or exceeded in any single year.   These ordinances may direct new development away from mapped floodplains, require special mitigation plans, or even prohibit new construction.</a:t>
            </a:r>
          </a:p>
          <a:p>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Finally, the law also stipulates that all residential structures located within a special flood hazard area within a “participating community” must purchase flood insurance – a requirement that could affect the viability and marketing of a new development project.  </a:t>
            </a:r>
          </a:p>
          <a:p>
            <a:pPr eaLnBrk="1" hangingPunct="1"/>
            <a:endParaRPr lang="en-US" altLang="en-US" dirty="0">
              <a:latin typeface="Arial" panose="020B0604020202020204" pitchFamily="34" charset="0"/>
              <a:ea typeface="ＭＳ Ｐゴシック" panose="020B0600070205080204" pitchFamily="34" charset="-128"/>
            </a:endParaRPr>
          </a:p>
        </p:txBody>
      </p:sp>
      <p:sp>
        <p:nvSpPr>
          <p:cNvPr id="4" name="Slide Number Placeholder 3"/>
          <p:cNvSpPr>
            <a:spLocks noGrp="1"/>
          </p:cNvSpPr>
          <p:nvPr>
            <p:ph type="sldNum" sz="quarter" idx="10"/>
          </p:nvPr>
        </p:nvSpPr>
        <p:spPr/>
        <p:txBody>
          <a:bodyPr/>
          <a:lstStyle/>
          <a:p>
            <a:fld id="{6D8F3B84-899B-4AA7-9EAD-67A6749C374B}" type="slidenum">
              <a:rPr lang="en-US" smtClean="0"/>
              <a:t>10</a:t>
            </a:fld>
            <a:endParaRPr lang="en-US"/>
          </a:p>
        </p:txBody>
      </p:sp>
    </p:spTree>
    <p:extLst>
      <p:ext uri="{BB962C8B-B14F-4D97-AF65-F5344CB8AC3E}">
        <p14:creationId xmlns:p14="http://schemas.microsoft.com/office/powerpoint/2010/main" val="2124112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w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w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w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smtClean="0"/>
              <a:pPr/>
              <a:t>03/19/2020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75505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03/19/2020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72549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03/19/2020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7439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pic>
        <p:nvPicPr>
          <p:cNvPr id="10" name="Picture 9" descr="iStock_26523191_XXLARG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0"/>
            <a:ext cx="9144000" cy="5143500"/>
          </a:xfrm>
          <a:prstGeom prst="rect">
            <a:avLst/>
          </a:prstGeom>
        </p:spPr>
      </p:pic>
      <p:sp>
        <p:nvSpPr>
          <p:cNvPr id="11" name="Rectangle 10"/>
          <p:cNvSpPr/>
          <p:nvPr userDrawn="1"/>
        </p:nvSpPr>
        <p:spPr>
          <a:xfrm flipH="1">
            <a:off x="0" y="0"/>
            <a:ext cx="9144001" cy="5143500"/>
          </a:xfrm>
          <a:prstGeom prst="rect">
            <a:avLst/>
          </a:prstGeom>
          <a:solidFill>
            <a:schemeClr val="tx1">
              <a:alpha val="3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46260" y="4415553"/>
            <a:ext cx="699026" cy="486547"/>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194002" y="2655946"/>
            <a:ext cx="4771928" cy="1890764"/>
          </a:xfrm>
          <a:prstGeom prst="rect">
            <a:avLst/>
          </a:prstGeom>
        </p:spPr>
      </p:pic>
      <p:sp>
        <p:nvSpPr>
          <p:cNvPr id="3" name="Text Placeholder 2"/>
          <p:cNvSpPr>
            <a:spLocks noGrp="1"/>
          </p:cNvSpPr>
          <p:nvPr>
            <p:ph type="body" sz="quarter" idx="10" hasCustomPrompt="1"/>
          </p:nvPr>
        </p:nvSpPr>
        <p:spPr>
          <a:xfrm>
            <a:off x="3301561" y="2655946"/>
            <a:ext cx="4867275" cy="1890764"/>
          </a:xfrm>
          <a:prstGeom prst="rect">
            <a:avLst/>
          </a:prstGeom>
        </p:spPr>
        <p:txBody>
          <a:bodyPr vert="horz" lIns="0" tIns="0" rIns="0" bIns="0" anchor="ctr" anchorCtr="0"/>
          <a:lstStyle>
            <a:lvl1pPr marL="0" indent="0" algn="r">
              <a:spcBef>
                <a:spcPts val="0"/>
              </a:spcBef>
              <a:spcAft>
                <a:spcPts val="600"/>
              </a:spcAft>
              <a:buNone/>
              <a:defRPr sz="3600">
                <a:solidFill>
                  <a:schemeClr val="bg1"/>
                </a:solidFill>
                <a:latin typeface="Calibri Light"/>
                <a:cs typeface="Calibri"/>
              </a:defRPr>
            </a:lvl1pPr>
          </a:lstStyle>
          <a:p>
            <a:pPr lvl="0"/>
            <a:r>
              <a:rPr lang="en-US" dirty="0"/>
              <a:t>Divider Style 2</a:t>
            </a:r>
          </a:p>
        </p:txBody>
      </p:sp>
    </p:spTree>
    <p:extLst>
      <p:ext uri="{BB962C8B-B14F-4D97-AF65-F5344CB8AC3E}">
        <p14:creationId xmlns:p14="http://schemas.microsoft.com/office/powerpoint/2010/main" val="1222566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14275" y="1511022"/>
            <a:ext cx="4771928" cy="1890764"/>
          </a:xfrm>
          <a:prstGeom prst="rect">
            <a:avLst/>
          </a:prstGeom>
        </p:spPr>
      </p:pic>
      <p:cxnSp>
        <p:nvCxnSpPr>
          <p:cNvPr id="10" name="Straight Connector 9"/>
          <p:cNvCxnSpPr/>
          <p:nvPr userDrawn="1"/>
        </p:nvCxnSpPr>
        <p:spPr>
          <a:xfrm>
            <a:off x="-1566329" y="1605242"/>
            <a:ext cx="16933" cy="3420535"/>
          </a:xfrm>
          <a:prstGeom prst="line">
            <a:avLst/>
          </a:prstGeom>
          <a:ln w="57150" cap="rnd">
            <a:solidFill>
              <a:srgbClr val="9D968D"/>
            </a:solidFill>
            <a:prstDash val="sysDot"/>
          </a:ln>
          <a:effectLst/>
        </p:spPr>
        <p:style>
          <a:lnRef idx="2">
            <a:schemeClr val="accent1"/>
          </a:lnRef>
          <a:fillRef idx="0">
            <a:schemeClr val="accent1"/>
          </a:fillRef>
          <a:effectRef idx="1">
            <a:schemeClr val="accent1"/>
          </a:effectRef>
          <a:fontRef idx="minor">
            <a:schemeClr val="tx1"/>
          </a:fontRef>
        </p:style>
      </p:cxnSp>
      <p:pic>
        <p:nvPicPr>
          <p:cNvPr id="13" name="Picture 12" descr="NAHB 2 Line CMY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544" y="4390506"/>
            <a:ext cx="700414" cy="486547"/>
          </a:xfrm>
          <a:prstGeom prst="rect">
            <a:avLst/>
          </a:prstGeom>
        </p:spPr>
      </p:pic>
      <p:sp>
        <p:nvSpPr>
          <p:cNvPr id="5" name="Text Placeholder 4"/>
          <p:cNvSpPr>
            <a:spLocks noGrp="1"/>
          </p:cNvSpPr>
          <p:nvPr>
            <p:ph type="body" sz="quarter" idx="10" hasCustomPrompt="1"/>
          </p:nvPr>
        </p:nvSpPr>
        <p:spPr>
          <a:xfrm>
            <a:off x="91440" y="1511022"/>
            <a:ext cx="2707323" cy="1890764"/>
          </a:xfrm>
          <a:prstGeom prst="rect">
            <a:avLst/>
          </a:prstGeom>
        </p:spPr>
        <p:txBody>
          <a:bodyPr vert="horz" lIns="0" tIns="0" rIns="0" bIns="0" anchor="ctr" anchorCtr="0"/>
          <a:lstStyle>
            <a:lvl1pPr marL="0" indent="0" algn="r">
              <a:spcBef>
                <a:spcPts val="0"/>
              </a:spcBef>
              <a:spcAft>
                <a:spcPts val="600"/>
              </a:spcAft>
              <a:buNone/>
              <a:defRPr sz="3600" b="0" i="0" baseline="0">
                <a:solidFill>
                  <a:schemeClr val="accent3"/>
                </a:solidFill>
                <a:latin typeface="Calibri Light"/>
                <a:cs typeface="Calibri Light"/>
              </a:defRPr>
            </a:lvl1pPr>
          </a:lstStyle>
          <a:p>
            <a:pPr lvl="0"/>
            <a:r>
              <a:rPr lang="en-US" dirty="0"/>
              <a:t>Divider Style 1</a:t>
            </a:r>
          </a:p>
        </p:txBody>
      </p:sp>
      <p:sp>
        <p:nvSpPr>
          <p:cNvPr id="15" name="Picture Placeholder 8"/>
          <p:cNvSpPr>
            <a:spLocks noGrp="1"/>
          </p:cNvSpPr>
          <p:nvPr>
            <p:ph type="pic" sz="quarter" idx="13"/>
          </p:nvPr>
        </p:nvSpPr>
        <p:spPr>
          <a:xfrm>
            <a:off x="3845563" y="-764259"/>
            <a:ext cx="6724886" cy="6728562"/>
          </a:xfrm>
          <a:prstGeom prst="ellipse">
            <a:avLst/>
          </a:prstGeom>
        </p:spPr>
        <p:txBody>
          <a:bodyPr vert="horz"/>
          <a:lstStyle/>
          <a:p>
            <a:r>
              <a:rPr lang="en-US"/>
              <a:t>Click icon to add picture</a:t>
            </a:r>
          </a:p>
        </p:txBody>
      </p:sp>
    </p:spTree>
    <p:extLst>
      <p:ext uri="{BB962C8B-B14F-4D97-AF65-F5344CB8AC3E}">
        <p14:creationId xmlns:p14="http://schemas.microsoft.com/office/powerpoint/2010/main" val="3215533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0800000">
            <a:off x="-114075" y="71321"/>
            <a:ext cx="1579929" cy="1131086"/>
          </a:xfrm>
          <a:prstGeom prst="rect">
            <a:avLst/>
          </a:prstGeom>
        </p:spPr>
      </p:pic>
      <p:pic>
        <p:nvPicPr>
          <p:cNvPr id="16" name="Picture 15" descr="NAHB 2 Line CMY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544" y="4390506"/>
            <a:ext cx="700414" cy="486547"/>
          </a:xfrm>
          <a:prstGeom prst="rect">
            <a:avLst/>
          </a:prstGeom>
        </p:spPr>
      </p:pic>
      <p:sp>
        <p:nvSpPr>
          <p:cNvPr id="3" name="Text Placeholder 2"/>
          <p:cNvSpPr>
            <a:spLocks noGrp="1"/>
          </p:cNvSpPr>
          <p:nvPr>
            <p:ph type="body" sz="quarter" idx="10" hasCustomPrompt="1"/>
          </p:nvPr>
        </p:nvSpPr>
        <p:spPr>
          <a:xfrm>
            <a:off x="1465855" y="71321"/>
            <a:ext cx="6977105" cy="1131087"/>
          </a:xfrm>
          <a:prstGeom prst="rect">
            <a:avLst/>
          </a:prstGeom>
        </p:spPr>
        <p:txBody>
          <a:bodyPr vert="horz" lIns="0" tIns="0" rIns="0" bIns="0" anchor="ctr" anchorCtr="0"/>
          <a:lstStyle>
            <a:lvl1pPr marL="0" indent="0">
              <a:spcBef>
                <a:spcPts val="0"/>
              </a:spcBef>
              <a:spcAft>
                <a:spcPts val="600"/>
              </a:spcAft>
              <a:buNone/>
              <a:defRPr sz="3600" b="0" i="0">
                <a:solidFill>
                  <a:schemeClr val="accent3"/>
                </a:solidFill>
                <a:latin typeface="Calibri Light"/>
                <a:cs typeface="Calibri Light"/>
              </a:defRPr>
            </a:lvl1pPr>
          </a:lstStyle>
          <a:p>
            <a:pPr lvl="0"/>
            <a:r>
              <a:rPr lang="en-US" dirty="0"/>
              <a:t>Page Header</a:t>
            </a:r>
          </a:p>
        </p:txBody>
      </p:sp>
      <p:sp>
        <p:nvSpPr>
          <p:cNvPr id="6" name="Text Placeholder 5"/>
          <p:cNvSpPr>
            <a:spLocks noGrp="1"/>
          </p:cNvSpPr>
          <p:nvPr>
            <p:ph type="body" sz="quarter" idx="11" hasCustomPrompt="1"/>
          </p:nvPr>
        </p:nvSpPr>
        <p:spPr>
          <a:xfrm>
            <a:off x="1465855" y="1404346"/>
            <a:ext cx="6337025" cy="2883173"/>
          </a:xfrm>
          <a:prstGeom prst="rect">
            <a:avLst/>
          </a:prstGeom>
        </p:spPr>
        <p:txBody>
          <a:bodyPr vert="horz" lIns="0" tIns="0" rIns="0" bIns="0"/>
          <a:lstStyle>
            <a:lvl1pPr marL="0" indent="0">
              <a:lnSpc>
                <a:spcPts val="2100"/>
              </a:lnSpc>
              <a:spcBef>
                <a:spcPts val="0"/>
              </a:spcBef>
              <a:spcAft>
                <a:spcPts val="600"/>
              </a:spcAft>
              <a:buNone/>
              <a:defRPr lang="en-US" sz="1500" smtClean="0"/>
            </a:lvl1pPr>
            <a:lvl2pPr marL="742950" indent="-285750">
              <a:buFont typeface="Arial"/>
              <a:buChar char="•"/>
              <a:defRPr sz="1500">
                <a:latin typeface="Calibri"/>
                <a:cs typeface="Calibri"/>
              </a:defRPr>
            </a:lvl2pPr>
            <a:lvl3pPr marL="914400" indent="0">
              <a:buNone/>
              <a:defRPr sz="1500">
                <a:latin typeface="Calibri"/>
                <a:cs typeface="Calibri"/>
              </a:defRPr>
            </a:lvl3pPr>
            <a:lvl4pPr marL="1371600" indent="0">
              <a:buNone/>
              <a:defRPr sz="1500">
                <a:latin typeface="Calibri"/>
                <a:cs typeface="Calibri"/>
              </a:defRPr>
            </a:lvl4pPr>
            <a:lvl5pPr marL="1828800" indent="0">
              <a:buNone/>
              <a:defRPr sz="1500">
                <a:latin typeface="Calibri"/>
                <a:cs typeface="Calibri"/>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sz="1500" dirty="0" err="1">
                <a:solidFill>
                  <a:srgbClr val="3D3935"/>
                </a:solidFill>
                <a:latin typeface="Calibri"/>
              </a:rPr>
              <a:t>consectetur</a:t>
            </a:r>
            <a:r>
              <a:rPr lang="en-US" sz="1500" dirty="0">
                <a:solidFill>
                  <a:srgbClr val="3D3935"/>
                </a:solidFill>
                <a:latin typeface="Calibri"/>
              </a:rPr>
              <a:t> </a:t>
            </a:r>
            <a:r>
              <a:rPr lang="en-US" sz="1500" dirty="0" err="1">
                <a:solidFill>
                  <a:srgbClr val="3D3935"/>
                </a:solidFill>
                <a:latin typeface="Calibri"/>
              </a:rPr>
              <a:t>adipiscing</a:t>
            </a:r>
            <a:r>
              <a:rPr lang="en-US" sz="1500" dirty="0">
                <a:solidFill>
                  <a:srgbClr val="3D3935"/>
                </a:solidFill>
                <a:latin typeface="Calibri"/>
              </a:rPr>
              <a:t> </a:t>
            </a:r>
            <a:r>
              <a:rPr lang="en-US" sz="1500" dirty="0" err="1">
                <a:solidFill>
                  <a:srgbClr val="3D3935"/>
                </a:solidFill>
                <a:latin typeface="Calibri"/>
              </a:rPr>
              <a:t>elit</a:t>
            </a:r>
            <a:r>
              <a:rPr lang="en-US" sz="1500" dirty="0">
                <a:solidFill>
                  <a:srgbClr val="3D3935"/>
                </a:solidFill>
                <a:latin typeface="Calibri"/>
              </a:rPr>
              <a:t>. </a:t>
            </a:r>
            <a:r>
              <a:rPr lang="en-US" sz="1500" dirty="0" err="1">
                <a:solidFill>
                  <a:srgbClr val="3D3935"/>
                </a:solidFill>
                <a:latin typeface="Calibri"/>
              </a:rPr>
              <a:t>Vestibulum</a:t>
            </a:r>
            <a:r>
              <a:rPr lang="en-US" sz="1500" dirty="0">
                <a:solidFill>
                  <a:srgbClr val="3D3935"/>
                </a:solidFill>
                <a:latin typeface="Calibri"/>
              </a:rPr>
              <a:t> ac ante </a:t>
            </a:r>
            <a:r>
              <a:rPr lang="en-US" sz="1500" dirty="0" err="1">
                <a:solidFill>
                  <a:srgbClr val="3D3935"/>
                </a:solidFill>
                <a:latin typeface="Calibri"/>
              </a:rPr>
              <a:t>feugiat</a:t>
            </a:r>
            <a:r>
              <a:rPr lang="en-US" sz="1500" dirty="0">
                <a:solidFill>
                  <a:srgbClr val="3D3935"/>
                </a:solidFill>
                <a:latin typeface="Calibri"/>
              </a:rPr>
              <a:t>, </a:t>
            </a:r>
            <a:r>
              <a:rPr lang="en-US" sz="1500" dirty="0" err="1">
                <a:solidFill>
                  <a:srgbClr val="3D3935"/>
                </a:solidFill>
                <a:latin typeface="Calibri"/>
              </a:rPr>
              <a:t>maximus</a:t>
            </a:r>
            <a:r>
              <a:rPr lang="en-US" sz="1500" dirty="0">
                <a:solidFill>
                  <a:srgbClr val="3D3935"/>
                </a:solidFill>
                <a:latin typeface="Calibri"/>
              </a:rPr>
              <a:t> </a:t>
            </a:r>
            <a:r>
              <a:rPr lang="en-US" sz="1500" dirty="0" err="1">
                <a:solidFill>
                  <a:srgbClr val="3D3935"/>
                </a:solidFill>
                <a:latin typeface="Calibri"/>
              </a:rPr>
              <a:t>erat</a:t>
            </a:r>
            <a:r>
              <a:rPr lang="en-US" sz="1500" dirty="0">
                <a:solidFill>
                  <a:srgbClr val="3D3935"/>
                </a:solidFill>
                <a:latin typeface="Calibri"/>
              </a:rPr>
              <a:t> et, </a:t>
            </a:r>
            <a:r>
              <a:rPr lang="en-US" sz="1500" dirty="0" err="1">
                <a:solidFill>
                  <a:srgbClr val="3D3935"/>
                </a:solidFill>
                <a:latin typeface="Calibri"/>
              </a:rPr>
              <a:t>accumsan</a:t>
            </a:r>
            <a:r>
              <a:rPr lang="en-US" sz="1500" dirty="0">
                <a:solidFill>
                  <a:srgbClr val="3D3935"/>
                </a:solidFill>
                <a:latin typeface="Calibri"/>
              </a:rPr>
              <a:t> </a:t>
            </a:r>
            <a:r>
              <a:rPr lang="en-US" sz="1500" dirty="0" err="1">
                <a:solidFill>
                  <a:srgbClr val="3D3935"/>
                </a:solidFill>
                <a:latin typeface="Calibri"/>
              </a:rPr>
              <a:t>neque</a:t>
            </a:r>
            <a:r>
              <a:rPr lang="en-US" sz="1500" dirty="0">
                <a:solidFill>
                  <a:srgbClr val="3D3935"/>
                </a:solidFill>
                <a:latin typeface="Calibri"/>
              </a:rPr>
              <a:t>. </a:t>
            </a:r>
            <a:r>
              <a:rPr lang="en-US" sz="1500" dirty="0" err="1">
                <a:solidFill>
                  <a:srgbClr val="3D3935"/>
                </a:solidFill>
                <a:latin typeface="Calibri"/>
              </a:rPr>
              <a:t>Nulla</a:t>
            </a:r>
            <a:r>
              <a:rPr lang="en-US" sz="1500" dirty="0">
                <a:solidFill>
                  <a:srgbClr val="3D3935"/>
                </a:solidFill>
                <a:latin typeface="Calibri"/>
              </a:rPr>
              <a:t> </a:t>
            </a:r>
            <a:r>
              <a:rPr lang="en-US" sz="1500" dirty="0" err="1">
                <a:solidFill>
                  <a:srgbClr val="3D3935"/>
                </a:solidFill>
                <a:latin typeface="Calibri"/>
              </a:rPr>
              <a:t>lacinia</a:t>
            </a:r>
            <a:r>
              <a:rPr lang="en-US" sz="1500" dirty="0">
                <a:solidFill>
                  <a:srgbClr val="3D3935"/>
                </a:solidFill>
                <a:latin typeface="Calibri"/>
              </a:rPr>
              <a:t> </a:t>
            </a:r>
            <a:r>
              <a:rPr lang="en-US" sz="1500" dirty="0" err="1">
                <a:solidFill>
                  <a:srgbClr val="3D3935"/>
                </a:solidFill>
                <a:latin typeface="Calibri"/>
              </a:rPr>
              <a:t>purus</a:t>
            </a:r>
            <a:r>
              <a:rPr lang="en-US" sz="1500" dirty="0">
                <a:solidFill>
                  <a:srgbClr val="3D3935"/>
                </a:solidFill>
                <a:latin typeface="Calibri"/>
              </a:rPr>
              <a:t> a </a:t>
            </a:r>
            <a:r>
              <a:rPr lang="en-US" sz="1500" dirty="0" err="1">
                <a:solidFill>
                  <a:srgbClr val="3D3935"/>
                </a:solidFill>
                <a:latin typeface="Calibri"/>
              </a:rPr>
              <a:t>lorem</a:t>
            </a:r>
            <a:r>
              <a:rPr lang="en-US" sz="1500" dirty="0">
                <a:solidFill>
                  <a:srgbClr val="3D3935"/>
                </a:solidFill>
                <a:latin typeface="Calibri"/>
              </a:rPr>
              <a:t> </a:t>
            </a:r>
            <a:r>
              <a:rPr lang="en-US" sz="1500" dirty="0" err="1">
                <a:solidFill>
                  <a:srgbClr val="3D3935"/>
                </a:solidFill>
                <a:latin typeface="Calibri"/>
              </a:rPr>
              <a:t>tincidunt</a:t>
            </a:r>
            <a:r>
              <a:rPr lang="en-US" sz="1500" dirty="0">
                <a:solidFill>
                  <a:srgbClr val="3D3935"/>
                </a:solidFill>
                <a:latin typeface="Calibri"/>
              </a:rPr>
              <a:t> </a:t>
            </a:r>
            <a:r>
              <a:rPr lang="en-US" sz="1500" dirty="0" err="1">
                <a:solidFill>
                  <a:srgbClr val="3D3935"/>
                </a:solidFill>
                <a:latin typeface="Calibri"/>
              </a:rPr>
              <a:t>consequat</a:t>
            </a:r>
            <a:r>
              <a:rPr lang="en-US" sz="1500" dirty="0">
                <a:solidFill>
                  <a:srgbClr val="3D3935"/>
                </a:solidFill>
                <a:latin typeface="Calibri"/>
              </a:rPr>
              <a:t>. </a:t>
            </a:r>
            <a:r>
              <a:rPr lang="en-US" sz="1500" dirty="0" err="1">
                <a:solidFill>
                  <a:srgbClr val="3D3935"/>
                </a:solidFill>
                <a:latin typeface="Calibri"/>
              </a:rPr>
              <a:t>Sed</a:t>
            </a:r>
            <a:r>
              <a:rPr lang="en-US" sz="1500" dirty="0">
                <a:solidFill>
                  <a:srgbClr val="3D3935"/>
                </a:solidFill>
                <a:latin typeface="Calibri"/>
              </a:rPr>
              <a:t> </a:t>
            </a:r>
            <a:r>
              <a:rPr lang="en-US" sz="1500" dirty="0" err="1">
                <a:solidFill>
                  <a:srgbClr val="3D3935"/>
                </a:solidFill>
                <a:latin typeface="Calibri"/>
              </a:rPr>
              <a:t>posuere</a:t>
            </a:r>
            <a:r>
              <a:rPr lang="en-US" sz="1500" dirty="0">
                <a:solidFill>
                  <a:srgbClr val="3D3935"/>
                </a:solidFill>
                <a:latin typeface="Calibri"/>
              </a:rPr>
              <a:t> </a:t>
            </a:r>
            <a:r>
              <a:rPr lang="en-US" sz="1500" dirty="0" err="1">
                <a:solidFill>
                  <a:srgbClr val="3D3935"/>
                </a:solidFill>
                <a:latin typeface="Calibri"/>
              </a:rPr>
              <a:t>cursus</a:t>
            </a:r>
            <a:r>
              <a:rPr lang="en-US" sz="1500" dirty="0">
                <a:solidFill>
                  <a:srgbClr val="3D3935"/>
                </a:solidFill>
                <a:latin typeface="Calibri"/>
              </a:rPr>
              <a:t> ligula in </a:t>
            </a:r>
            <a:r>
              <a:rPr lang="en-US" sz="1500" dirty="0" err="1">
                <a:solidFill>
                  <a:srgbClr val="3D3935"/>
                </a:solidFill>
                <a:latin typeface="Calibri"/>
              </a:rPr>
              <a:t>porta</a:t>
            </a:r>
            <a:r>
              <a:rPr lang="en-US" sz="1500" dirty="0">
                <a:solidFill>
                  <a:srgbClr val="3D3935"/>
                </a:solidFill>
                <a:latin typeface="Calibri"/>
              </a:rPr>
              <a:t>. </a:t>
            </a:r>
            <a:r>
              <a:rPr lang="en-US" sz="1500" dirty="0" err="1">
                <a:solidFill>
                  <a:srgbClr val="3D3935"/>
                </a:solidFill>
                <a:latin typeface="Calibri"/>
              </a:rPr>
              <a:t>Ut</a:t>
            </a:r>
            <a:r>
              <a:rPr lang="en-US" sz="1500" dirty="0">
                <a:solidFill>
                  <a:srgbClr val="3D3935"/>
                </a:solidFill>
                <a:latin typeface="Calibri"/>
              </a:rPr>
              <a:t> </a:t>
            </a:r>
            <a:r>
              <a:rPr lang="en-US" sz="1500" dirty="0" err="1">
                <a:solidFill>
                  <a:srgbClr val="3D3935"/>
                </a:solidFill>
                <a:latin typeface="Calibri"/>
              </a:rPr>
              <a:t>quis</a:t>
            </a:r>
            <a:r>
              <a:rPr lang="en-US" sz="1500" dirty="0">
                <a:solidFill>
                  <a:srgbClr val="3D3935"/>
                </a:solidFill>
                <a:latin typeface="Calibri"/>
              </a:rPr>
              <a:t> ex </a:t>
            </a:r>
            <a:r>
              <a:rPr lang="en-US" sz="1500" dirty="0" err="1">
                <a:solidFill>
                  <a:srgbClr val="3D3935"/>
                </a:solidFill>
                <a:latin typeface="Calibri"/>
              </a:rPr>
              <a:t>eget</a:t>
            </a:r>
            <a:r>
              <a:rPr lang="en-US" sz="1500" dirty="0">
                <a:solidFill>
                  <a:srgbClr val="3D3935"/>
                </a:solidFill>
                <a:latin typeface="Calibri"/>
              </a:rPr>
              <a:t> ligula </a:t>
            </a:r>
            <a:r>
              <a:rPr lang="en-US" sz="1500" dirty="0" err="1">
                <a:solidFill>
                  <a:srgbClr val="3D3935"/>
                </a:solidFill>
                <a:latin typeface="Calibri"/>
              </a:rPr>
              <a:t>ultricies</a:t>
            </a:r>
            <a:r>
              <a:rPr lang="en-US" sz="1500" dirty="0">
                <a:solidFill>
                  <a:srgbClr val="3D3935"/>
                </a:solidFill>
                <a:latin typeface="Calibri"/>
              </a:rPr>
              <a:t> </a:t>
            </a:r>
            <a:r>
              <a:rPr lang="en-US" sz="1500" dirty="0" err="1">
                <a:solidFill>
                  <a:srgbClr val="3D3935"/>
                </a:solidFill>
                <a:latin typeface="Calibri"/>
              </a:rPr>
              <a:t>pulvinar</a:t>
            </a:r>
            <a:r>
              <a:rPr lang="en-US" sz="1500" dirty="0">
                <a:solidFill>
                  <a:srgbClr val="3D3935"/>
                </a:solidFill>
                <a:latin typeface="Calibri"/>
              </a:rPr>
              <a:t> </a:t>
            </a:r>
            <a:r>
              <a:rPr lang="en-US" sz="1500" dirty="0" err="1">
                <a:solidFill>
                  <a:srgbClr val="3D3935"/>
                </a:solidFill>
                <a:latin typeface="Calibri"/>
              </a:rPr>
              <a:t>eget</a:t>
            </a:r>
            <a:r>
              <a:rPr lang="en-US" sz="1500" dirty="0">
                <a:solidFill>
                  <a:srgbClr val="3D3935"/>
                </a:solidFill>
                <a:latin typeface="Calibri"/>
              </a:rPr>
              <a:t> </a:t>
            </a:r>
            <a:r>
              <a:rPr lang="en-US" sz="1500" dirty="0" err="1">
                <a:solidFill>
                  <a:srgbClr val="3D3935"/>
                </a:solidFill>
                <a:latin typeface="Calibri"/>
              </a:rPr>
              <a:t>mollis</a:t>
            </a:r>
            <a:r>
              <a:rPr lang="en-US" sz="1500" dirty="0">
                <a:solidFill>
                  <a:srgbClr val="3D3935"/>
                </a:solidFill>
                <a:latin typeface="Calibri"/>
              </a:rPr>
              <a:t> </a:t>
            </a:r>
            <a:r>
              <a:rPr lang="en-US" sz="1500" dirty="0" err="1">
                <a:solidFill>
                  <a:srgbClr val="3D3935"/>
                </a:solidFill>
                <a:latin typeface="Calibri"/>
              </a:rPr>
              <a:t>tellus</a:t>
            </a:r>
            <a:r>
              <a:rPr lang="en-US" sz="1500" dirty="0">
                <a:solidFill>
                  <a:srgbClr val="3D3935"/>
                </a:solidFill>
                <a:latin typeface="Calibri"/>
              </a:rPr>
              <a:t>. </a:t>
            </a:r>
          </a:p>
          <a:p>
            <a:pPr lvl="1"/>
            <a:r>
              <a:rPr lang="en-US" dirty="0"/>
              <a:t>Bullet number one</a:t>
            </a:r>
          </a:p>
          <a:p>
            <a:pPr lvl="1"/>
            <a:r>
              <a:rPr lang="en-US" dirty="0"/>
              <a:t>Bullet number two</a:t>
            </a:r>
          </a:p>
        </p:txBody>
      </p:sp>
    </p:spTree>
    <p:extLst>
      <p:ext uri="{BB962C8B-B14F-4D97-AF65-F5344CB8AC3E}">
        <p14:creationId xmlns:p14="http://schemas.microsoft.com/office/powerpoint/2010/main" val="1175291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NAHB 2 Line CMYK.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544" y="4390506"/>
            <a:ext cx="700414" cy="486547"/>
          </a:xfrm>
          <a:prstGeom prst="rect">
            <a:avLst/>
          </a:prstGeom>
        </p:spPr>
      </p:pic>
      <p:sp>
        <p:nvSpPr>
          <p:cNvPr id="5" name="Text Placeholder 2"/>
          <p:cNvSpPr>
            <a:spLocks noGrp="1"/>
          </p:cNvSpPr>
          <p:nvPr>
            <p:ph type="body" sz="quarter" idx="10" hasCustomPrompt="1"/>
          </p:nvPr>
        </p:nvSpPr>
        <p:spPr>
          <a:xfrm>
            <a:off x="1465855" y="71321"/>
            <a:ext cx="6977105" cy="1131087"/>
          </a:xfrm>
          <a:prstGeom prst="rect">
            <a:avLst/>
          </a:prstGeom>
        </p:spPr>
        <p:txBody>
          <a:bodyPr vert="horz" lIns="0" tIns="0" rIns="0" bIns="0" anchor="ctr" anchorCtr="0"/>
          <a:lstStyle>
            <a:lvl1pPr marL="0" indent="0">
              <a:spcBef>
                <a:spcPts val="0"/>
              </a:spcBef>
              <a:spcAft>
                <a:spcPts val="600"/>
              </a:spcAft>
              <a:buNone/>
              <a:defRPr sz="3600" b="0" i="0">
                <a:solidFill>
                  <a:schemeClr val="accent3"/>
                </a:solidFill>
                <a:latin typeface="Calibri Light"/>
                <a:cs typeface="Calibri Light"/>
              </a:defRPr>
            </a:lvl1pPr>
          </a:lstStyle>
          <a:p>
            <a:pPr lvl="0"/>
            <a:r>
              <a:rPr lang="en-US" dirty="0"/>
              <a:t>Page Header</a:t>
            </a:r>
          </a:p>
        </p:txBody>
      </p:sp>
      <p:sp>
        <p:nvSpPr>
          <p:cNvPr id="6" name="Text Placeholder 5"/>
          <p:cNvSpPr>
            <a:spLocks noGrp="1"/>
          </p:cNvSpPr>
          <p:nvPr>
            <p:ph type="body" sz="quarter" idx="11" hasCustomPrompt="1"/>
          </p:nvPr>
        </p:nvSpPr>
        <p:spPr>
          <a:xfrm>
            <a:off x="1465855" y="1404346"/>
            <a:ext cx="3136625" cy="2456453"/>
          </a:xfrm>
          <a:prstGeom prst="rect">
            <a:avLst/>
          </a:prstGeom>
        </p:spPr>
        <p:txBody>
          <a:bodyPr vert="horz" lIns="0" tIns="0" rIns="0" bIns="0"/>
          <a:lstStyle>
            <a:lvl1pPr marL="0" indent="0">
              <a:lnSpc>
                <a:spcPts val="2100"/>
              </a:lnSpc>
              <a:spcBef>
                <a:spcPts val="0"/>
              </a:spcBef>
              <a:spcAft>
                <a:spcPts val="600"/>
              </a:spcAft>
              <a:buNone/>
              <a:defRPr lang="en-US" sz="1500" smtClean="0"/>
            </a:lvl1pPr>
            <a:lvl2pPr marL="457200" indent="0">
              <a:buNone/>
              <a:defRPr sz="1500">
                <a:latin typeface="Calibri"/>
                <a:cs typeface="Calibri"/>
              </a:defRPr>
            </a:lvl2pPr>
            <a:lvl3pPr marL="914400" indent="0">
              <a:buNone/>
              <a:defRPr sz="1500">
                <a:latin typeface="Calibri"/>
                <a:cs typeface="Calibri"/>
              </a:defRPr>
            </a:lvl3pPr>
            <a:lvl4pPr marL="1371600" indent="0">
              <a:buNone/>
              <a:defRPr sz="1500">
                <a:latin typeface="Calibri"/>
                <a:cs typeface="Calibri"/>
              </a:defRPr>
            </a:lvl4pPr>
            <a:lvl5pPr marL="1828800" indent="0">
              <a:buNone/>
              <a:defRPr sz="1500">
                <a:latin typeface="Calibri"/>
                <a:cs typeface="Calibri"/>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sz="1500" dirty="0" err="1">
                <a:solidFill>
                  <a:srgbClr val="3D3935"/>
                </a:solidFill>
                <a:latin typeface="Calibri"/>
              </a:rPr>
              <a:t>consectetur</a:t>
            </a:r>
            <a:r>
              <a:rPr lang="en-US" sz="1500" dirty="0">
                <a:solidFill>
                  <a:srgbClr val="3D3935"/>
                </a:solidFill>
                <a:latin typeface="Calibri"/>
              </a:rPr>
              <a:t> </a:t>
            </a:r>
            <a:r>
              <a:rPr lang="en-US" sz="1500" dirty="0" err="1">
                <a:solidFill>
                  <a:srgbClr val="3D3935"/>
                </a:solidFill>
                <a:latin typeface="Calibri"/>
              </a:rPr>
              <a:t>adipiscing</a:t>
            </a:r>
            <a:r>
              <a:rPr lang="en-US" sz="1500" dirty="0">
                <a:solidFill>
                  <a:srgbClr val="3D3935"/>
                </a:solidFill>
                <a:latin typeface="Calibri"/>
              </a:rPr>
              <a:t> </a:t>
            </a:r>
            <a:r>
              <a:rPr lang="en-US" sz="1500" dirty="0" err="1">
                <a:solidFill>
                  <a:srgbClr val="3D3935"/>
                </a:solidFill>
                <a:latin typeface="Calibri"/>
              </a:rPr>
              <a:t>elit</a:t>
            </a:r>
            <a:r>
              <a:rPr lang="en-US" sz="1500" dirty="0">
                <a:solidFill>
                  <a:srgbClr val="3D3935"/>
                </a:solidFill>
                <a:latin typeface="Calibri"/>
              </a:rPr>
              <a:t>. </a:t>
            </a:r>
            <a:r>
              <a:rPr lang="en-US" sz="1500" dirty="0" err="1">
                <a:solidFill>
                  <a:srgbClr val="3D3935"/>
                </a:solidFill>
                <a:latin typeface="Calibri"/>
              </a:rPr>
              <a:t>Vestibulum</a:t>
            </a:r>
            <a:r>
              <a:rPr lang="en-US" sz="1500" dirty="0">
                <a:solidFill>
                  <a:srgbClr val="3D3935"/>
                </a:solidFill>
                <a:latin typeface="Calibri"/>
              </a:rPr>
              <a:t> ac ante </a:t>
            </a:r>
            <a:r>
              <a:rPr lang="en-US" sz="1500" dirty="0" err="1">
                <a:solidFill>
                  <a:srgbClr val="3D3935"/>
                </a:solidFill>
                <a:latin typeface="Calibri"/>
              </a:rPr>
              <a:t>feugiat</a:t>
            </a:r>
            <a:r>
              <a:rPr lang="en-US" sz="1500" dirty="0">
                <a:solidFill>
                  <a:srgbClr val="3D3935"/>
                </a:solidFill>
                <a:latin typeface="Calibri"/>
              </a:rPr>
              <a:t>, </a:t>
            </a:r>
            <a:r>
              <a:rPr lang="en-US" sz="1500" dirty="0" err="1">
                <a:solidFill>
                  <a:srgbClr val="3D3935"/>
                </a:solidFill>
                <a:latin typeface="Calibri"/>
              </a:rPr>
              <a:t>maximus</a:t>
            </a:r>
            <a:r>
              <a:rPr lang="en-US" sz="1500" dirty="0">
                <a:solidFill>
                  <a:srgbClr val="3D3935"/>
                </a:solidFill>
                <a:latin typeface="Calibri"/>
              </a:rPr>
              <a:t> </a:t>
            </a:r>
            <a:r>
              <a:rPr lang="en-US" sz="1500" dirty="0" err="1">
                <a:solidFill>
                  <a:srgbClr val="3D3935"/>
                </a:solidFill>
                <a:latin typeface="Calibri"/>
              </a:rPr>
              <a:t>erat</a:t>
            </a:r>
            <a:r>
              <a:rPr lang="en-US" sz="1500" dirty="0">
                <a:solidFill>
                  <a:srgbClr val="3D3935"/>
                </a:solidFill>
                <a:latin typeface="Calibri"/>
              </a:rPr>
              <a:t> et, </a:t>
            </a:r>
            <a:r>
              <a:rPr lang="en-US" sz="1500" dirty="0" err="1">
                <a:solidFill>
                  <a:srgbClr val="3D3935"/>
                </a:solidFill>
                <a:latin typeface="Calibri"/>
              </a:rPr>
              <a:t>accumsan</a:t>
            </a:r>
            <a:r>
              <a:rPr lang="en-US" sz="1500" dirty="0">
                <a:solidFill>
                  <a:srgbClr val="3D3935"/>
                </a:solidFill>
                <a:latin typeface="Calibri"/>
              </a:rPr>
              <a:t> </a:t>
            </a:r>
            <a:r>
              <a:rPr lang="en-US" sz="1500" dirty="0" err="1">
                <a:solidFill>
                  <a:srgbClr val="3D3935"/>
                </a:solidFill>
                <a:latin typeface="Calibri"/>
              </a:rPr>
              <a:t>neque</a:t>
            </a:r>
            <a:r>
              <a:rPr lang="en-US" sz="1500" dirty="0">
                <a:solidFill>
                  <a:srgbClr val="3D3935"/>
                </a:solidFill>
                <a:latin typeface="Calibri"/>
              </a:rPr>
              <a:t>. </a:t>
            </a:r>
            <a:r>
              <a:rPr lang="en-US" sz="1500" dirty="0" err="1">
                <a:solidFill>
                  <a:srgbClr val="3D3935"/>
                </a:solidFill>
                <a:latin typeface="Calibri"/>
              </a:rPr>
              <a:t>Nulla</a:t>
            </a:r>
            <a:r>
              <a:rPr lang="en-US" sz="1500" dirty="0">
                <a:solidFill>
                  <a:srgbClr val="3D3935"/>
                </a:solidFill>
                <a:latin typeface="Calibri"/>
              </a:rPr>
              <a:t> </a:t>
            </a:r>
            <a:r>
              <a:rPr lang="en-US" sz="1500" dirty="0" err="1">
                <a:solidFill>
                  <a:srgbClr val="3D3935"/>
                </a:solidFill>
                <a:latin typeface="Calibri"/>
              </a:rPr>
              <a:t>lacinia</a:t>
            </a:r>
            <a:r>
              <a:rPr lang="en-US" sz="1500" dirty="0">
                <a:solidFill>
                  <a:srgbClr val="3D3935"/>
                </a:solidFill>
                <a:latin typeface="Calibri"/>
              </a:rPr>
              <a:t> </a:t>
            </a:r>
            <a:r>
              <a:rPr lang="en-US" sz="1500" dirty="0" err="1">
                <a:solidFill>
                  <a:srgbClr val="3D3935"/>
                </a:solidFill>
                <a:latin typeface="Calibri"/>
              </a:rPr>
              <a:t>purus</a:t>
            </a:r>
            <a:r>
              <a:rPr lang="en-US" sz="1500" dirty="0">
                <a:solidFill>
                  <a:srgbClr val="3D3935"/>
                </a:solidFill>
                <a:latin typeface="Calibri"/>
              </a:rPr>
              <a:t> a </a:t>
            </a:r>
            <a:r>
              <a:rPr lang="en-US" sz="1500" dirty="0" err="1">
                <a:solidFill>
                  <a:srgbClr val="3D3935"/>
                </a:solidFill>
                <a:latin typeface="Calibri"/>
              </a:rPr>
              <a:t>lorem</a:t>
            </a:r>
            <a:r>
              <a:rPr lang="en-US" sz="1500" dirty="0">
                <a:solidFill>
                  <a:srgbClr val="3D3935"/>
                </a:solidFill>
                <a:latin typeface="Calibri"/>
              </a:rPr>
              <a:t> </a:t>
            </a:r>
            <a:r>
              <a:rPr lang="en-US" sz="1500" dirty="0" err="1">
                <a:solidFill>
                  <a:srgbClr val="3D3935"/>
                </a:solidFill>
                <a:latin typeface="Calibri"/>
              </a:rPr>
              <a:t>tincidunt</a:t>
            </a:r>
            <a:r>
              <a:rPr lang="en-US" sz="1500" dirty="0">
                <a:solidFill>
                  <a:srgbClr val="3D3935"/>
                </a:solidFill>
                <a:latin typeface="Calibri"/>
              </a:rPr>
              <a:t> </a:t>
            </a:r>
            <a:r>
              <a:rPr lang="en-US" sz="1500" dirty="0" err="1">
                <a:solidFill>
                  <a:srgbClr val="3D3935"/>
                </a:solidFill>
                <a:latin typeface="Calibri"/>
              </a:rPr>
              <a:t>consequat</a:t>
            </a:r>
            <a:r>
              <a:rPr lang="en-US" sz="1500" dirty="0">
                <a:solidFill>
                  <a:srgbClr val="3D3935"/>
                </a:solidFill>
                <a:latin typeface="Calibri"/>
              </a:rPr>
              <a:t>. </a:t>
            </a:r>
            <a:r>
              <a:rPr lang="en-US" sz="1500" dirty="0" err="1">
                <a:solidFill>
                  <a:srgbClr val="3D3935"/>
                </a:solidFill>
                <a:latin typeface="Calibri"/>
              </a:rPr>
              <a:t>Sed</a:t>
            </a:r>
            <a:r>
              <a:rPr lang="en-US" sz="1500" dirty="0">
                <a:solidFill>
                  <a:srgbClr val="3D3935"/>
                </a:solidFill>
                <a:latin typeface="Calibri"/>
              </a:rPr>
              <a:t> </a:t>
            </a:r>
            <a:r>
              <a:rPr lang="en-US" sz="1500" dirty="0" err="1">
                <a:solidFill>
                  <a:srgbClr val="3D3935"/>
                </a:solidFill>
                <a:latin typeface="Calibri"/>
              </a:rPr>
              <a:t>posuere</a:t>
            </a:r>
            <a:r>
              <a:rPr lang="en-US" sz="1500" dirty="0">
                <a:solidFill>
                  <a:srgbClr val="3D3935"/>
                </a:solidFill>
                <a:latin typeface="Calibri"/>
              </a:rPr>
              <a:t> </a:t>
            </a:r>
            <a:r>
              <a:rPr lang="en-US" sz="1500" dirty="0" err="1">
                <a:solidFill>
                  <a:srgbClr val="3D3935"/>
                </a:solidFill>
                <a:latin typeface="Calibri"/>
              </a:rPr>
              <a:t>cursus</a:t>
            </a:r>
            <a:r>
              <a:rPr lang="en-US" sz="1500" dirty="0">
                <a:solidFill>
                  <a:srgbClr val="3D3935"/>
                </a:solidFill>
                <a:latin typeface="Calibri"/>
              </a:rPr>
              <a:t> ligula in </a:t>
            </a:r>
            <a:r>
              <a:rPr lang="en-US" sz="1500" dirty="0" err="1">
                <a:solidFill>
                  <a:srgbClr val="3D3935"/>
                </a:solidFill>
                <a:latin typeface="Calibri"/>
              </a:rPr>
              <a:t>porta</a:t>
            </a:r>
            <a:r>
              <a:rPr lang="en-US" sz="1500" dirty="0">
                <a:solidFill>
                  <a:srgbClr val="3D3935"/>
                </a:solidFill>
                <a:latin typeface="Calibri"/>
              </a:rPr>
              <a:t>. </a:t>
            </a:r>
            <a:r>
              <a:rPr lang="en-US" sz="1500" dirty="0" err="1">
                <a:solidFill>
                  <a:srgbClr val="3D3935"/>
                </a:solidFill>
                <a:latin typeface="Calibri"/>
              </a:rPr>
              <a:t>Ut</a:t>
            </a:r>
            <a:r>
              <a:rPr lang="en-US" sz="1500" dirty="0">
                <a:solidFill>
                  <a:srgbClr val="3D3935"/>
                </a:solidFill>
                <a:latin typeface="Calibri"/>
              </a:rPr>
              <a:t> </a:t>
            </a:r>
            <a:r>
              <a:rPr lang="en-US" sz="1500" dirty="0" err="1">
                <a:solidFill>
                  <a:srgbClr val="3D3935"/>
                </a:solidFill>
                <a:latin typeface="Calibri"/>
              </a:rPr>
              <a:t>quis</a:t>
            </a:r>
            <a:r>
              <a:rPr lang="en-US" sz="1500" dirty="0">
                <a:solidFill>
                  <a:srgbClr val="3D3935"/>
                </a:solidFill>
                <a:latin typeface="Calibri"/>
              </a:rPr>
              <a:t> ex </a:t>
            </a:r>
            <a:r>
              <a:rPr lang="en-US" sz="1500" dirty="0" err="1">
                <a:solidFill>
                  <a:srgbClr val="3D3935"/>
                </a:solidFill>
                <a:latin typeface="Calibri"/>
              </a:rPr>
              <a:t>eget</a:t>
            </a:r>
            <a:r>
              <a:rPr lang="en-US" sz="1500" dirty="0">
                <a:solidFill>
                  <a:srgbClr val="3D3935"/>
                </a:solidFill>
                <a:latin typeface="Calibri"/>
              </a:rPr>
              <a:t> ligula </a:t>
            </a:r>
            <a:r>
              <a:rPr lang="en-US" sz="1500" dirty="0" err="1">
                <a:solidFill>
                  <a:srgbClr val="3D3935"/>
                </a:solidFill>
                <a:latin typeface="Calibri"/>
              </a:rPr>
              <a:t>ultricies</a:t>
            </a:r>
            <a:r>
              <a:rPr lang="en-US" sz="1500" dirty="0">
                <a:solidFill>
                  <a:srgbClr val="3D3935"/>
                </a:solidFill>
                <a:latin typeface="Calibri"/>
              </a:rPr>
              <a:t> </a:t>
            </a:r>
            <a:r>
              <a:rPr lang="en-US" sz="1500" dirty="0" err="1">
                <a:solidFill>
                  <a:srgbClr val="3D3935"/>
                </a:solidFill>
                <a:latin typeface="Calibri"/>
              </a:rPr>
              <a:t>pulvinar</a:t>
            </a:r>
            <a:r>
              <a:rPr lang="en-US" sz="1500" dirty="0">
                <a:solidFill>
                  <a:srgbClr val="3D3935"/>
                </a:solidFill>
                <a:latin typeface="Calibri"/>
              </a:rPr>
              <a:t> </a:t>
            </a:r>
            <a:r>
              <a:rPr lang="en-US" sz="1500" dirty="0" err="1">
                <a:solidFill>
                  <a:srgbClr val="3D3935"/>
                </a:solidFill>
                <a:latin typeface="Calibri"/>
              </a:rPr>
              <a:t>eget</a:t>
            </a:r>
            <a:r>
              <a:rPr lang="en-US" sz="1500" dirty="0">
                <a:solidFill>
                  <a:srgbClr val="3D3935"/>
                </a:solidFill>
                <a:latin typeface="Calibri"/>
              </a:rPr>
              <a:t> </a:t>
            </a:r>
            <a:r>
              <a:rPr lang="en-US" sz="1500" dirty="0" err="1">
                <a:solidFill>
                  <a:srgbClr val="3D3935"/>
                </a:solidFill>
                <a:latin typeface="Calibri"/>
              </a:rPr>
              <a:t>mollis</a:t>
            </a:r>
            <a:r>
              <a:rPr lang="en-US" sz="1500" dirty="0">
                <a:solidFill>
                  <a:srgbClr val="3D3935"/>
                </a:solidFill>
                <a:latin typeface="Calibri"/>
              </a:rPr>
              <a:t> </a:t>
            </a:r>
            <a:r>
              <a:rPr lang="en-US" sz="1500" dirty="0" err="1">
                <a:solidFill>
                  <a:srgbClr val="3D3935"/>
                </a:solidFill>
                <a:latin typeface="Calibri"/>
              </a:rPr>
              <a:t>tellus</a:t>
            </a:r>
            <a:r>
              <a:rPr lang="en-US" sz="1500" dirty="0">
                <a:solidFill>
                  <a:srgbClr val="3D3935"/>
                </a:solidFill>
                <a:latin typeface="Calibri"/>
              </a:rPr>
              <a:t>. </a:t>
            </a:r>
            <a:endParaRPr lang="en-US" dirty="0"/>
          </a:p>
        </p:txBody>
      </p:sp>
      <p:sp>
        <p:nvSpPr>
          <p:cNvPr id="9" name="Picture Placeholder 8"/>
          <p:cNvSpPr>
            <a:spLocks noGrp="1"/>
          </p:cNvSpPr>
          <p:nvPr>
            <p:ph type="pic" sz="quarter" idx="13"/>
          </p:nvPr>
        </p:nvSpPr>
        <p:spPr>
          <a:xfrm>
            <a:off x="5090161" y="1202408"/>
            <a:ext cx="3749039" cy="3751088"/>
          </a:xfrm>
          <a:prstGeom prst="ellipse">
            <a:avLst/>
          </a:prstGeom>
        </p:spPr>
        <p:txBody>
          <a:bodyPr vert="horz"/>
          <a:lstStyle/>
          <a:p>
            <a:r>
              <a:rPr lang="en-US"/>
              <a:t>Click icon to add picture</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14075" y="71321"/>
            <a:ext cx="1579929" cy="1131086"/>
          </a:xfrm>
          <a:prstGeom prst="rect">
            <a:avLst/>
          </a:prstGeom>
        </p:spPr>
      </p:pic>
    </p:spTree>
    <p:extLst>
      <p:ext uri="{BB962C8B-B14F-4D97-AF65-F5344CB8AC3E}">
        <p14:creationId xmlns:p14="http://schemas.microsoft.com/office/powerpoint/2010/main" val="2973528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pic>
        <p:nvPicPr>
          <p:cNvPr id="10" name="Picture 9" descr="NAHB 2 Line CMYK.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544" y="4390506"/>
            <a:ext cx="700414" cy="486547"/>
          </a:xfrm>
          <a:prstGeom prst="rect">
            <a:avLst/>
          </a:prstGeom>
        </p:spPr>
      </p:pic>
      <p:sp>
        <p:nvSpPr>
          <p:cNvPr id="12" name="Text Placeholder 2"/>
          <p:cNvSpPr>
            <a:spLocks noGrp="1"/>
          </p:cNvSpPr>
          <p:nvPr>
            <p:ph type="body" sz="quarter" idx="10" hasCustomPrompt="1"/>
          </p:nvPr>
        </p:nvSpPr>
        <p:spPr>
          <a:xfrm>
            <a:off x="1465855" y="71321"/>
            <a:ext cx="3888465" cy="1131087"/>
          </a:xfrm>
          <a:prstGeom prst="rect">
            <a:avLst/>
          </a:prstGeom>
        </p:spPr>
        <p:txBody>
          <a:bodyPr vert="horz" lIns="0" tIns="0" rIns="0" bIns="0" anchor="ctr" anchorCtr="0"/>
          <a:lstStyle>
            <a:lvl1pPr marL="0" indent="0">
              <a:spcBef>
                <a:spcPts val="0"/>
              </a:spcBef>
              <a:spcAft>
                <a:spcPts val="600"/>
              </a:spcAft>
              <a:buNone/>
              <a:defRPr sz="3600" b="0" i="0">
                <a:solidFill>
                  <a:schemeClr val="accent3"/>
                </a:solidFill>
                <a:latin typeface="Calibri Light"/>
                <a:cs typeface="Calibri Light"/>
              </a:defRPr>
            </a:lvl1pPr>
          </a:lstStyle>
          <a:p>
            <a:pPr lvl="0"/>
            <a:r>
              <a:rPr lang="en-US" dirty="0"/>
              <a:t>Page Header</a:t>
            </a:r>
          </a:p>
        </p:txBody>
      </p:sp>
      <p:sp>
        <p:nvSpPr>
          <p:cNvPr id="13" name="Text Placeholder 5"/>
          <p:cNvSpPr>
            <a:spLocks noGrp="1"/>
          </p:cNvSpPr>
          <p:nvPr>
            <p:ph type="body" sz="quarter" idx="11" hasCustomPrompt="1"/>
          </p:nvPr>
        </p:nvSpPr>
        <p:spPr>
          <a:xfrm>
            <a:off x="1465855" y="1404346"/>
            <a:ext cx="3888465" cy="2986160"/>
          </a:xfrm>
          <a:prstGeom prst="rect">
            <a:avLst/>
          </a:prstGeom>
        </p:spPr>
        <p:txBody>
          <a:bodyPr vert="horz" lIns="0" tIns="0" rIns="0" bIns="0"/>
          <a:lstStyle>
            <a:lvl1pPr marL="0" indent="0">
              <a:lnSpc>
                <a:spcPts val="2100"/>
              </a:lnSpc>
              <a:spcBef>
                <a:spcPts val="0"/>
              </a:spcBef>
              <a:spcAft>
                <a:spcPts val="600"/>
              </a:spcAft>
              <a:buNone/>
              <a:defRPr lang="en-US" sz="1500" smtClean="0"/>
            </a:lvl1pPr>
            <a:lvl2pPr marL="742950" indent="-285750">
              <a:buFont typeface="Arial"/>
              <a:buChar char="•"/>
              <a:defRPr sz="1500">
                <a:latin typeface="Calibri"/>
                <a:cs typeface="Calibri"/>
              </a:defRPr>
            </a:lvl2pPr>
            <a:lvl3pPr marL="914400" indent="0">
              <a:buNone/>
              <a:defRPr sz="1500">
                <a:latin typeface="Calibri"/>
                <a:cs typeface="Calibri"/>
              </a:defRPr>
            </a:lvl3pPr>
            <a:lvl4pPr marL="1371600" indent="0">
              <a:buNone/>
              <a:defRPr sz="1500">
                <a:latin typeface="Calibri"/>
                <a:cs typeface="Calibri"/>
              </a:defRPr>
            </a:lvl4pPr>
            <a:lvl5pPr marL="1828800" indent="0">
              <a:buNone/>
              <a:defRPr sz="1500">
                <a:latin typeface="Calibri"/>
                <a:cs typeface="Calibri"/>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sz="1500" dirty="0" err="1">
                <a:solidFill>
                  <a:srgbClr val="3D3935"/>
                </a:solidFill>
                <a:latin typeface="+mn-lt"/>
              </a:rPr>
              <a:t>consectetur</a:t>
            </a:r>
            <a:r>
              <a:rPr lang="en-US" sz="1500" dirty="0">
                <a:solidFill>
                  <a:srgbClr val="3D3935"/>
                </a:solidFill>
                <a:latin typeface="+mn-lt"/>
              </a:rPr>
              <a:t> </a:t>
            </a:r>
            <a:r>
              <a:rPr lang="en-US" sz="1500" dirty="0" err="1">
                <a:solidFill>
                  <a:srgbClr val="3D3935"/>
                </a:solidFill>
                <a:latin typeface="+mn-lt"/>
              </a:rPr>
              <a:t>adipiscing</a:t>
            </a:r>
            <a:r>
              <a:rPr lang="en-US" sz="1500" dirty="0">
                <a:solidFill>
                  <a:srgbClr val="3D3935"/>
                </a:solidFill>
                <a:latin typeface="+mn-lt"/>
              </a:rPr>
              <a:t> </a:t>
            </a:r>
            <a:r>
              <a:rPr lang="en-US" sz="1500" dirty="0" err="1">
                <a:solidFill>
                  <a:srgbClr val="3D3935"/>
                </a:solidFill>
                <a:latin typeface="+mn-lt"/>
              </a:rPr>
              <a:t>elit</a:t>
            </a:r>
            <a:r>
              <a:rPr lang="en-US" sz="1500" dirty="0">
                <a:solidFill>
                  <a:srgbClr val="3D3935"/>
                </a:solidFill>
                <a:latin typeface="+mn-lt"/>
              </a:rPr>
              <a:t>. </a:t>
            </a:r>
            <a:r>
              <a:rPr lang="en-US" sz="1500" dirty="0" err="1">
                <a:solidFill>
                  <a:srgbClr val="3D3935"/>
                </a:solidFill>
                <a:latin typeface="+mn-lt"/>
              </a:rPr>
              <a:t>Vestibulum</a:t>
            </a:r>
            <a:r>
              <a:rPr lang="en-US" sz="1500" dirty="0">
                <a:solidFill>
                  <a:srgbClr val="3D3935"/>
                </a:solidFill>
                <a:latin typeface="+mn-lt"/>
              </a:rPr>
              <a:t> ac ante </a:t>
            </a:r>
            <a:r>
              <a:rPr lang="en-US" sz="1500" dirty="0" err="1">
                <a:solidFill>
                  <a:srgbClr val="3D3935"/>
                </a:solidFill>
                <a:latin typeface="+mn-lt"/>
              </a:rPr>
              <a:t>feugiat</a:t>
            </a:r>
            <a:r>
              <a:rPr lang="en-US" sz="1500" dirty="0">
                <a:solidFill>
                  <a:srgbClr val="3D3935"/>
                </a:solidFill>
                <a:latin typeface="+mn-lt"/>
              </a:rPr>
              <a:t>, </a:t>
            </a:r>
            <a:r>
              <a:rPr lang="en-US" sz="1500" dirty="0" err="1">
                <a:solidFill>
                  <a:srgbClr val="3D3935"/>
                </a:solidFill>
                <a:latin typeface="+mn-lt"/>
              </a:rPr>
              <a:t>maximus</a:t>
            </a:r>
            <a:r>
              <a:rPr lang="en-US" sz="1500" dirty="0">
                <a:solidFill>
                  <a:srgbClr val="3D3935"/>
                </a:solidFill>
                <a:latin typeface="+mn-lt"/>
              </a:rPr>
              <a:t> </a:t>
            </a:r>
            <a:r>
              <a:rPr lang="en-US" sz="1500" dirty="0" err="1">
                <a:solidFill>
                  <a:srgbClr val="3D3935"/>
                </a:solidFill>
                <a:latin typeface="+mn-lt"/>
              </a:rPr>
              <a:t>erat</a:t>
            </a:r>
            <a:r>
              <a:rPr lang="en-US" sz="1500" dirty="0">
                <a:solidFill>
                  <a:srgbClr val="3D3935"/>
                </a:solidFill>
                <a:latin typeface="+mn-lt"/>
              </a:rPr>
              <a:t> et, </a:t>
            </a:r>
            <a:r>
              <a:rPr lang="en-US" sz="1500" dirty="0" err="1">
                <a:solidFill>
                  <a:srgbClr val="3D3935"/>
                </a:solidFill>
                <a:latin typeface="+mn-lt"/>
              </a:rPr>
              <a:t>accumsan</a:t>
            </a:r>
            <a:r>
              <a:rPr lang="en-US" sz="1500" dirty="0">
                <a:solidFill>
                  <a:srgbClr val="3D3935"/>
                </a:solidFill>
                <a:latin typeface="+mn-lt"/>
              </a:rPr>
              <a:t> </a:t>
            </a:r>
            <a:r>
              <a:rPr lang="en-US" sz="1500" dirty="0" err="1">
                <a:solidFill>
                  <a:srgbClr val="3D3935"/>
                </a:solidFill>
                <a:latin typeface="+mn-lt"/>
              </a:rPr>
              <a:t>neque</a:t>
            </a:r>
            <a:r>
              <a:rPr lang="en-US" sz="1500" dirty="0">
                <a:solidFill>
                  <a:srgbClr val="3D3935"/>
                </a:solidFill>
                <a:latin typeface="+mn-lt"/>
              </a:rPr>
              <a:t>. </a:t>
            </a:r>
            <a:r>
              <a:rPr lang="en-US" sz="1500" dirty="0" err="1">
                <a:solidFill>
                  <a:srgbClr val="3D3935"/>
                </a:solidFill>
                <a:latin typeface="+mn-lt"/>
              </a:rPr>
              <a:t>Nulla</a:t>
            </a:r>
            <a:r>
              <a:rPr lang="en-US" sz="1500" dirty="0">
                <a:solidFill>
                  <a:srgbClr val="3D3935"/>
                </a:solidFill>
                <a:latin typeface="+mn-lt"/>
              </a:rPr>
              <a:t> </a:t>
            </a:r>
            <a:r>
              <a:rPr lang="en-US" sz="1500" dirty="0" err="1">
                <a:solidFill>
                  <a:srgbClr val="3D3935"/>
                </a:solidFill>
                <a:latin typeface="+mn-lt"/>
              </a:rPr>
              <a:t>lacinia</a:t>
            </a:r>
            <a:r>
              <a:rPr lang="en-US" sz="1500" dirty="0">
                <a:solidFill>
                  <a:srgbClr val="3D3935"/>
                </a:solidFill>
                <a:latin typeface="+mn-lt"/>
              </a:rPr>
              <a:t> </a:t>
            </a:r>
            <a:r>
              <a:rPr lang="en-US" sz="1500" dirty="0" err="1">
                <a:solidFill>
                  <a:srgbClr val="3D3935"/>
                </a:solidFill>
                <a:latin typeface="+mn-lt"/>
              </a:rPr>
              <a:t>purus</a:t>
            </a:r>
            <a:r>
              <a:rPr lang="en-US" sz="1500" dirty="0">
                <a:solidFill>
                  <a:srgbClr val="3D3935"/>
                </a:solidFill>
                <a:latin typeface="+mn-lt"/>
              </a:rPr>
              <a:t> a </a:t>
            </a:r>
            <a:r>
              <a:rPr lang="en-US" sz="1500" dirty="0" err="1">
                <a:solidFill>
                  <a:srgbClr val="3D3935"/>
                </a:solidFill>
                <a:latin typeface="+mn-lt"/>
              </a:rPr>
              <a:t>lorem</a:t>
            </a:r>
            <a:r>
              <a:rPr lang="en-US" sz="1500" dirty="0">
                <a:solidFill>
                  <a:srgbClr val="3D3935"/>
                </a:solidFill>
                <a:latin typeface="+mn-lt"/>
              </a:rPr>
              <a:t> </a:t>
            </a:r>
            <a:r>
              <a:rPr lang="en-US" sz="1500" dirty="0" err="1">
                <a:solidFill>
                  <a:srgbClr val="3D3935"/>
                </a:solidFill>
                <a:latin typeface="+mn-lt"/>
              </a:rPr>
              <a:t>tincidunt</a:t>
            </a:r>
            <a:r>
              <a:rPr lang="en-US" sz="1500" dirty="0">
                <a:solidFill>
                  <a:srgbClr val="3D3935"/>
                </a:solidFill>
                <a:latin typeface="+mn-lt"/>
              </a:rPr>
              <a:t> </a:t>
            </a:r>
            <a:r>
              <a:rPr lang="en-US" sz="1500" dirty="0" err="1">
                <a:solidFill>
                  <a:srgbClr val="3D3935"/>
                </a:solidFill>
                <a:latin typeface="+mn-lt"/>
              </a:rPr>
              <a:t>consequat</a:t>
            </a:r>
            <a:r>
              <a:rPr lang="en-US" sz="1500" dirty="0">
                <a:solidFill>
                  <a:srgbClr val="3D3935"/>
                </a:solidFill>
                <a:latin typeface="+mn-lt"/>
              </a:rPr>
              <a:t>. </a:t>
            </a:r>
            <a:r>
              <a:rPr lang="en-US" sz="1500" dirty="0" err="1">
                <a:solidFill>
                  <a:srgbClr val="3D3935"/>
                </a:solidFill>
                <a:latin typeface="+mn-lt"/>
              </a:rPr>
              <a:t>Sed</a:t>
            </a:r>
            <a:r>
              <a:rPr lang="en-US" sz="1500" dirty="0">
                <a:solidFill>
                  <a:srgbClr val="3D3935"/>
                </a:solidFill>
                <a:latin typeface="+mn-lt"/>
              </a:rPr>
              <a:t> </a:t>
            </a:r>
            <a:r>
              <a:rPr lang="en-US" sz="1500" dirty="0" err="1">
                <a:solidFill>
                  <a:srgbClr val="3D3935"/>
                </a:solidFill>
                <a:latin typeface="+mn-lt"/>
              </a:rPr>
              <a:t>posuere</a:t>
            </a:r>
            <a:r>
              <a:rPr lang="en-US" sz="1500" dirty="0">
                <a:solidFill>
                  <a:srgbClr val="3D3935"/>
                </a:solidFill>
                <a:latin typeface="+mn-lt"/>
              </a:rPr>
              <a:t> </a:t>
            </a:r>
            <a:r>
              <a:rPr lang="en-US" sz="1500" dirty="0" err="1">
                <a:solidFill>
                  <a:srgbClr val="3D3935"/>
                </a:solidFill>
                <a:latin typeface="+mn-lt"/>
              </a:rPr>
              <a:t>cursus</a:t>
            </a:r>
            <a:r>
              <a:rPr lang="en-US" sz="1500" dirty="0">
                <a:solidFill>
                  <a:srgbClr val="3D3935"/>
                </a:solidFill>
                <a:latin typeface="+mn-lt"/>
              </a:rPr>
              <a:t> ligula in </a:t>
            </a:r>
            <a:r>
              <a:rPr lang="en-US" sz="1500" dirty="0" err="1">
                <a:solidFill>
                  <a:srgbClr val="3D3935"/>
                </a:solidFill>
                <a:latin typeface="+mn-lt"/>
              </a:rPr>
              <a:t>porta</a:t>
            </a:r>
            <a:r>
              <a:rPr lang="en-US" sz="1500" dirty="0">
                <a:solidFill>
                  <a:srgbClr val="3D3935"/>
                </a:solidFill>
                <a:latin typeface="+mn-lt"/>
              </a:rPr>
              <a:t>. </a:t>
            </a:r>
            <a:r>
              <a:rPr lang="en-US" sz="1500" dirty="0" err="1">
                <a:solidFill>
                  <a:srgbClr val="3D3935"/>
                </a:solidFill>
                <a:latin typeface="+mn-lt"/>
              </a:rPr>
              <a:t>Ut</a:t>
            </a:r>
            <a:r>
              <a:rPr lang="en-US" sz="1500" dirty="0">
                <a:solidFill>
                  <a:srgbClr val="3D3935"/>
                </a:solidFill>
                <a:latin typeface="+mn-lt"/>
              </a:rPr>
              <a:t> </a:t>
            </a:r>
            <a:r>
              <a:rPr lang="en-US" sz="1500" dirty="0" err="1">
                <a:solidFill>
                  <a:srgbClr val="3D3935"/>
                </a:solidFill>
                <a:latin typeface="+mn-lt"/>
              </a:rPr>
              <a:t>quis</a:t>
            </a:r>
            <a:r>
              <a:rPr lang="en-US" sz="1500" dirty="0">
                <a:solidFill>
                  <a:srgbClr val="3D3935"/>
                </a:solidFill>
                <a:latin typeface="+mn-lt"/>
              </a:rPr>
              <a:t> ex </a:t>
            </a:r>
            <a:r>
              <a:rPr lang="en-US" sz="1500" dirty="0" err="1">
                <a:solidFill>
                  <a:srgbClr val="3D3935"/>
                </a:solidFill>
                <a:latin typeface="+mn-lt"/>
              </a:rPr>
              <a:t>eget</a:t>
            </a:r>
            <a:r>
              <a:rPr lang="en-US" sz="1500" dirty="0">
                <a:solidFill>
                  <a:srgbClr val="3D3935"/>
                </a:solidFill>
                <a:latin typeface="+mn-lt"/>
              </a:rPr>
              <a:t> ligula </a:t>
            </a:r>
            <a:r>
              <a:rPr lang="en-US" sz="1500" dirty="0" err="1">
                <a:solidFill>
                  <a:srgbClr val="3D3935"/>
                </a:solidFill>
                <a:latin typeface="+mn-lt"/>
              </a:rPr>
              <a:t>ultricies</a:t>
            </a:r>
            <a:r>
              <a:rPr lang="en-US" sz="1500" dirty="0">
                <a:solidFill>
                  <a:srgbClr val="3D3935"/>
                </a:solidFill>
                <a:latin typeface="+mn-lt"/>
              </a:rPr>
              <a:t> </a:t>
            </a:r>
            <a:r>
              <a:rPr lang="en-US" sz="1500" dirty="0" err="1">
                <a:solidFill>
                  <a:srgbClr val="3D3935"/>
                </a:solidFill>
                <a:latin typeface="+mn-lt"/>
              </a:rPr>
              <a:t>pulvinar</a:t>
            </a:r>
            <a:r>
              <a:rPr lang="en-US" sz="1500" dirty="0">
                <a:solidFill>
                  <a:srgbClr val="3D3935"/>
                </a:solidFill>
                <a:latin typeface="+mn-lt"/>
              </a:rPr>
              <a:t> </a:t>
            </a:r>
            <a:r>
              <a:rPr lang="en-US" sz="1500" dirty="0" err="1">
                <a:solidFill>
                  <a:srgbClr val="3D3935"/>
                </a:solidFill>
                <a:latin typeface="+mn-lt"/>
              </a:rPr>
              <a:t>eget</a:t>
            </a:r>
            <a:r>
              <a:rPr lang="en-US" sz="1500" dirty="0">
                <a:solidFill>
                  <a:srgbClr val="3D3935"/>
                </a:solidFill>
                <a:latin typeface="+mn-lt"/>
              </a:rPr>
              <a:t> </a:t>
            </a:r>
            <a:r>
              <a:rPr lang="en-US" sz="1500" dirty="0" err="1">
                <a:solidFill>
                  <a:srgbClr val="3D3935"/>
                </a:solidFill>
                <a:latin typeface="+mn-lt"/>
              </a:rPr>
              <a:t>mollis</a:t>
            </a:r>
            <a:r>
              <a:rPr lang="en-US" sz="1500" dirty="0">
                <a:solidFill>
                  <a:srgbClr val="3D3935"/>
                </a:solidFill>
                <a:latin typeface="+mn-lt"/>
              </a:rPr>
              <a:t> </a:t>
            </a:r>
            <a:r>
              <a:rPr lang="en-US" sz="1500" dirty="0" err="1">
                <a:solidFill>
                  <a:srgbClr val="3D3935"/>
                </a:solidFill>
                <a:latin typeface="+mn-lt"/>
              </a:rPr>
              <a:t>tellus</a:t>
            </a:r>
            <a:r>
              <a:rPr lang="en-US" sz="1500" dirty="0">
                <a:solidFill>
                  <a:srgbClr val="3D3935"/>
                </a:solidFill>
                <a:latin typeface="+mn-lt"/>
              </a:rPr>
              <a:t>. </a:t>
            </a:r>
          </a:p>
          <a:p>
            <a:pPr lvl="1"/>
            <a:r>
              <a:rPr lang="en-US" dirty="0"/>
              <a:t>Bullet number one</a:t>
            </a:r>
          </a:p>
          <a:p>
            <a:pPr lvl="1"/>
            <a:r>
              <a:rPr lang="en-US" dirty="0"/>
              <a:t>Bullet number two</a:t>
            </a:r>
          </a:p>
        </p:txBody>
      </p:sp>
      <p:sp>
        <p:nvSpPr>
          <p:cNvPr id="4" name="Picture Placeholder 3"/>
          <p:cNvSpPr>
            <a:spLocks noGrp="1"/>
          </p:cNvSpPr>
          <p:nvPr>
            <p:ph type="pic" sz="quarter" idx="13"/>
          </p:nvPr>
        </p:nvSpPr>
        <p:spPr>
          <a:xfrm>
            <a:off x="5621338" y="203553"/>
            <a:ext cx="3005137" cy="2238375"/>
          </a:xfrm>
          <a:prstGeom prst="rect">
            <a:avLst/>
          </a:prstGeom>
        </p:spPr>
        <p:txBody>
          <a:bodyPr vert="horz"/>
          <a:lstStyle/>
          <a:p>
            <a:r>
              <a:rPr lang="en-US"/>
              <a:t>Click icon to add picture</a:t>
            </a:r>
          </a:p>
        </p:txBody>
      </p:sp>
      <p:sp>
        <p:nvSpPr>
          <p:cNvPr id="16" name="Picture Placeholder 3"/>
          <p:cNvSpPr>
            <a:spLocks noGrp="1"/>
          </p:cNvSpPr>
          <p:nvPr>
            <p:ph type="pic" sz="quarter" idx="14"/>
          </p:nvPr>
        </p:nvSpPr>
        <p:spPr>
          <a:xfrm>
            <a:off x="5621446" y="2659351"/>
            <a:ext cx="3005137" cy="2238375"/>
          </a:xfrm>
          <a:prstGeom prst="rect">
            <a:avLst/>
          </a:prstGeom>
        </p:spPr>
        <p:txBody>
          <a:bodyPr vert="horz"/>
          <a:lstStyle/>
          <a:p>
            <a:r>
              <a:rPr lang="en-US"/>
              <a:t>Click icon to add picture</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14075" y="71321"/>
            <a:ext cx="1579929" cy="1131086"/>
          </a:xfrm>
          <a:prstGeom prst="rect">
            <a:avLst/>
          </a:prstGeom>
        </p:spPr>
      </p:pic>
    </p:spTree>
    <p:extLst>
      <p:ext uri="{BB962C8B-B14F-4D97-AF65-F5344CB8AC3E}">
        <p14:creationId xmlns:p14="http://schemas.microsoft.com/office/powerpoint/2010/main" val="3651466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pic>
        <p:nvPicPr>
          <p:cNvPr id="10" name="Picture 9" descr="NAHB 2 Line CMYK.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544" y="4390506"/>
            <a:ext cx="700414" cy="486547"/>
          </a:xfrm>
          <a:prstGeom prst="rect">
            <a:avLst/>
          </a:prstGeom>
        </p:spPr>
      </p:pic>
      <p:sp>
        <p:nvSpPr>
          <p:cNvPr id="12" name="Text Placeholder 2"/>
          <p:cNvSpPr>
            <a:spLocks noGrp="1"/>
          </p:cNvSpPr>
          <p:nvPr>
            <p:ph type="body" sz="quarter" idx="10" hasCustomPrompt="1"/>
          </p:nvPr>
        </p:nvSpPr>
        <p:spPr>
          <a:xfrm>
            <a:off x="1465855" y="71321"/>
            <a:ext cx="3888465" cy="1131087"/>
          </a:xfrm>
          <a:prstGeom prst="rect">
            <a:avLst/>
          </a:prstGeom>
        </p:spPr>
        <p:txBody>
          <a:bodyPr vert="horz" lIns="0" tIns="0" rIns="0" bIns="0" anchor="ctr" anchorCtr="0"/>
          <a:lstStyle>
            <a:lvl1pPr marL="0" indent="0">
              <a:spcBef>
                <a:spcPts val="0"/>
              </a:spcBef>
              <a:spcAft>
                <a:spcPts val="600"/>
              </a:spcAft>
              <a:buNone/>
              <a:defRPr sz="3600" b="0" i="0">
                <a:solidFill>
                  <a:schemeClr val="accent3"/>
                </a:solidFill>
                <a:latin typeface="Calibri Light"/>
                <a:cs typeface="Calibri Light"/>
              </a:defRPr>
            </a:lvl1pPr>
          </a:lstStyle>
          <a:p>
            <a:pPr lvl="0"/>
            <a:r>
              <a:rPr lang="en-US" dirty="0"/>
              <a:t>Page Header</a:t>
            </a:r>
          </a:p>
        </p:txBody>
      </p:sp>
      <p:sp>
        <p:nvSpPr>
          <p:cNvPr id="13" name="Text Placeholder 5"/>
          <p:cNvSpPr>
            <a:spLocks noGrp="1"/>
          </p:cNvSpPr>
          <p:nvPr>
            <p:ph type="body" sz="quarter" idx="11" hasCustomPrompt="1"/>
          </p:nvPr>
        </p:nvSpPr>
        <p:spPr>
          <a:xfrm>
            <a:off x="1465855" y="1404346"/>
            <a:ext cx="3888465" cy="2986160"/>
          </a:xfrm>
          <a:prstGeom prst="rect">
            <a:avLst/>
          </a:prstGeom>
        </p:spPr>
        <p:txBody>
          <a:bodyPr vert="horz" lIns="0" tIns="0" rIns="0" bIns="0"/>
          <a:lstStyle>
            <a:lvl1pPr marL="0" indent="0">
              <a:lnSpc>
                <a:spcPts val="2100"/>
              </a:lnSpc>
              <a:spcBef>
                <a:spcPts val="0"/>
              </a:spcBef>
              <a:spcAft>
                <a:spcPts val="600"/>
              </a:spcAft>
              <a:buNone/>
              <a:defRPr lang="en-US" sz="1500" smtClean="0"/>
            </a:lvl1pPr>
            <a:lvl2pPr marL="742950" indent="-285750">
              <a:buFont typeface="Arial"/>
              <a:buChar char="•"/>
              <a:defRPr sz="1500">
                <a:latin typeface="Calibri"/>
                <a:cs typeface="Calibri"/>
              </a:defRPr>
            </a:lvl2pPr>
            <a:lvl3pPr marL="914400" indent="0">
              <a:buNone/>
              <a:defRPr sz="1500">
                <a:latin typeface="Calibri"/>
                <a:cs typeface="Calibri"/>
              </a:defRPr>
            </a:lvl3pPr>
            <a:lvl4pPr marL="1371600" indent="0">
              <a:buNone/>
              <a:defRPr sz="1500">
                <a:latin typeface="Calibri"/>
                <a:cs typeface="Calibri"/>
              </a:defRPr>
            </a:lvl4pPr>
            <a:lvl5pPr marL="1828800" indent="0">
              <a:buNone/>
              <a:defRPr sz="1500">
                <a:latin typeface="Calibri"/>
                <a:cs typeface="Calibri"/>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sz="1500" dirty="0" err="1">
                <a:solidFill>
                  <a:srgbClr val="3D3935"/>
                </a:solidFill>
                <a:latin typeface="+mn-lt"/>
              </a:rPr>
              <a:t>consectetur</a:t>
            </a:r>
            <a:r>
              <a:rPr lang="en-US" sz="1500" dirty="0">
                <a:solidFill>
                  <a:srgbClr val="3D3935"/>
                </a:solidFill>
                <a:latin typeface="+mn-lt"/>
              </a:rPr>
              <a:t> </a:t>
            </a:r>
            <a:r>
              <a:rPr lang="en-US" sz="1500" dirty="0" err="1">
                <a:solidFill>
                  <a:srgbClr val="3D3935"/>
                </a:solidFill>
                <a:latin typeface="+mn-lt"/>
              </a:rPr>
              <a:t>adipiscing</a:t>
            </a:r>
            <a:r>
              <a:rPr lang="en-US" sz="1500" dirty="0">
                <a:solidFill>
                  <a:srgbClr val="3D3935"/>
                </a:solidFill>
                <a:latin typeface="+mn-lt"/>
              </a:rPr>
              <a:t> </a:t>
            </a:r>
            <a:r>
              <a:rPr lang="en-US" sz="1500" dirty="0" err="1">
                <a:solidFill>
                  <a:srgbClr val="3D3935"/>
                </a:solidFill>
                <a:latin typeface="+mn-lt"/>
              </a:rPr>
              <a:t>elit</a:t>
            </a:r>
            <a:r>
              <a:rPr lang="en-US" sz="1500" dirty="0">
                <a:solidFill>
                  <a:srgbClr val="3D3935"/>
                </a:solidFill>
                <a:latin typeface="+mn-lt"/>
              </a:rPr>
              <a:t>. </a:t>
            </a:r>
            <a:r>
              <a:rPr lang="en-US" sz="1500" dirty="0" err="1">
                <a:solidFill>
                  <a:srgbClr val="3D3935"/>
                </a:solidFill>
                <a:latin typeface="+mn-lt"/>
              </a:rPr>
              <a:t>Vestibulum</a:t>
            </a:r>
            <a:r>
              <a:rPr lang="en-US" sz="1500" dirty="0">
                <a:solidFill>
                  <a:srgbClr val="3D3935"/>
                </a:solidFill>
                <a:latin typeface="+mn-lt"/>
              </a:rPr>
              <a:t> ac ante </a:t>
            </a:r>
            <a:r>
              <a:rPr lang="en-US" sz="1500" dirty="0" err="1">
                <a:solidFill>
                  <a:srgbClr val="3D3935"/>
                </a:solidFill>
                <a:latin typeface="+mn-lt"/>
              </a:rPr>
              <a:t>feugiat</a:t>
            </a:r>
            <a:r>
              <a:rPr lang="en-US" sz="1500" dirty="0">
                <a:solidFill>
                  <a:srgbClr val="3D3935"/>
                </a:solidFill>
                <a:latin typeface="+mn-lt"/>
              </a:rPr>
              <a:t>, </a:t>
            </a:r>
            <a:r>
              <a:rPr lang="en-US" sz="1500" dirty="0" err="1">
                <a:solidFill>
                  <a:srgbClr val="3D3935"/>
                </a:solidFill>
                <a:latin typeface="+mn-lt"/>
              </a:rPr>
              <a:t>maximus</a:t>
            </a:r>
            <a:r>
              <a:rPr lang="en-US" sz="1500" dirty="0">
                <a:solidFill>
                  <a:srgbClr val="3D3935"/>
                </a:solidFill>
                <a:latin typeface="+mn-lt"/>
              </a:rPr>
              <a:t> </a:t>
            </a:r>
            <a:r>
              <a:rPr lang="en-US" sz="1500" dirty="0" err="1">
                <a:solidFill>
                  <a:srgbClr val="3D3935"/>
                </a:solidFill>
                <a:latin typeface="+mn-lt"/>
              </a:rPr>
              <a:t>erat</a:t>
            </a:r>
            <a:r>
              <a:rPr lang="en-US" sz="1500" dirty="0">
                <a:solidFill>
                  <a:srgbClr val="3D3935"/>
                </a:solidFill>
                <a:latin typeface="+mn-lt"/>
              </a:rPr>
              <a:t> et, </a:t>
            </a:r>
            <a:r>
              <a:rPr lang="en-US" sz="1500" dirty="0" err="1">
                <a:solidFill>
                  <a:srgbClr val="3D3935"/>
                </a:solidFill>
                <a:latin typeface="+mn-lt"/>
              </a:rPr>
              <a:t>accumsan</a:t>
            </a:r>
            <a:r>
              <a:rPr lang="en-US" sz="1500" dirty="0">
                <a:solidFill>
                  <a:srgbClr val="3D3935"/>
                </a:solidFill>
                <a:latin typeface="+mn-lt"/>
              </a:rPr>
              <a:t> </a:t>
            </a:r>
            <a:r>
              <a:rPr lang="en-US" sz="1500" dirty="0" err="1">
                <a:solidFill>
                  <a:srgbClr val="3D3935"/>
                </a:solidFill>
                <a:latin typeface="+mn-lt"/>
              </a:rPr>
              <a:t>neque</a:t>
            </a:r>
            <a:r>
              <a:rPr lang="en-US" sz="1500" dirty="0">
                <a:solidFill>
                  <a:srgbClr val="3D3935"/>
                </a:solidFill>
                <a:latin typeface="+mn-lt"/>
              </a:rPr>
              <a:t>. </a:t>
            </a:r>
            <a:r>
              <a:rPr lang="en-US" sz="1500" dirty="0" err="1">
                <a:solidFill>
                  <a:srgbClr val="3D3935"/>
                </a:solidFill>
                <a:latin typeface="+mn-lt"/>
              </a:rPr>
              <a:t>Nulla</a:t>
            </a:r>
            <a:r>
              <a:rPr lang="en-US" sz="1500" dirty="0">
                <a:solidFill>
                  <a:srgbClr val="3D3935"/>
                </a:solidFill>
                <a:latin typeface="+mn-lt"/>
              </a:rPr>
              <a:t> </a:t>
            </a:r>
            <a:r>
              <a:rPr lang="en-US" sz="1500" dirty="0" err="1">
                <a:solidFill>
                  <a:srgbClr val="3D3935"/>
                </a:solidFill>
                <a:latin typeface="+mn-lt"/>
              </a:rPr>
              <a:t>lacinia</a:t>
            </a:r>
            <a:r>
              <a:rPr lang="en-US" sz="1500" dirty="0">
                <a:solidFill>
                  <a:srgbClr val="3D3935"/>
                </a:solidFill>
                <a:latin typeface="+mn-lt"/>
              </a:rPr>
              <a:t> </a:t>
            </a:r>
            <a:r>
              <a:rPr lang="en-US" sz="1500" dirty="0" err="1">
                <a:solidFill>
                  <a:srgbClr val="3D3935"/>
                </a:solidFill>
                <a:latin typeface="+mn-lt"/>
              </a:rPr>
              <a:t>purus</a:t>
            </a:r>
            <a:r>
              <a:rPr lang="en-US" sz="1500" dirty="0">
                <a:solidFill>
                  <a:srgbClr val="3D3935"/>
                </a:solidFill>
                <a:latin typeface="+mn-lt"/>
              </a:rPr>
              <a:t> a </a:t>
            </a:r>
            <a:r>
              <a:rPr lang="en-US" sz="1500" dirty="0" err="1">
                <a:solidFill>
                  <a:srgbClr val="3D3935"/>
                </a:solidFill>
                <a:latin typeface="+mn-lt"/>
              </a:rPr>
              <a:t>lorem</a:t>
            </a:r>
            <a:r>
              <a:rPr lang="en-US" sz="1500" dirty="0">
                <a:solidFill>
                  <a:srgbClr val="3D3935"/>
                </a:solidFill>
                <a:latin typeface="+mn-lt"/>
              </a:rPr>
              <a:t> </a:t>
            </a:r>
            <a:r>
              <a:rPr lang="en-US" sz="1500" dirty="0" err="1">
                <a:solidFill>
                  <a:srgbClr val="3D3935"/>
                </a:solidFill>
                <a:latin typeface="+mn-lt"/>
              </a:rPr>
              <a:t>tincidunt</a:t>
            </a:r>
            <a:r>
              <a:rPr lang="en-US" sz="1500" dirty="0">
                <a:solidFill>
                  <a:srgbClr val="3D3935"/>
                </a:solidFill>
                <a:latin typeface="+mn-lt"/>
              </a:rPr>
              <a:t> </a:t>
            </a:r>
            <a:r>
              <a:rPr lang="en-US" sz="1500" dirty="0" err="1">
                <a:solidFill>
                  <a:srgbClr val="3D3935"/>
                </a:solidFill>
                <a:latin typeface="+mn-lt"/>
              </a:rPr>
              <a:t>consequat</a:t>
            </a:r>
            <a:r>
              <a:rPr lang="en-US" sz="1500" dirty="0">
                <a:solidFill>
                  <a:srgbClr val="3D3935"/>
                </a:solidFill>
                <a:latin typeface="+mn-lt"/>
              </a:rPr>
              <a:t>. </a:t>
            </a:r>
            <a:r>
              <a:rPr lang="en-US" sz="1500" dirty="0" err="1">
                <a:solidFill>
                  <a:srgbClr val="3D3935"/>
                </a:solidFill>
                <a:latin typeface="+mn-lt"/>
              </a:rPr>
              <a:t>Sed</a:t>
            </a:r>
            <a:r>
              <a:rPr lang="en-US" sz="1500" dirty="0">
                <a:solidFill>
                  <a:srgbClr val="3D3935"/>
                </a:solidFill>
                <a:latin typeface="+mn-lt"/>
              </a:rPr>
              <a:t> </a:t>
            </a:r>
            <a:r>
              <a:rPr lang="en-US" sz="1500" dirty="0" err="1">
                <a:solidFill>
                  <a:srgbClr val="3D3935"/>
                </a:solidFill>
                <a:latin typeface="+mn-lt"/>
              </a:rPr>
              <a:t>posuere</a:t>
            </a:r>
            <a:r>
              <a:rPr lang="en-US" sz="1500" dirty="0">
                <a:solidFill>
                  <a:srgbClr val="3D3935"/>
                </a:solidFill>
                <a:latin typeface="+mn-lt"/>
              </a:rPr>
              <a:t> </a:t>
            </a:r>
            <a:r>
              <a:rPr lang="en-US" sz="1500" dirty="0" err="1">
                <a:solidFill>
                  <a:srgbClr val="3D3935"/>
                </a:solidFill>
                <a:latin typeface="+mn-lt"/>
              </a:rPr>
              <a:t>cursus</a:t>
            </a:r>
            <a:r>
              <a:rPr lang="en-US" sz="1500" dirty="0">
                <a:solidFill>
                  <a:srgbClr val="3D3935"/>
                </a:solidFill>
                <a:latin typeface="+mn-lt"/>
              </a:rPr>
              <a:t> ligula in </a:t>
            </a:r>
            <a:r>
              <a:rPr lang="en-US" sz="1500" dirty="0" err="1">
                <a:solidFill>
                  <a:srgbClr val="3D3935"/>
                </a:solidFill>
                <a:latin typeface="+mn-lt"/>
              </a:rPr>
              <a:t>porta</a:t>
            </a:r>
            <a:r>
              <a:rPr lang="en-US" sz="1500" dirty="0">
                <a:solidFill>
                  <a:srgbClr val="3D3935"/>
                </a:solidFill>
                <a:latin typeface="+mn-lt"/>
              </a:rPr>
              <a:t>. </a:t>
            </a:r>
            <a:r>
              <a:rPr lang="en-US" sz="1500" dirty="0" err="1">
                <a:solidFill>
                  <a:srgbClr val="3D3935"/>
                </a:solidFill>
                <a:latin typeface="+mn-lt"/>
              </a:rPr>
              <a:t>Ut</a:t>
            </a:r>
            <a:r>
              <a:rPr lang="en-US" sz="1500" dirty="0">
                <a:solidFill>
                  <a:srgbClr val="3D3935"/>
                </a:solidFill>
                <a:latin typeface="+mn-lt"/>
              </a:rPr>
              <a:t> </a:t>
            </a:r>
            <a:r>
              <a:rPr lang="en-US" sz="1500" dirty="0" err="1">
                <a:solidFill>
                  <a:srgbClr val="3D3935"/>
                </a:solidFill>
                <a:latin typeface="+mn-lt"/>
              </a:rPr>
              <a:t>quis</a:t>
            </a:r>
            <a:r>
              <a:rPr lang="en-US" sz="1500" dirty="0">
                <a:solidFill>
                  <a:srgbClr val="3D3935"/>
                </a:solidFill>
                <a:latin typeface="+mn-lt"/>
              </a:rPr>
              <a:t> ex </a:t>
            </a:r>
            <a:r>
              <a:rPr lang="en-US" sz="1500" dirty="0" err="1">
                <a:solidFill>
                  <a:srgbClr val="3D3935"/>
                </a:solidFill>
                <a:latin typeface="+mn-lt"/>
              </a:rPr>
              <a:t>eget</a:t>
            </a:r>
            <a:r>
              <a:rPr lang="en-US" sz="1500" dirty="0">
                <a:solidFill>
                  <a:srgbClr val="3D3935"/>
                </a:solidFill>
                <a:latin typeface="+mn-lt"/>
              </a:rPr>
              <a:t> ligula </a:t>
            </a:r>
            <a:r>
              <a:rPr lang="en-US" sz="1500" dirty="0" err="1">
                <a:solidFill>
                  <a:srgbClr val="3D3935"/>
                </a:solidFill>
                <a:latin typeface="+mn-lt"/>
              </a:rPr>
              <a:t>ultricies</a:t>
            </a:r>
            <a:r>
              <a:rPr lang="en-US" sz="1500" dirty="0">
                <a:solidFill>
                  <a:srgbClr val="3D3935"/>
                </a:solidFill>
                <a:latin typeface="+mn-lt"/>
              </a:rPr>
              <a:t> </a:t>
            </a:r>
            <a:r>
              <a:rPr lang="en-US" sz="1500" dirty="0" err="1">
                <a:solidFill>
                  <a:srgbClr val="3D3935"/>
                </a:solidFill>
                <a:latin typeface="+mn-lt"/>
              </a:rPr>
              <a:t>pulvinar</a:t>
            </a:r>
            <a:r>
              <a:rPr lang="en-US" sz="1500" dirty="0">
                <a:solidFill>
                  <a:srgbClr val="3D3935"/>
                </a:solidFill>
                <a:latin typeface="+mn-lt"/>
              </a:rPr>
              <a:t> </a:t>
            </a:r>
            <a:r>
              <a:rPr lang="en-US" sz="1500" dirty="0" err="1">
                <a:solidFill>
                  <a:srgbClr val="3D3935"/>
                </a:solidFill>
                <a:latin typeface="+mn-lt"/>
              </a:rPr>
              <a:t>eget</a:t>
            </a:r>
            <a:r>
              <a:rPr lang="en-US" sz="1500" dirty="0">
                <a:solidFill>
                  <a:srgbClr val="3D3935"/>
                </a:solidFill>
                <a:latin typeface="+mn-lt"/>
              </a:rPr>
              <a:t> </a:t>
            </a:r>
            <a:r>
              <a:rPr lang="en-US" sz="1500" dirty="0" err="1">
                <a:solidFill>
                  <a:srgbClr val="3D3935"/>
                </a:solidFill>
                <a:latin typeface="+mn-lt"/>
              </a:rPr>
              <a:t>mollis</a:t>
            </a:r>
            <a:r>
              <a:rPr lang="en-US" sz="1500" dirty="0">
                <a:solidFill>
                  <a:srgbClr val="3D3935"/>
                </a:solidFill>
                <a:latin typeface="+mn-lt"/>
              </a:rPr>
              <a:t> </a:t>
            </a:r>
            <a:r>
              <a:rPr lang="en-US" sz="1500" dirty="0" err="1">
                <a:solidFill>
                  <a:srgbClr val="3D3935"/>
                </a:solidFill>
                <a:latin typeface="+mn-lt"/>
              </a:rPr>
              <a:t>tellus</a:t>
            </a:r>
            <a:r>
              <a:rPr lang="en-US" sz="1500" dirty="0">
                <a:solidFill>
                  <a:srgbClr val="3D3935"/>
                </a:solidFill>
                <a:latin typeface="+mn-lt"/>
              </a:rPr>
              <a:t>. </a:t>
            </a:r>
          </a:p>
          <a:p>
            <a:pPr lvl="1"/>
            <a:r>
              <a:rPr lang="en-US" dirty="0"/>
              <a:t>Bullet number one</a:t>
            </a:r>
          </a:p>
          <a:p>
            <a:pPr lvl="1"/>
            <a:r>
              <a:rPr lang="en-US" dirty="0"/>
              <a:t>Bullet number two</a:t>
            </a:r>
          </a:p>
        </p:txBody>
      </p:sp>
      <p:sp>
        <p:nvSpPr>
          <p:cNvPr id="4" name="Picture Placeholder 3"/>
          <p:cNvSpPr>
            <a:spLocks noGrp="1"/>
          </p:cNvSpPr>
          <p:nvPr>
            <p:ph type="pic" sz="quarter" idx="13"/>
          </p:nvPr>
        </p:nvSpPr>
        <p:spPr>
          <a:xfrm>
            <a:off x="5621338" y="203553"/>
            <a:ext cx="3005137" cy="2238375"/>
          </a:xfrm>
          <a:prstGeom prst="rect">
            <a:avLst/>
          </a:prstGeom>
        </p:spPr>
        <p:txBody>
          <a:bodyPr vert="horz"/>
          <a:lstStyle/>
          <a:p>
            <a:r>
              <a:rPr lang="en-US"/>
              <a:t>Click icon to add picture</a:t>
            </a:r>
          </a:p>
        </p:txBody>
      </p:sp>
      <p:sp>
        <p:nvSpPr>
          <p:cNvPr id="16" name="Picture Placeholder 3"/>
          <p:cNvSpPr>
            <a:spLocks noGrp="1"/>
          </p:cNvSpPr>
          <p:nvPr>
            <p:ph type="pic" sz="quarter" idx="14"/>
          </p:nvPr>
        </p:nvSpPr>
        <p:spPr>
          <a:xfrm>
            <a:off x="5621446" y="2659351"/>
            <a:ext cx="3005137" cy="2238375"/>
          </a:xfrm>
          <a:prstGeom prst="rect">
            <a:avLst/>
          </a:prstGeom>
        </p:spPr>
        <p:txBody>
          <a:bodyPr vert="horz"/>
          <a:lstStyle/>
          <a:p>
            <a:r>
              <a:rPr lang="en-US"/>
              <a:t>Click icon to add picture</a:t>
            </a: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14075" y="71321"/>
            <a:ext cx="1579929" cy="1131086"/>
          </a:xfrm>
          <a:prstGeom prst="rect">
            <a:avLst/>
          </a:prstGeom>
        </p:spPr>
      </p:pic>
    </p:spTree>
    <p:extLst>
      <p:ext uri="{BB962C8B-B14F-4D97-AF65-F5344CB8AC3E}">
        <p14:creationId xmlns:p14="http://schemas.microsoft.com/office/powerpoint/2010/main" val="1260530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604485" y="71321"/>
            <a:ext cx="1579929" cy="1131086"/>
          </a:xfrm>
          <a:prstGeom prst="rect">
            <a:avLst/>
          </a:prstGeom>
        </p:spPr>
      </p:pic>
      <p:pic>
        <p:nvPicPr>
          <p:cNvPr id="11" name="Picture 10" descr="NAHB 2 Line CMY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544" y="4390506"/>
            <a:ext cx="700414" cy="486547"/>
          </a:xfrm>
          <a:prstGeom prst="rect">
            <a:avLst/>
          </a:prstGeom>
        </p:spPr>
      </p:pic>
      <p:sp>
        <p:nvSpPr>
          <p:cNvPr id="3" name="Text Placeholder 2"/>
          <p:cNvSpPr>
            <a:spLocks noGrp="1"/>
          </p:cNvSpPr>
          <p:nvPr>
            <p:ph type="body" sz="quarter" idx="10" hasCustomPrompt="1"/>
          </p:nvPr>
        </p:nvSpPr>
        <p:spPr>
          <a:xfrm>
            <a:off x="381000" y="71320"/>
            <a:ext cx="3223485" cy="1130417"/>
          </a:xfrm>
          <a:prstGeom prst="rect">
            <a:avLst/>
          </a:prstGeom>
        </p:spPr>
        <p:txBody>
          <a:bodyPr vert="horz" lIns="0" tIns="0" rIns="0" bIns="0" anchor="ctr" anchorCtr="0"/>
          <a:lstStyle>
            <a:lvl1pPr marL="0" indent="0" algn="r">
              <a:spcBef>
                <a:spcPts val="0"/>
              </a:spcBef>
              <a:spcAft>
                <a:spcPts val="600"/>
              </a:spcAft>
              <a:buNone/>
              <a:defRPr sz="3600" b="0" i="0" baseline="0">
                <a:solidFill>
                  <a:schemeClr val="accent3"/>
                </a:solidFill>
                <a:latin typeface="Calibri Light"/>
                <a:cs typeface="Calibri Light"/>
              </a:defRPr>
            </a:lvl1pPr>
          </a:lstStyle>
          <a:p>
            <a:pPr lvl="0"/>
            <a:r>
              <a:rPr lang="en-US" dirty="0"/>
              <a:t>Page Header</a:t>
            </a:r>
          </a:p>
        </p:txBody>
      </p:sp>
      <p:sp>
        <p:nvSpPr>
          <p:cNvPr id="17" name="Text Placeholder 5"/>
          <p:cNvSpPr>
            <a:spLocks noGrp="1"/>
          </p:cNvSpPr>
          <p:nvPr>
            <p:ph type="body" sz="quarter" idx="11" hasCustomPrompt="1"/>
          </p:nvPr>
        </p:nvSpPr>
        <p:spPr>
          <a:xfrm>
            <a:off x="381546" y="1360260"/>
            <a:ext cx="3222940" cy="2470060"/>
          </a:xfrm>
          <a:prstGeom prst="rect">
            <a:avLst/>
          </a:prstGeom>
        </p:spPr>
        <p:txBody>
          <a:bodyPr vert="horz" lIns="0" tIns="0" rIns="0" bIns="0"/>
          <a:lstStyle>
            <a:lvl1pPr marL="0" indent="0">
              <a:lnSpc>
                <a:spcPts val="2100"/>
              </a:lnSpc>
              <a:spcBef>
                <a:spcPts val="0"/>
              </a:spcBef>
              <a:spcAft>
                <a:spcPts val="600"/>
              </a:spcAft>
              <a:buNone/>
              <a:defRPr lang="en-US" sz="1500" smtClean="0"/>
            </a:lvl1pPr>
            <a:lvl2pPr marL="457200" indent="0">
              <a:buNone/>
              <a:defRPr sz="1500">
                <a:latin typeface="Calibri"/>
                <a:cs typeface="Calibri"/>
              </a:defRPr>
            </a:lvl2pPr>
            <a:lvl3pPr marL="914400" indent="0">
              <a:buNone/>
              <a:defRPr sz="1500">
                <a:latin typeface="Calibri"/>
                <a:cs typeface="Calibri"/>
              </a:defRPr>
            </a:lvl3pPr>
            <a:lvl4pPr marL="1371600" indent="0">
              <a:buNone/>
              <a:defRPr sz="1500">
                <a:latin typeface="Calibri"/>
                <a:cs typeface="Calibri"/>
              </a:defRPr>
            </a:lvl4pPr>
            <a:lvl5pPr marL="1828800" indent="0">
              <a:buNone/>
              <a:defRPr sz="1500">
                <a:latin typeface="Calibri"/>
                <a:cs typeface="Calibri"/>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sz="1500" dirty="0" err="1">
                <a:solidFill>
                  <a:srgbClr val="3D3935"/>
                </a:solidFill>
                <a:latin typeface="Calibri"/>
              </a:rPr>
              <a:t>consectetur</a:t>
            </a:r>
            <a:r>
              <a:rPr lang="en-US" sz="1500" dirty="0">
                <a:solidFill>
                  <a:srgbClr val="3D3935"/>
                </a:solidFill>
                <a:latin typeface="Calibri"/>
              </a:rPr>
              <a:t> </a:t>
            </a:r>
            <a:r>
              <a:rPr lang="en-US" sz="1500" dirty="0" err="1">
                <a:solidFill>
                  <a:srgbClr val="3D3935"/>
                </a:solidFill>
                <a:latin typeface="Calibri"/>
              </a:rPr>
              <a:t>adipiscing</a:t>
            </a:r>
            <a:r>
              <a:rPr lang="en-US" sz="1500" dirty="0">
                <a:solidFill>
                  <a:srgbClr val="3D3935"/>
                </a:solidFill>
                <a:latin typeface="Calibri"/>
              </a:rPr>
              <a:t> </a:t>
            </a:r>
            <a:r>
              <a:rPr lang="en-US" sz="1500" dirty="0" err="1">
                <a:solidFill>
                  <a:srgbClr val="3D3935"/>
                </a:solidFill>
                <a:latin typeface="Calibri"/>
              </a:rPr>
              <a:t>elit</a:t>
            </a:r>
            <a:r>
              <a:rPr lang="en-US" sz="1500" dirty="0">
                <a:solidFill>
                  <a:srgbClr val="3D3935"/>
                </a:solidFill>
                <a:latin typeface="Calibri"/>
              </a:rPr>
              <a:t>. </a:t>
            </a:r>
            <a:r>
              <a:rPr lang="en-US" sz="1500" dirty="0" err="1">
                <a:solidFill>
                  <a:srgbClr val="3D3935"/>
                </a:solidFill>
                <a:latin typeface="Calibri"/>
              </a:rPr>
              <a:t>Vestibulum</a:t>
            </a:r>
            <a:r>
              <a:rPr lang="en-US" sz="1500" dirty="0">
                <a:solidFill>
                  <a:srgbClr val="3D3935"/>
                </a:solidFill>
                <a:latin typeface="Calibri"/>
              </a:rPr>
              <a:t> ac ante </a:t>
            </a:r>
            <a:r>
              <a:rPr lang="en-US" sz="1500" dirty="0" err="1">
                <a:solidFill>
                  <a:srgbClr val="3D3935"/>
                </a:solidFill>
                <a:latin typeface="Calibri"/>
              </a:rPr>
              <a:t>feugiat</a:t>
            </a:r>
            <a:r>
              <a:rPr lang="en-US" sz="1500" dirty="0">
                <a:solidFill>
                  <a:srgbClr val="3D3935"/>
                </a:solidFill>
                <a:latin typeface="Calibri"/>
              </a:rPr>
              <a:t>, </a:t>
            </a:r>
            <a:r>
              <a:rPr lang="en-US" sz="1500" dirty="0" err="1">
                <a:solidFill>
                  <a:srgbClr val="3D3935"/>
                </a:solidFill>
                <a:latin typeface="Calibri"/>
              </a:rPr>
              <a:t>maximus</a:t>
            </a:r>
            <a:r>
              <a:rPr lang="en-US" sz="1500" dirty="0">
                <a:solidFill>
                  <a:srgbClr val="3D3935"/>
                </a:solidFill>
                <a:latin typeface="Calibri"/>
              </a:rPr>
              <a:t> </a:t>
            </a:r>
            <a:r>
              <a:rPr lang="en-US" sz="1500" dirty="0" err="1">
                <a:solidFill>
                  <a:srgbClr val="3D3935"/>
                </a:solidFill>
                <a:latin typeface="Calibri"/>
              </a:rPr>
              <a:t>erat</a:t>
            </a:r>
            <a:r>
              <a:rPr lang="en-US" sz="1500" dirty="0">
                <a:solidFill>
                  <a:srgbClr val="3D3935"/>
                </a:solidFill>
                <a:latin typeface="Calibri"/>
              </a:rPr>
              <a:t> et, </a:t>
            </a:r>
            <a:r>
              <a:rPr lang="en-US" sz="1500" dirty="0" err="1">
                <a:solidFill>
                  <a:srgbClr val="3D3935"/>
                </a:solidFill>
                <a:latin typeface="Calibri"/>
              </a:rPr>
              <a:t>accumsan</a:t>
            </a:r>
            <a:r>
              <a:rPr lang="en-US" sz="1500" dirty="0">
                <a:solidFill>
                  <a:srgbClr val="3D3935"/>
                </a:solidFill>
                <a:latin typeface="Calibri"/>
              </a:rPr>
              <a:t> </a:t>
            </a:r>
            <a:r>
              <a:rPr lang="en-US" sz="1500" dirty="0" err="1">
                <a:solidFill>
                  <a:srgbClr val="3D3935"/>
                </a:solidFill>
                <a:latin typeface="Calibri"/>
              </a:rPr>
              <a:t>neque</a:t>
            </a:r>
            <a:r>
              <a:rPr lang="en-US" sz="1500" dirty="0">
                <a:solidFill>
                  <a:srgbClr val="3D3935"/>
                </a:solidFill>
                <a:latin typeface="Calibri"/>
              </a:rPr>
              <a:t>. </a:t>
            </a:r>
            <a:r>
              <a:rPr lang="en-US" sz="1500" dirty="0" err="1">
                <a:solidFill>
                  <a:srgbClr val="3D3935"/>
                </a:solidFill>
                <a:latin typeface="Calibri"/>
              </a:rPr>
              <a:t>Nulla</a:t>
            </a:r>
            <a:r>
              <a:rPr lang="en-US" sz="1500" dirty="0">
                <a:solidFill>
                  <a:srgbClr val="3D3935"/>
                </a:solidFill>
                <a:latin typeface="Calibri"/>
              </a:rPr>
              <a:t> </a:t>
            </a:r>
            <a:r>
              <a:rPr lang="en-US" sz="1500" dirty="0" err="1">
                <a:solidFill>
                  <a:srgbClr val="3D3935"/>
                </a:solidFill>
                <a:latin typeface="Calibri"/>
              </a:rPr>
              <a:t>lacinia</a:t>
            </a:r>
            <a:r>
              <a:rPr lang="en-US" sz="1500" dirty="0">
                <a:solidFill>
                  <a:srgbClr val="3D3935"/>
                </a:solidFill>
                <a:latin typeface="Calibri"/>
              </a:rPr>
              <a:t> </a:t>
            </a:r>
            <a:r>
              <a:rPr lang="en-US" sz="1500" dirty="0" err="1">
                <a:solidFill>
                  <a:srgbClr val="3D3935"/>
                </a:solidFill>
                <a:latin typeface="Calibri"/>
              </a:rPr>
              <a:t>purus</a:t>
            </a:r>
            <a:r>
              <a:rPr lang="en-US" sz="1500" dirty="0">
                <a:solidFill>
                  <a:srgbClr val="3D3935"/>
                </a:solidFill>
                <a:latin typeface="Calibri"/>
              </a:rPr>
              <a:t> a </a:t>
            </a:r>
            <a:r>
              <a:rPr lang="en-US" sz="1500" dirty="0" err="1">
                <a:solidFill>
                  <a:srgbClr val="3D3935"/>
                </a:solidFill>
                <a:latin typeface="Calibri"/>
              </a:rPr>
              <a:t>lorem</a:t>
            </a:r>
            <a:r>
              <a:rPr lang="en-US" sz="1500" dirty="0">
                <a:solidFill>
                  <a:srgbClr val="3D3935"/>
                </a:solidFill>
                <a:latin typeface="Calibri"/>
              </a:rPr>
              <a:t> </a:t>
            </a:r>
            <a:r>
              <a:rPr lang="en-US" sz="1500" dirty="0" err="1">
                <a:solidFill>
                  <a:srgbClr val="3D3935"/>
                </a:solidFill>
                <a:latin typeface="Calibri"/>
              </a:rPr>
              <a:t>tincidunt</a:t>
            </a:r>
            <a:r>
              <a:rPr lang="en-US" sz="1500" dirty="0">
                <a:solidFill>
                  <a:srgbClr val="3D3935"/>
                </a:solidFill>
                <a:latin typeface="Calibri"/>
              </a:rPr>
              <a:t> </a:t>
            </a:r>
            <a:r>
              <a:rPr lang="en-US" sz="1500" dirty="0" err="1">
                <a:solidFill>
                  <a:srgbClr val="3D3935"/>
                </a:solidFill>
                <a:latin typeface="Calibri"/>
              </a:rPr>
              <a:t>consequat</a:t>
            </a:r>
            <a:r>
              <a:rPr lang="en-US" sz="1500" dirty="0">
                <a:solidFill>
                  <a:srgbClr val="3D3935"/>
                </a:solidFill>
                <a:latin typeface="Calibri"/>
              </a:rPr>
              <a:t>. </a:t>
            </a:r>
            <a:r>
              <a:rPr lang="en-US" sz="1500" dirty="0" err="1">
                <a:solidFill>
                  <a:srgbClr val="3D3935"/>
                </a:solidFill>
                <a:latin typeface="Calibri"/>
              </a:rPr>
              <a:t>Sed</a:t>
            </a:r>
            <a:r>
              <a:rPr lang="en-US" sz="1500" dirty="0">
                <a:solidFill>
                  <a:srgbClr val="3D3935"/>
                </a:solidFill>
                <a:latin typeface="Calibri"/>
              </a:rPr>
              <a:t> </a:t>
            </a:r>
            <a:r>
              <a:rPr lang="en-US" sz="1500" dirty="0" err="1">
                <a:solidFill>
                  <a:srgbClr val="3D3935"/>
                </a:solidFill>
                <a:latin typeface="Calibri"/>
              </a:rPr>
              <a:t>posuere</a:t>
            </a:r>
            <a:r>
              <a:rPr lang="en-US" sz="1500" dirty="0">
                <a:solidFill>
                  <a:srgbClr val="3D3935"/>
                </a:solidFill>
                <a:latin typeface="Calibri"/>
              </a:rPr>
              <a:t> </a:t>
            </a:r>
            <a:r>
              <a:rPr lang="en-US" sz="1500" dirty="0" err="1">
                <a:solidFill>
                  <a:srgbClr val="3D3935"/>
                </a:solidFill>
                <a:latin typeface="Calibri"/>
              </a:rPr>
              <a:t>cursus</a:t>
            </a:r>
            <a:r>
              <a:rPr lang="en-US" sz="1500" dirty="0">
                <a:solidFill>
                  <a:srgbClr val="3D3935"/>
                </a:solidFill>
                <a:latin typeface="Calibri"/>
              </a:rPr>
              <a:t> ligula in </a:t>
            </a:r>
            <a:r>
              <a:rPr lang="en-US" sz="1500" dirty="0" err="1">
                <a:solidFill>
                  <a:srgbClr val="3D3935"/>
                </a:solidFill>
                <a:latin typeface="Calibri"/>
              </a:rPr>
              <a:t>porta</a:t>
            </a:r>
            <a:r>
              <a:rPr lang="en-US" sz="1500" dirty="0">
                <a:solidFill>
                  <a:srgbClr val="3D3935"/>
                </a:solidFill>
                <a:latin typeface="Calibri"/>
              </a:rPr>
              <a:t>. </a:t>
            </a:r>
            <a:r>
              <a:rPr lang="en-US" sz="1500" dirty="0" err="1">
                <a:solidFill>
                  <a:srgbClr val="3D3935"/>
                </a:solidFill>
                <a:latin typeface="Calibri"/>
              </a:rPr>
              <a:t>Ut</a:t>
            </a:r>
            <a:r>
              <a:rPr lang="en-US" sz="1500" dirty="0">
                <a:solidFill>
                  <a:srgbClr val="3D3935"/>
                </a:solidFill>
                <a:latin typeface="Calibri"/>
              </a:rPr>
              <a:t> </a:t>
            </a:r>
            <a:r>
              <a:rPr lang="en-US" sz="1500" dirty="0" err="1">
                <a:solidFill>
                  <a:srgbClr val="3D3935"/>
                </a:solidFill>
                <a:latin typeface="Calibri"/>
              </a:rPr>
              <a:t>quis</a:t>
            </a:r>
            <a:r>
              <a:rPr lang="en-US" sz="1500" dirty="0">
                <a:solidFill>
                  <a:srgbClr val="3D3935"/>
                </a:solidFill>
                <a:latin typeface="Calibri"/>
              </a:rPr>
              <a:t> ex </a:t>
            </a:r>
            <a:r>
              <a:rPr lang="en-US" sz="1500" dirty="0" err="1">
                <a:solidFill>
                  <a:srgbClr val="3D3935"/>
                </a:solidFill>
                <a:latin typeface="Calibri"/>
              </a:rPr>
              <a:t>eget</a:t>
            </a:r>
            <a:r>
              <a:rPr lang="en-US" sz="1500" dirty="0">
                <a:solidFill>
                  <a:srgbClr val="3D3935"/>
                </a:solidFill>
                <a:latin typeface="Calibri"/>
              </a:rPr>
              <a:t> ligula </a:t>
            </a:r>
            <a:r>
              <a:rPr lang="en-US" sz="1500" dirty="0" err="1">
                <a:solidFill>
                  <a:srgbClr val="3D3935"/>
                </a:solidFill>
                <a:latin typeface="Calibri"/>
              </a:rPr>
              <a:t>ultricies</a:t>
            </a:r>
            <a:r>
              <a:rPr lang="en-US" sz="1500" dirty="0">
                <a:solidFill>
                  <a:srgbClr val="3D3935"/>
                </a:solidFill>
                <a:latin typeface="Calibri"/>
              </a:rPr>
              <a:t> </a:t>
            </a:r>
            <a:r>
              <a:rPr lang="en-US" sz="1500" dirty="0" err="1">
                <a:solidFill>
                  <a:srgbClr val="3D3935"/>
                </a:solidFill>
                <a:latin typeface="Calibri"/>
              </a:rPr>
              <a:t>pulvinar</a:t>
            </a:r>
            <a:r>
              <a:rPr lang="en-US" sz="1500" dirty="0">
                <a:solidFill>
                  <a:srgbClr val="3D3935"/>
                </a:solidFill>
                <a:latin typeface="Calibri"/>
              </a:rPr>
              <a:t> </a:t>
            </a:r>
            <a:r>
              <a:rPr lang="en-US" sz="1500" dirty="0" err="1">
                <a:solidFill>
                  <a:srgbClr val="3D3935"/>
                </a:solidFill>
                <a:latin typeface="Calibri"/>
              </a:rPr>
              <a:t>eget</a:t>
            </a:r>
            <a:r>
              <a:rPr lang="en-US" sz="1500" dirty="0">
                <a:solidFill>
                  <a:srgbClr val="3D3935"/>
                </a:solidFill>
                <a:latin typeface="Calibri"/>
              </a:rPr>
              <a:t> </a:t>
            </a:r>
            <a:r>
              <a:rPr lang="en-US" sz="1500" dirty="0" err="1">
                <a:solidFill>
                  <a:srgbClr val="3D3935"/>
                </a:solidFill>
                <a:latin typeface="Calibri"/>
              </a:rPr>
              <a:t>mollis</a:t>
            </a:r>
            <a:r>
              <a:rPr lang="en-US" sz="1500" dirty="0">
                <a:solidFill>
                  <a:srgbClr val="3D3935"/>
                </a:solidFill>
                <a:latin typeface="Calibri"/>
              </a:rPr>
              <a:t> </a:t>
            </a:r>
            <a:r>
              <a:rPr lang="en-US" sz="1500" dirty="0" err="1">
                <a:solidFill>
                  <a:srgbClr val="3D3935"/>
                </a:solidFill>
                <a:latin typeface="Calibri"/>
              </a:rPr>
              <a:t>tellus</a:t>
            </a:r>
            <a:r>
              <a:rPr lang="en-US" sz="1500" dirty="0">
                <a:solidFill>
                  <a:srgbClr val="3D3935"/>
                </a:solidFill>
                <a:latin typeface="Calibri"/>
              </a:rPr>
              <a:t>. </a:t>
            </a:r>
            <a:endParaRPr lang="en-US" dirty="0"/>
          </a:p>
        </p:txBody>
      </p:sp>
      <p:sp>
        <p:nvSpPr>
          <p:cNvPr id="18" name="Picture Placeholder 8"/>
          <p:cNvSpPr>
            <a:spLocks noGrp="1"/>
          </p:cNvSpPr>
          <p:nvPr>
            <p:ph type="pic" sz="quarter" idx="13"/>
          </p:nvPr>
        </p:nvSpPr>
        <p:spPr>
          <a:xfrm>
            <a:off x="4008123" y="-764259"/>
            <a:ext cx="6724886" cy="6728562"/>
          </a:xfrm>
          <a:prstGeom prst="ellipse">
            <a:avLst/>
          </a:prstGeom>
        </p:spPr>
        <p:txBody>
          <a:bodyPr vert="horz"/>
          <a:lstStyle/>
          <a:p>
            <a:r>
              <a:rPr lang="en-US"/>
              <a:t>Click icon to add picture</a:t>
            </a:r>
          </a:p>
        </p:txBody>
      </p:sp>
    </p:spTree>
    <p:extLst>
      <p:ext uri="{BB962C8B-B14F-4D97-AF65-F5344CB8AC3E}">
        <p14:creationId xmlns:p14="http://schemas.microsoft.com/office/powerpoint/2010/main" val="23065961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814275" y="1511022"/>
            <a:ext cx="4771928" cy="1890764"/>
          </a:xfrm>
          <a:prstGeom prst="rect">
            <a:avLst/>
          </a:prstGeom>
        </p:spPr>
      </p:pic>
      <p:cxnSp>
        <p:nvCxnSpPr>
          <p:cNvPr id="10" name="Straight Connector 9"/>
          <p:cNvCxnSpPr/>
          <p:nvPr userDrawn="1"/>
        </p:nvCxnSpPr>
        <p:spPr>
          <a:xfrm>
            <a:off x="-1566329" y="1605242"/>
            <a:ext cx="16933" cy="3420535"/>
          </a:xfrm>
          <a:prstGeom prst="line">
            <a:avLst/>
          </a:prstGeom>
          <a:ln w="57150" cap="rnd">
            <a:solidFill>
              <a:srgbClr val="9D968D"/>
            </a:solidFill>
            <a:prstDash val="sysDot"/>
          </a:ln>
          <a:effectLst/>
        </p:spPr>
        <p:style>
          <a:lnRef idx="2">
            <a:schemeClr val="accent1"/>
          </a:lnRef>
          <a:fillRef idx="0">
            <a:schemeClr val="accent1"/>
          </a:fillRef>
          <a:effectRef idx="1">
            <a:schemeClr val="accent1"/>
          </a:effectRef>
          <a:fontRef idx="minor">
            <a:schemeClr val="tx1"/>
          </a:fontRef>
        </p:style>
      </p:cxnSp>
      <p:pic>
        <p:nvPicPr>
          <p:cNvPr id="13" name="Picture 12" descr="NAHB 2 Line CMY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544" y="4390506"/>
            <a:ext cx="700414" cy="486547"/>
          </a:xfrm>
          <a:prstGeom prst="rect">
            <a:avLst/>
          </a:prstGeom>
        </p:spPr>
      </p:pic>
      <p:sp>
        <p:nvSpPr>
          <p:cNvPr id="5" name="Text Placeholder 4"/>
          <p:cNvSpPr>
            <a:spLocks noGrp="1"/>
          </p:cNvSpPr>
          <p:nvPr>
            <p:ph type="body" sz="quarter" idx="10" hasCustomPrompt="1"/>
          </p:nvPr>
        </p:nvSpPr>
        <p:spPr>
          <a:xfrm>
            <a:off x="91440" y="1511022"/>
            <a:ext cx="2707323" cy="1890764"/>
          </a:xfrm>
          <a:prstGeom prst="rect">
            <a:avLst/>
          </a:prstGeom>
        </p:spPr>
        <p:txBody>
          <a:bodyPr vert="horz" lIns="0" tIns="0" rIns="0" bIns="0" anchor="ctr" anchorCtr="0"/>
          <a:lstStyle>
            <a:lvl1pPr marL="0" indent="0" algn="r">
              <a:spcBef>
                <a:spcPts val="0"/>
              </a:spcBef>
              <a:spcAft>
                <a:spcPts val="600"/>
              </a:spcAft>
              <a:buNone/>
              <a:defRPr sz="3600" b="0" i="0" baseline="0">
                <a:solidFill>
                  <a:schemeClr val="accent3"/>
                </a:solidFill>
                <a:latin typeface="Calibri Light"/>
                <a:cs typeface="Calibri Light"/>
              </a:defRPr>
            </a:lvl1pPr>
          </a:lstStyle>
          <a:p>
            <a:pPr lvl="0"/>
            <a:r>
              <a:rPr lang="en-US" dirty="0"/>
              <a:t>Divider Style 1</a:t>
            </a:r>
          </a:p>
        </p:txBody>
      </p:sp>
      <p:sp>
        <p:nvSpPr>
          <p:cNvPr id="15" name="Picture Placeholder 8"/>
          <p:cNvSpPr>
            <a:spLocks noGrp="1"/>
          </p:cNvSpPr>
          <p:nvPr>
            <p:ph type="pic" sz="quarter" idx="13"/>
          </p:nvPr>
        </p:nvSpPr>
        <p:spPr>
          <a:xfrm>
            <a:off x="3845563" y="-764259"/>
            <a:ext cx="6724886" cy="6728562"/>
          </a:xfrm>
          <a:prstGeom prst="ellipse">
            <a:avLst/>
          </a:prstGeom>
        </p:spPr>
        <p:txBody>
          <a:bodyPr vert="horz"/>
          <a:lstStyle/>
          <a:p>
            <a:r>
              <a:rPr lang="en-US"/>
              <a:t>Click icon to add picture</a:t>
            </a:r>
          </a:p>
        </p:txBody>
      </p:sp>
    </p:spTree>
    <p:extLst>
      <p:ext uri="{BB962C8B-B14F-4D97-AF65-F5344CB8AC3E}">
        <p14:creationId xmlns:p14="http://schemas.microsoft.com/office/powerpoint/2010/main" val="1834608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03/19/2020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17667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Rectangle 4"/>
          <p:cNvSpPr/>
          <p:nvPr userDrawn="1"/>
        </p:nvSpPr>
        <p:spPr>
          <a:xfrm>
            <a:off x="0" y="4220307"/>
            <a:ext cx="9144000" cy="923193"/>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260" y="4415553"/>
            <a:ext cx="699026" cy="486547"/>
          </a:xfrm>
          <a:prstGeom prst="rect">
            <a:avLst/>
          </a:prstGeom>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180382" y="4266534"/>
            <a:ext cx="2952768" cy="826430"/>
          </a:xfrm>
          <a:prstGeom prst="rect">
            <a:avLst/>
          </a:prstGeom>
        </p:spPr>
      </p:pic>
      <p:sp>
        <p:nvSpPr>
          <p:cNvPr id="12" name="Text Placeholder 2"/>
          <p:cNvSpPr>
            <a:spLocks noGrp="1"/>
          </p:cNvSpPr>
          <p:nvPr>
            <p:ph type="body" sz="quarter" idx="10" hasCustomPrompt="1"/>
          </p:nvPr>
        </p:nvSpPr>
        <p:spPr>
          <a:xfrm>
            <a:off x="1465855" y="71321"/>
            <a:ext cx="6977105" cy="1131087"/>
          </a:xfrm>
          <a:prstGeom prst="rect">
            <a:avLst/>
          </a:prstGeom>
        </p:spPr>
        <p:txBody>
          <a:bodyPr vert="horz" lIns="0" tIns="0" rIns="0" bIns="0" anchor="ctr" anchorCtr="0"/>
          <a:lstStyle>
            <a:lvl1pPr marL="0" indent="0">
              <a:lnSpc>
                <a:spcPts val="3600"/>
              </a:lnSpc>
              <a:spcBef>
                <a:spcPts val="0"/>
              </a:spcBef>
              <a:spcAft>
                <a:spcPts val="600"/>
              </a:spcAft>
              <a:buNone/>
              <a:defRPr sz="3600" b="0" i="0">
                <a:solidFill>
                  <a:schemeClr val="accent3"/>
                </a:solidFill>
                <a:latin typeface="Calibri Light"/>
                <a:cs typeface="Calibri Light"/>
              </a:defRPr>
            </a:lvl1pPr>
          </a:lstStyle>
          <a:p>
            <a:pPr lvl="0"/>
            <a:r>
              <a:rPr lang="en-US" dirty="0"/>
              <a:t>This slide is for the end </a:t>
            </a:r>
            <a:br>
              <a:rPr lang="en-US" dirty="0"/>
            </a:br>
            <a:r>
              <a:rPr lang="en-US" dirty="0"/>
              <a:t>of a presentation</a:t>
            </a:r>
          </a:p>
        </p:txBody>
      </p:sp>
      <p:sp>
        <p:nvSpPr>
          <p:cNvPr id="13" name="Text Placeholder 5"/>
          <p:cNvSpPr>
            <a:spLocks noGrp="1"/>
          </p:cNvSpPr>
          <p:nvPr>
            <p:ph type="body" sz="quarter" idx="11" hasCustomPrompt="1"/>
          </p:nvPr>
        </p:nvSpPr>
        <p:spPr>
          <a:xfrm>
            <a:off x="1465855" y="1404347"/>
            <a:ext cx="6337025" cy="1196614"/>
          </a:xfrm>
          <a:prstGeom prst="rect">
            <a:avLst/>
          </a:prstGeom>
        </p:spPr>
        <p:txBody>
          <a:bodyPr vert="horz" lIns="0" tIns="0" rIns="0" bIns="0"/>
          <a:lstStyle>
            <a:lvl1pPr marL="0" indent="0">
              <a:lnSpc>
                <a:spcPts val="2100"/>
              </a:lnSpc>
              <a:spcBef>
                <a:spcPts val="0"/>
              </a:spcBef>
              <a:spcAft>
                <a:spcPts val="600"/>
              </a:spcAft>
              <a:buNone/>
              <a:defRPr lang="en-US" sz="1500" smtClean="0"/>
            </a:lvl1pPr>
            <a:lvl2pPr marL="457200" indent="0">
              <a:buNone/>
              <a:defRPr sz="1500">
                <a:latin typeface="Calibri"/>
                <a:cs typeface="Calibri"/>
              </a:defRPr>
            </a:lvl2pPr>
            <a:lvl3pPr marL="914400" indent="0">
              <a:buNone/>
              <a:defRPr sz="1500">
                <a:latin typeface="Calibri"/>
                <a:cs typeface="Calibri"/>
              </a:defRPr>
            </a:lvl3pPr>
            <a:lvl4pPr marL="1371600" indent="0">
              <a:buNone/>
              <a:defRPr sz="1500">
                <a:latin typeface="Calibri"/>
                <a:cs typeface="Calibri"/>
              </a:defRPr>
            </a:lvl4pPr>
            <a:lvl5pPr marL="1828800" indent="0">
              <a:buNone/>
              <a:defRPr sz="1500">
                <a:latin typeface="Calibri"/>
                <a:cs typeface="Calibri"/>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sz="1500" dirty="0" err="1">
                <a:solidFill>
                  <a:srgbClr val="3D3935"/>
                </a:solidFill>
                <a:latin typeface="Calibri"/>
              </a:rPr>
              <a:t>consectetur</a:t>
            </a:r>
            <a:r>
              <a:rPr lang="en-US" sz="1500" dirty="0">
                <a:solidFill>
                  <a:srgbClr val="3D3935"/>
                </a:solidFill>
                <a:latin typeface="Calibri"/>
              </a:rPr>
              <a:t> </a:t>
            </a:r>
            <a:r>
              <a:rPr lang="en-US" sz="1500" dirty="0" err="1">
                <a:solidFill>
                  <a:srgbClr val="3D3935"/>
                </a:solidFill>
                <a:latin typeface="Calibri"/>
              </a:rPr>
              <a:t>adipiscing</a:t>
            </a:r>
            <a:r>
              <a:rPr lang="en-US" sz="1500" dirty="0">
                <a:solidFill>
                  <a:srgbClr val="3D3935"/>
                </a:solidFill>
                <a:latin typeface="Calibri"/>
              </a:rPr>
              <a:t> </a:t>
            </a:r>
            <a:r>
              <a:rPr lang="en-US" sz="1500" dirty="0" err="1">
                <a:solidFill>
                  <a:srgbClr val="3D3935"/>
                </a:solidFill>
                <a:latin typeface="Calibri"/>
              </a:rPr>
              <a:t>elit</a:t>
            </a:r>
            <a:r>
              <a:rPr lang="en-US" sz="1500" dirty="0">
                <a:solidFill>
                  <a:srgbClr val="3D3935"/>
                </a:solidFill>
                <a:latin typeface="Calibri"/>
              </a:rPr>
              <a:t>. </a:t>
            </a:r>
            <a:r>
              <a:rPr lang="en-US" sz="1500" dirty="0" err="1">
                <a:solidFill>
                  <a:srgbClr val="3D3935"/>
                </a:solidFill>
                <a:latin typeface="Calibri"/>
              </a:rPr>
              <a:t>Vestibulum</a:t>
            </a:r>
            <a:r>
              <a:rPr lang="en-US" sz="1500" dirty="0">
                <a:solidFill>
                  <a:srgbClr val="3D3935"/>
                </a:solidFill>
                <a:latin typeface="Calibri"/>
              </a:rPr>
              <a:t> ac ante </a:t>
            </a:r>
            <a:r>
              <a:rPr lang="en-US" sz="1500" dirty="0" err="1">
                <a:solidFill>
                  <a:srgbClr val="3D3935"/>
                </a:solidFill>
                <a:latin typeface="Calibri"/>
              </a:rPr>
              <a:t>feugiat</a:t>
            </a:r>
            <a:r>
              <a:rPr lang="en-US" sz="1500" dirty="0">
                <a:solidFill>
                  <a:srgbClr val="3D3935"/>
                </a:solidFill>
                <a:latin typeface="Calibri"/>
              </a:rPr>
              <a:t>, </a:t>
            </a:r>
            <a:r>
              <a:rPr lang="en-US" sz="1500" dirty="0" err="1">
                <a:solidFill>
                  <a:srgbClr val="3D3935"/>
                </a:solidFill>
                <a:latin typeface="Calibri"/>
              </a:rPr>
              <a:t>maximus</a:t>
            </a:r>
            <a:r>
              <a:rPr lang="en-US" sz="1500" dirty="0">
                <a:solidFill>
                  <a:srgbClr val="3D3935"/>
                </a:solidFill>
                <a:latin typeface="Calibri"/>
              </a:rPr>
              <a:t> </a:t>
            </a:r>
            <a:r>
              <a:rPr lang="en-US" sz="1500" dirty="0" err="1">
                <a:solidFill>
                  <a:srgbClr val="3D3935"/>
                </a:solidFill>
                <a:latin typeface="Calibri"/>
              </a:rPr>
              <a:t>erat</a:t>
            </a:r>
            <a:r>
              <a:rPr lang="en-US" sz="1500" dirty="0">
                <a:solidFill>
                  <a:srgbClr val="3D3935"/>
                </a:solidFill>
                <a:latin typeface="Calibri"/>
              </a:rPr>
              <a:t> et, </a:t>
            </a:r>
            <a:r>
              <a:rPr lang="en-US" sz="1500" dirty="0" err="1">
                <a:solidFill>
                  <a:srgbClr val="3D3935"/>
                </a:solidFill>
                <a:latin typeface="Calibri"/>
              </a:rPr>
              <a:t>accumsan</a:t>
            </a:r>
            <a:r>
              <a:rPr lang="en-US" sz="1500" dirty="0">
                <a:solidFill>
                  <a:srgbClr val="3D3935"/>
                </a:solidFill>
                <a:latin typeface="Calibri"/>
              </a:rPr>
              <a:t> </a:t>
            </a:r>
            <a:r>
              <a:rPr lang="en-US" sz="1500" dirty="0" err="1">
                <a:solidFill>
                  <a:srgbClr val="3D3935"/>
                </a:solidFill>
                <a:latin typeface="Calibri"/>
              </a:rPr>
              <a:t>neque</a:t>
            </a:r>
            <a:r>
              <a:rPr lang="en-US" sz="1500" dirty="0">
                <a:solidFill>
                  <a:srgbClr val="3D3935"/>
                </a:solidFill>
                <a:latin typeface="Calibri"/>
              </a:rPr>
              <a:t>. </a:t>
            </a:r>
            <a:r>
              <a:rPr lang="en-US" sz="1500" dirty="0" err="1">
                <a:solidFill>
                  <a:srgbClr val="3D3935"/>
                </a:solidFill>
                <a:latin typeface="Calibri"/>
              </a:rPr>
              <a:t>Nulla</a:t>
            </a:r>
            <a:r>
              <a:rPr lang="en-US" sz="1500" dirty="0">
                <a:solidFill>
                  <a:srgbClr val="3D3935"/>
                </a:solidFill>
                <a:latin typeface="Calibri"/>
              </a:rPr>
              <a:t> </a:t>
            </a:r>
            <a:r>
              <a:rPr lang="en-US" sz="1500" dirty="0" err="1">
                <a:solidFill>
                  <a:srgbClr val="3D3935"/>
                </a:solidFill>
                <a:latin typeface="Calibri"/>
              </a:rPr>
              <a:t>lacinia</a:t>
            </a:r>
            <a:r>
              <a:rPr lang="en-US" sz="1500" dirty="0">
                <a:solidFill>
                  <a:srgbClr val="3D3935"/>
                </a:solidFill>
                <a:latin typeface="Calibri"/>
              </a:rPr>
              <a:t> </a:t>
            </a:r>
            <a:r>
              <a:rPr lang="en-US" sz="1500" dirty="0" err="1">
                <a:solidFill>
                  <a:srgbClr val="3D3935"/>
                </a:solidFill>
                <a:latin typeface="Calibri"/>
              </a:rPr>
              <a:t>purus</a:t>
            </a:r>
            <a:r>
              <a:rPr lang="en-US" sz="1500" dirty="0">
                <a:solidFill>
                  <a:srgbClr val="3D3935"/>
                </a:solidFill>
                <a:latin typeface="Calibri"/>
              </a:rPr>
              <a:t> a </a:t>
            </a:r>
            <a:r>
              <a:rPr lang="en-US" sz="1500" dirty="0" err="1">
                <a:solidFill>
                  <a:srgbClr val="3D3935"/>
                </a:solidFill>
                <a:latin typeface="Calibri"/>
              </a:rPr>
              <a:t>lorem</a:t>
            </a:r>
            <a:r>
              <a:rPr lang="en-US" sz="1500" dirty="0">
                <a:solidFill>
                  <a:srgbClr val="3D3935"/>
                </a:solidFill>
                <a:latin typeface="Calibri"/>
              </a:rPr>
              <a:t> </a:t>
            </a:r>
            <a:r>
              <a:rPr lang="en-US" sz="1500" dirty="0" err="1">
                <a:solidFill>
                  <a:srgbClr val="3D3935"/>
                </a:solidFill>
                <a:latin typeface="Calibri"/>
              </a:rPr>
              <a:t>tincidunt</a:t>
            </a:r>
            <a:r>
              <a:rPr lang="en-US" sz="1500" dirty="0">
                <a:solidFill>
                  <a:srgbClr val="3D3935"/>
                </a:solidFill>
                <a:latin typeface="Calibri"/>
              </a:rPr>
              <a:t> </a:t>
            </a:r>
            <a:r>
              <a:rPr lang="en-US" sz="1500" dirty="0" err="1">
                <a:solidFill>
                  <a:srgbClr val="3D3935"/>
                </a:solidFill>
                <a:latin typeface="Calibri"/>
              </a:rPr>
              <a:t>consequat</a:t>
            </a:r>
            <a:r>
              <a:rPr lang="en-US" sz="1500" dirty="0">
                <a:solidFill>
                  <a:srgbClr val="3D3935"/>
                </a:solidFill>
                <a:latin typeface="Calibri"/>
              </a:rPr>
              <a:t>. </a:t>
            </a:r>
            <a:r>
              <a:rPr lang="en-US" sz="1500" dirty="0" err="1">
                <a:solidFill>
                  <a:srgbClr val="3D3935"/>
                </a:solidFill>
                <a:latin typeface="Calibri"/>
              </a:rPr>
              <a:t>Sed</a:t>
            </a:r>
            <a:r>
              <a:rPr lang="en-US" sz="1500" dirty="0">
                <a:solidFill>
                  <a:srgbClr val="3D3935"/>
                </a:solidFill>
                <a:latin typeface="Calibri"/>
              </a:rPr>
              <a:t> </a:t>
            </a:r>
            <a:r>
              <a:rPr lang="en-US" sz="1500" dirty="0" err="1">
                <a:solidFill>
                  <a:srgbClr val="3D3935"/>
                </a:solidFill>
                <a:latin typeface="Calibri"/>
              </a:rPr>
              <a:t>posuere</a:t>
            </a:r>
            <a:r>
              <a:rPr lang="en-US" sz="1500" dirty="0">
                <a:solidFill>
                  <a:srgbClr val="3D3935"/>
                </a:solidFill>
                <a:latin typeface="Calibri"/>
              </a:rPr>
              <a:t> </a:t>
            </a:r>
            <a:r>
              <a:rPr lang="en-US" sz="1500" dirty="0" err="1">
                <a:solidFill>
                  <a:srgbClr val="3D3935"/>
                </a:solidFill>
                <a:latin typeface="Calibri"/>
              </a:rPr>
              <a:t>cursus</a:t>
            </a:r>
            <a:r>
              <a:rPr lang="en-US" sz="1500" dirty="0">
                <a:solidFill>
                  <a:srgbClr val="3D3935"/>
                </a:solidFill>
                <a:latin typeface="Calibri"/>
              </a:rPr>
              <a:t> ligula in </a:t>
            </a:r>
            <a:r>
              <a:rPr lang="en-US" sz="1500" dirty="0" err="1">
                <a:solidFill>
                  <a:srgbClr val="3D3935"/>
                </a:solidFill>
                <a:latin typeface="Calibri"/>
              </a:rPr>
              <a:t>porta</a:t>
            </a:r>
            <a:r>
              <a:rPr lang="en-US" sz="1500" dirty="0">
                <a:solidFill>
                  <a:srgbClr val="3D3935"/>
                </a:solidFill>
                <a:latin typeface="Calibri"/>
              </a:rPr>
              <a:t>. </a:t>
            </a:r>
            <a:r>
              <a:rPr lang="en-US" sz="1500" dirty="0" err="1">
                <a:solidFill>
                  <a:srgbClr val="3D3935"/>
                </a:solidFill>
                <a:latin typeface="Calibri"/>
              </a:rPr>
              <a:t>Ut</a:t>
            </a:r>
            <a:r>
              <a:rPr lang="en-US" sz="1500" dirty="0">
                <a:solidFill>
                  <a:srgbClr val="3D3935"/>
                </a:solidFill>
                <a:latin typeface="Calibri"/>
              </a:rPr>
              <a:t> </a:t>
            </a:r>
            <a:r>
              <a:rPr lang="en-US" sz="1500" dirty="0" err="1">
                <a:solidFill>
                  <a:srgbClr val="3D3935"/>
                </a:solidFill>
                <a:latin typeface="Calibri"/>
              </a:rPr>
              <a:t>quis</a:t>
            </a:r>
            <a:r>
              <a:rPr lang="en-US" sz="1500" dirty="0">
                <a:solidFill>
                  <a:srgbClr val="3D3935"/>
                </a:solidFill>
                <a:latin typeface="Calibri"/>
              </a:rPr>
              <a:t> ex </a:t>
            </a:r>
            <a:r>
              <a:rPr lang="en-US" sz="1500" dirty="0" err="1">
                <a:solidFill>
                  <a:srgbClr val="3D3935"/>
                </a:solidFill>
                <a:latin typeface="Calibri"/>
              </a:rPr>
              <a:t>eget</a:t>
            </a:r>
            <a:r>
              <a:rPr lang="en-US" sz="1500" dirty="0">
                <a:solidFill>
                  <a:srgbClr val="3D3935"/>
                </a:solidFill>
                <a:latin typeface="Calibri"/>
              </a:rPr>
              <a:t> ligula </a:t>
            </a:r>
            <a:r>
              <a:rPr lang="en-US" sz="1500" dirty="0" err="1">
                <a:solidFill>
                  <a:srgbClr val="3D3935"/>
                </a:solidFill>
                <a:latin typeface="Calibri"/>
              </a:rPr>
              <a:t>ultricies</a:t>
            </a:r>
            <a:r>
              <a:rPr lang="en-US" sz="1500" dirty="0">
                <a:solidFill>
                  <a:srgbClr val="3D3935"/>
                </a:solidFill>
                <a:latin typeface="Calibri"/>
              </a:rPr>
              <a:t> </a:t>
            </a:r>
            <a:r>
              <a:rPr lang="en-US" sz="1500" dirty="0" err="1">
                <a:solidFill>
                  <a:srgbClr val="3D3935"/>
                </a:solidFill>
                <a:latin typeface="Calibri"/>
              </a:rPr>
              <a:t>pulvinar</a:t>
            </a:r>
            <a:r>
              <a:rPr lang="en-US" sz="1500" dirty="0">
                <a:solidFill>
                  <a:srgbClr val="3D3935"/>
                </a:solidFill>
                <a:latin typeface="Calibri"/>
              </a:rPr>
              <a:t> </a:t>
            </a:r>
            <a:r>
              <a:rPr lang="en-US" sz="1500" dirty="0" err="1">
                <a:solidFill>
                  <a:srgbClr val="3D3935"/>
                </a:solidFill>
                <a:latin typeface="Calibri"/>
              </a:rPr>
              <a:t>eget</a:t>
            </a:r>
            <a:r>
              <a:rPr lang="en-US" sz="1500" dirty="0">
                <a:solidFill>
                  <a:srgbClr val="3D3935"/>
                </a:solidFill>
                <a:latin typeface="Calibri"/>
              </a:rPr>
              <a:t> </a:t>
            </a:r>
            <a:r>
              <a:rPr lang="en-US" sz="1500" dirty="0" err="1">
                <a:solidFill>
                  <a:srgbClr val="3D3935"/>
                </a:solidFill>
                <a:latin typeface="Calibri"/>
              </a:rPr>
              <a:t>mollis</a:t>
            </a:r>
            <a:r>
              <a:rPr lang="en-US" sz="1500" dirty="0">
                <a:solidFill>
                  <a:srgbClr val="3D3935"/>
                </a:solidFill>
                <a:latin typeface="Calibri"/>
              </a:rPr>
              <a:t> </a:t>
            </a:r>
            <a:r>
              <a:rPr lang="en-US" sz="1500" dirty="0" err="1">
                <a:solidFill>
                  <a:srgbClr val="3D3935"/>
                </a:solidFill>
                <a:latin typeface="Calibri"/>
              </a:rPr>
              <a:t>tellus</a:t>
            </a:r>
            <a:r>
              <a:rPr lang="en-US" sz="1500" dirty="0">
                <a:solidFill>
                  <a:srgbClr val="3D3935"/>
                </a:solidFill>
                <a:latin typeface="Calibri"/>
              </a:rPr>
              <a:t>. </a:t>
            </a:r>
            <a:endParaRPr lang="en-US" dirty="0"/>
          </a:p>
        </p:txBody>
      </p:sp>
      <p:sp>
        <p:nvSpPr>
          <p:cNvPr id="14" name="Text Placeholder 13"/>
          <p:cNvSpPr>
            <a:spLocks noGrp="1"/>
          </p:cNvSpPr>
          <p:nvPr>
            <p:ph type="body" sz="quarter" idx="12" hasCustomPrompt="1"/>
          </p:nvPr>
        </p:nvSpPr>
        <p:spPr>
          <a:xfrm>
            <a:off x="1465263" y="4229833"/>
            <a:ext cx="5715000" cy="867012"/>
          </a:xfrm>
          <a:prstGeom prst="rect">
            <a:avLst/>
          </a:prstGeom>
        </p:spPr>
        <p:txBody>
          <a:bodyPr vert="horz" lIns="0" tIns="0" rIns="0" bIns="0" anchor="ctr" anchorCtr="0"/>
          <a:lstStyle>
            <a:lvl1pPr marL="0" indent="0" algn="r">
              <a:spcBef>
                <a:spcPts val="0"/>
              </a:spcBef>
              <a:spcAft>
                <a:spcPts val="600"/>
              </a:spcAft>
              <a:buNone/>
              <a:defRPr b="0" i="1">
                <a:solidFill>
                  <a:srgbClr val="FFFFFF"/>
                </a:solidFill>
                <a:latin typeface="Calibri"/>
                <a:cs typeface="Calibri"/>
              </a:defRPr>
            </a:lvl1pPr>
          </a:lstStyle>
          <a:p>
            <a:pPr lvl="0"/>
            <a:r>
              <a:rPr lang="en-US" dirty="0"/>
              <a:t>We Build Communities</a:t>
            </a:r>
          </a:p>
        </p:txBody>
      </p:sp>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a:off x="-114075" y="71321"/>
            <a:ext cx="1579929" cy="1131086"/>
          </a:xfrm>
          <a:prstGeom prst="rect">
            <a:avLst/>
          </a:prstGeom>
        </p:spPr>
      </p:pic>
    </p:spTree>
    <p:extLst>
      <p:ext uri="{BB962C8B-B14F-4D97-AF65-F5344CB8AC3E}">
        <p14:creationId xmlns:p14="http://schemas.microsoft.com/office/powerpoint/2010/main" val="3192512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descr="iStock_72865149_XXX 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Rectangle 6"/>
          <p:cNvSpPr/>
          <p:nvPr userDrawn="1"/>
        </p:nvSpPr>
        <p:spPr>
          <a:xfrm rot="16200000">
            <a:off x="3280411" y="-720092"/>
            <a:ext cx="5143500" cy="6583682"/>
          </a:xfrm>
          <a:prstGeom prst="rect">
            <a:avLst/>
          </a:prstGeom>
          <a:gradFill flip="none" rotWithShape="1">
            <a:gsLst>
              <a:gs pos="0">
                <a:srgbClr val="000000"/>
              </a:gs>
              <a:gs pos="84000">
                <a:srgbClr val="FFFFFF">
                  <a:alpha val="0"/>
                  <a:lumMod val="0"/>
                </a:srgb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rot="16200000">
            <a:off x="4017701" y="-3142956"/>
            <a:ext cx="6612998" cy="2540358"/>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46260" y="4415553"/>
            <a:ext cx="699026" cy="486547"/>
          </a:xfrm>
          <a:prstGeom prst="rect">
            <a:avLst/>
          </a:prstGeom>
        </p:spPr>
      </p:pic>
      <p:sp>
        <p:nvSpPr>
          <p:cNvPr id="5" name="Text Placeholder 4"/>
          <p:cNvSpPr>
            <a:spLocks noGrp="1"/>
          </p:cNvSpPr>
          <p:nvPr>
            <p:ph type="body" sz="quarter" idx="11" hasCustomPrompt="1"/>
          </p:nvPr>
        </p:nvSpPr>
        <p:spPr>
          <a:xfrm>
            <a:off x="6081225" y="1433722"/>
            <a:ext cx="2485949" cy="3229718"/>
          </a:xfrm>
          <a:prstGeom prst="rect">
            <a:avLst/>
          </a:prstGeom>
        </p:spPr>
        <p:txBody>
          <a:bodyPr vert="horz" lIns="0" tIns="0" rIns="0" bIns="0"/>
          <a:lstStyle>
            <a:lvl1pPr marL="0" indent="0">
              <a:spcBef>
                <a:spcPts val="0"/>
              </a:spcBef>
              <a:spcAft>
                <a:spcPts val="600"/>
              </a:spcAft>
              <a:buNone/>
              <a:defRPr sz="3600">
                <a:solidFill>
                  <a:srgbClr val="FFFFFF"/>
                </a:solidFill>
                <a:latin typeface="Calibri"/>
                <a:cs typeface="Calibri"/>
              </a:defRPr>
            </a:lvl1pPr>
          </a:lstStyle>
          <a:p>
            <a:pPr lvl="0"/>
            <a:r>
              <a:rPr lang="en-US" dirty="0"/>
              <a:t>Section Style Option</a:t>
            </a:r>
          </a:p>
        </p:txBody>
      </p:sp>
    </p:spTree>
    <p:extLst>
      <p:ext uri="{BB962C8B-B14F-4D97-AF65-F5344CB8AC3E}">
        <p14:creationId xmlns:p14="http://schemas.microsoft.com/office/powerpoint/2010/main" val="2160835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667463" y="1054909"/>
            <a:ext cx="8749435" cy="2482948"/>
          </a:xfrm>
          <a:prstGeom prst="rect">
            <a:avLst/>
          </a:prstGeom>
        </p:spPr>
      </p:pic>
      <p:pic>
        <p:nvPicPr>
          <p:cNvPr id="9" name="Picture 8" descr="NAHB 2 Line CMY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9960" y="4191000"/>
            <a:ext cx="987617" cy="686054"/>
          </a:xfrm>
          <a:prstGeom prst="rect">
            <a:avLst/>
          </a:prstGeom>
        </p:spPr>
      </p:pic>
      <p:sp>
        <p:nvSpPr>
          <p:cNvPr id="15" name="Text Placeholder 14"/>
          <p:cNvSpPr>
            <a:spLocks noGrp="1"/>
          </p:cNvSpPr>
          <p:nvPr>
            <p:ph type="body" sz="quarter" idx="11"/>
          </p:nvPr>
        </p:nvSpPr>
        <p:spPr>
          <a:xfrm>
            <a:off x="172720" y="1054909"/>
            <a:ext cx="5475037" cy="2482948"/>
          </a:xfrm>
          <a:prstGeom prst="rect">
            <a:avLst/>
          </a:prstGeom>
        </p:spPr>
        <p:txBody>
          <a:bodyPr vert="horz" lIns="0" tIns="0" rIns="0" bIns="0" anchor="ctr" anchorCtr="0"/>
          <a:lstStyle>
            <a:lvl1pPr marL="0" indent="0" algn="r">
              <a:lnSpc>
                <a:spcPts val="6000"/>
              </a:lnSpc>
              <a:spcBef>
                <a:spcPts val="0"/>
              </a:spcBef>
              <a:spcAft>
                <a:spcPts val="600"/>
              </a:spcAft>
              <a:buNone/>
              <a:defRPr sz="6000" b="0" i="0">
                <a:solidFill>
                  <a:schemeClr val="accent3"/>
                </a:solidFill>
                <a:latin typeface="Calibri Light"/>
                <a:cs typeface="Calibri Light"/>
              </a:defRPr>
            </a:lvl1pPr>
            <a:lvl2pPr marL="457200" indent="0" algn="r">
              <a:buNone/>
              <a:defRPr sz="1800" b="0" i="1">
                <a:solidFill>
                  <a:srgbClr val="00205B"/>
                </a:solidFill>
                <a:latin typeface="Source Sans Pro"/>
                <a:cs typeface="Source Sans Pro"/>
              </a:defRPr>
            </a:lvl2pPr>
          </a:lstStyle>
          <a:p>
            <a:pPr lvl="0"/>
            <a:r>
              <a:rPr lang="en-US"/>
              <a:t>Click to edit Master text styles</a:t>
            </a:r>
          </a:p>
        </p:txBody>
      </p:sp>
    </p:spTree>
    <p:extLst>
      <p:ext uri="{BB962C8B-B14F-4D97-AF65-F5344CB8AC3E}">
        <p14:creationId xmlns:p14="http://schemas.microsoft.com/office/powerpoint/2010/main" val="2852611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a:off x="-2728825" y="793567"/>
            <a:ext cx="8199915" cy="2327003"/>
          </a:xfrm>
          <a:prstGeom prst="rect">
            <a:avLst/>
          </a:prstGeom>
        </p:spPr>
      </p:pic>
      <p:pic>
        <p:nvPicPr>
          <p:cNvPr id="11" name="Picture 10" descr="NAHB 2 Line CMY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919960" y="4191000"/>
            <a:ext cx="987617" cy="686054"/>
          </a:xfrm>
          <a:prstGeom prst="rect">
            <a:avLst/>
          </a:prstGeom>
        </p:spPr>
      </p:pic>
      <p:sp>
        <p:nvSpPr>
          <p:cNvPr id="3" name="Text Placeholder 2"/>
          <p:cNvSpPr>
            <a:spLocks noGrp="1"/>
          </p:cNvSpPr>
          <p:nvPr>
            <p:ph type="body" sz="quarter" idx="12" hasCustomPrompt="1"/>
          </p:nvPr>
        </p:nvSpPr>
        <p:spPr>
          <a:xfrm>
            <a:off x="5489559" y="793566"/>
            <a:ext cx="3418018" cy="2327005"/>
          </a:xfrm>
          <a:prstGeom prst="rect">
            <a:avLst/>
          </a:prstGeom>
        </p:spPr>
        <p:txBody>
          <a:bodyPr vert="horz" lIns="0" tIns="0" rIns="0" bIns="0" anchor="ctr" anchorCtr="0"/>
          <a:lstStyle>
            <a:lvl1pPr marL="0" indent="0" algn="l">
              <a:spcBef>
                <a:spcPts val="0"/>
              </a:spcBef>
              <a:spcAft>
                <a:spcPts val="600"/>
              </a:spcAft>
              <a:buNone/>
              <a:defRPr sz="6000" b="0" i="0">
                <a:solidFill>
                  <a:schemeClr val="accent3"/>
                </a:solidFill>
                <a:latin typeface="Calibri Light"/>
                <a:cs typeface="Calibri Light"/>
              </a:defRPr>
            </a:lvl1pPr>
          </a:lstStyle>
          <a:p>
            <a:pPr lvl="0"/>
            <a:r>
              <a:rPr lang="en-US" dirty="0"/>
              <a:t>Section Header 1</a:t>
            </a:r>
          </a:p>
        </p:txBody>
      </p:sp>
      <p:sp>
        <p:nvSpPr>
          <p:cNvPr id="13" name="Picture Placeholder 8"/>
          <p:cNvSpPr>
            <a:spLocks noGrp="1"/>
          </p:cNvSpPr>
          <p:nvPr>
            <p:ph type="pic" sz="quarter" idx="13"/>
          </p:nvPr>
        </p:nvSpPr>
        <p:spPr>
          <a:xfrm>
            <a:off x="-2275840" y="-495906"/>
            <a:ext cx="6188473" cy="6191856"/>
          </a:xfrm>
          <a:prstGeom prst="ellipse">
            <a:avLst/>
          </a:prstGeom>
        </p:spPr>
        <p:txBody>
          <a:bodyPr vert="horz"/>
          <a:lstStyle/>
          <a:p>
            <a:r>
              <a:rPr lang="en-US"/>
              <a:t>Click icon to add picture</a:t>
            </a:r>
          </a:p>
        </p:txBody>
      </p:sp>
    </p:spTree>
    <p:extLst>
      <p:ext uri="{BB962C8B-B14F-4D97-AF65-F5344CB8AC3E}">
        <p14:creationId xmlns:p14="http://schemas.microsoft.com/office/powerpoint/2010/main" val="19593797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rot="10800000">
            <a:off x="-6731865" y="793567"/>
            <a:ext cx="8199915" cy="2327003"/>
          </a:xfrm>
          <a:prstGeom prst="rect">
            <a:avLst/>
          </a:prstGeom>
        </p:spPr>
      </p:pic>
      <p:pic>
        <p:nvPicPr>
          <p:cNvPr id="11" name="Picture 10" descr="NAHB 2 Line CMYK.eps"/>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1544" y="4191000"/>
            <a:ext cx="987617" cy="686054"/>
          </a:xfrm>
          <a:prstGeom prst="rect">
            <a:avLst/>
          </a:prstGeom>
        </p:spPr>
      </p:pic>
      <p:sp>
        <p:nvSpPr>
          <p:cNvPr id="3" name="Text Placeholder 2"/>
          <p:cNvSpPr>
            <a:spLocks noGrp="1"/>
          </p:cNvSpPr>
          <p:nvPr>
            <p:ph type="body" sz="quarter" idx="10" hasCustomPrompt="1"/>
          </p:nvPr>
        </p:nvSpPr>
        <p:spPr>
          <a:xfrm>
            <a:off x="1496997" y="793566"/>
            <a:ext cx="3461083" cy="2327004"/>
          </a:xfrm>
          <a:prstGeom prst="rect">
            <a:avLst/>
          </a:prstGeom>
        </p:spPr>
        <p:txBody>
          <a:bodyPr vert="horz" lIns="0" tIns="0" rIns="0" bIns="0" anchor="ctr" anchorCtr="0"/>
          <a:lstStyle>
            <a:lvl1pPr marL="0" indent="0">
              <a:spcBef>
                <a:spcPts val="0"/>
              </a:spcBef>
              <a:spcAft>
                <a:spcPts val="600"/>
              </a:spcAft>
              <a:buNone/>
              <a:defRPr sz="6000" b="0" i="0" baseline="0">
                <a:solidFill>
                  <a:schemeClr val="accent3"/>
                </a:solidFill>
                <a:latin typeface="Calibri Light"/>
                <a:cs typeface="Calibri Light"/>
              </a:defRPr>
            </a:lvl1pPr>
          </a:lstStyle>
          <a:p>
            <a:pPr lvl="0"/>
            <a:r>
              <a:rPr lang="en-US" dirty="0"/>
              <a:t>Section Header 2</a:t>
            </a:r>
          </a:p>
        </p:txBody>
      </p:sp>
      <p:sp>
        <p:nvSpPr>
          <p:cNvPr id="12" name="Picture Placeholder 8"/>
          <p:cNvSpPr>
            <a:spLocks noGrp="1"/>
          </p:cNvSpPr>
          <p:nvPr>
            <p:ph type="pic" sz="quarter" idx="13"/>
          </p:nvPr>
        </p:nvSpPr>
        <p:spPr>
          <a:xfrm>
            <a:off x="5140959" y="-495906"/>
            <a:ext cx="6188473" cy="6191856"/>
          </a:xfrm>
          <a:prstGeom prst="ellipse">
            <a:avLst/>
          </a:prstGeom>
        </p:spPr>
        <p:txBody>
          <a:bodyPr vert="horz"/>
          <a:lstStyle/>
          <a:p>
            <a:r>
              <a:rPr lang="en-US"/>
              <a:t>Click icon to add picture</a:t>
            </a:r>
          </a:p>
        </p:txBody>
      </p:sp>
    </p:spTree>
    <p:extLst>
      <p:ext uri="{BB962C8B-B14F-4D97-AF65-F5344CB8AC3E}">
        <p14:creationId xmlns:p14="http://schemas.microsoft.com/office/powerpoint/2010/main" val="29563841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box">
    <p:spTree>
      <p:nvGrpSpPr>
        <p:cNvPr id="1" name=""/>
        <p:cNvGrpSpPr/>
        <p:nvPr/>
      </p:nvGrpSpPr>
      <p:grpSpPr>
        <a:xfrm>
          <a:off x="0" y="0"/>
          <a:ext cx="0" cy="0"/>
          <a:chOff x="0" y="0"/>
          <a:chExt cx="0" cy="0"/>
        </a:xfrm>
      </p:grpSpPr>
      <p:pic>
        <p:nvPicPr>
          <p:cNvPr id="10" name="Picture 9" descr="NAHB 2 Line CMYK.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544" y="4390506"/>
            <a:ext cx="700414" cy="486547"/>
          </a:xfrm>
          <a:prstGeom prst="rect">
            <a:avLst/>
          </a:prstGeom>
        </p:spPr>
      </p:pic>
      <p:sp>
        <p:nvSpPr>
          <p:cNvPr id="12" name="Text Placeholder 2"/>
          <p:cNvSpPr>
            <a:spLocks noGrp="1"/>
          </p:cNvSpPr>
          <p:nvPr>
            <p:ph type="body" sz="quarter" idx="10" hasCustomPrompt="1"/>
          </p:nvPr>
        </p:nvSpPr>
        <p:spPr>
          <a:xfrm>
            <a:off x="1465855" y="71321"/>
            <a:ext cx="3888465" cy="1131087"/>
          </a:xfrm>
          <a:prstGeom prst="rect">
            <a:avLst/>
          </a:prstGeom>
        </p:spPr>
        <p:txBody>
          <a:bodyPr vert="horz" lIns="0" tIns="0" rIns="0" bIns="0" anchor="ctr" anchorCtr="0"/>
          <a:lstStyle>
            <a:lvl1pPr marL="0" indent="0">
              <a:spcBef>
                <a:spcPts val="0"/>
              </a:spcBef>
              <a:spcAft>
                <a:spcPts val="600"/>
              </a:spcAft>
              <a:buNone/>
              <a:defRPr sz="3600" b="0" i="0">
                <a:solidFill>
                  <a:schemeClr val="accent3"/>
                </a:solidFill>
                <a:latin typeface="Calibri Light"/>
                <a:cs typeface="Calibri Light"/>
              </a:defRPr>
            </a:lvl1pPr>
          </a:lstStyle>
          <a:p>
            <a:pPr lvl="0"/>
            <a:r>
              <a:rPr lang="en-US" dirty="0"/>
              <a:t>Page Header</a:t>
            </a:r>
          </a:p>
        </p:txBody>
      </p:sp>
      <p:sp>
        <p:nvSpPr>
          <p:cNvPr id="4" name="Picture Placeholder 3"/>
          <p:cNvSpPr>
            <a:spLocks noGrp="1"/>
          </p:cNvSpPr>
          <p:nvPr>
            <p:ph type="pic" sz="quarter" idx="13"/>
          </p:nvPr>
        </p:nvSpPr>
        <p:spPr>
          <a:xfrm>
            <a:off x="1465855" y="1322740"/>
            <a:ext cx="7139665" cy="3218780"/>
          </a:xfrm>
          <a:prstGeom prst="rect">
            <a:avLst/>
          </a:prstGeom>
        </p:spPr>
        <p:txBody>
          <a:bodyPr vert="horz"/>
          <a:lstStyle/>
          <a:p>
            <a:r>
              <a:rPr lang="en-US"/>
              <a:t>Click icon to add picture</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14075" y="71321"/>
            <a:ext cx="1579929" cy="1131086"/>
          </a:xfrm>
          <a:prstGeom prst="rect">
            <a:avLst/>
          </a:prstGeom>
        </p:spPr>
      </p:pic>
    </p:spTree>
    <p:extLst>
      <p:ext uri="{BB962C8B-B14F-4D97-AF65-F5344CB8AC3E}">
        <p14:creationId xmlns:p14="http://schemas.microsoft.com/office/powerpoint/2010/main" val="40292305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12" name="Rectangle 11"/>
          <p:cNvSpPr/>
          <p:nvPr userDrawn="1"/>
        </p:nvSpPr>
        <p:spPr>
          <a:xfrm>
            <a:off x="0" y="0"/>
            <a:ext cx="9144000" cy="5143500"/>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46260" y="4415553"/>
            <a:ext cx="699026" cy="486547"/>
          </a:xfrm>
          <a:prstGeom prst="rect">
            <a:avLst/>
          </a:prstGeom>
        </p:spPr>
      </p:pic>
      <p:pic>
        <p:nvPicPr>
          <p:cNvPr id="15" name="Picture 1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a:off x="-114076" y="71321"/>
            <a:ext cx="1579929" cy="1131085"/>
          </a:xfrm>
          <a:prstGeom prst="rect">
            <a:avLst/>
          </a:prstGeom>
        </p:spPr>
      </p:pic>
      <p:sp>
        <p:nvSpPr>
          <p:cNvPr id="7" name="Text Placeholder 2"/>
          <p:cNvSpPr>
            <a:spLocks noGrp="1"/>
          </p:cNvSpPr>
          <p:nvPr>
            <p:ph type="body" sz="quarter" idx="10" hasCustomPrompt="1"/>
          </p:nvPr>
        </p:nvSpPr>
        <p:spPr>
          <a:xfrm>
            <a:off x="1465855" y="71321"/>
            <a:ext cx="6977105" cy="1131087"/>
          </a:xfrm>
          <a:prstGeom prst="rect">
            <a:avLst/>
          </a:prstGeom>
        </p:spPr>
        <p:txBody>
          <a:bodyPr vert="horz" lIns="0" tIns="0" rIns="0" bIns="0" anchor="ctr" anchorCtr="0"/>
          <a:lstStyle>
            <a:lvl1pPr marL="0" indent="0">
              <a:spcBef>
                <a:spcPts val="0"/>
              </a:spcBef>
              <a:spcAft>
                <a:spcPts val="600"/>
              </a:spcAft>
              <a:buNone/>
              <a:defRPr sz="3600" b="0" i="0">
                <a:solidFill>
                  <a:schemeClr val="bg1"/>
                </a:solidFill>
                <a:latin typeface="Calibri Light"/>
                <a:cs typeface="Calibri Light"/>
              </a:defRPr>
            </a:lvl1pPr>
          </a:lstStyle>
          <a:p>
            <a:pPr lvl="0"/>
            <a:r>
              <a:rPr lang="en-US" dirty="0"/>
              <a:t>Page Header</a:t>
            </a:r>
          </a:p>
        </p:txBody>
      </p:sp>
      <p:sp>
        <p:nvSpPr>
          <p:cNvPr id="10" name="Text Placeholder 5"/>
          <p:cNvSpPr>
            <a:spLocks noGrp="1"/>
          </p:cNvSpPr>
          <p:nvPr>
            <p:ph type="body" sz="quarter" idx="11" hasCustomPrompt="1"/>
          </p:nvPr>
        </p:nvSpPr>
        <p:spPr>
          <a:xfrm>
            <a:off x="1465855" y="1404346"/>
            <a:ext cx="6337025" cy="3157493"/>
          </a:xfrm>
          <a:prstGeom prst="rect">
            <a:avLst/>
          </a:prstGeom>
        </p:spPr>
        <p:txBody>
          <a:bodyPr vert="horz" lIns="0" tIns="0" rIns="0" bIns="0"/>
          <a:lstStyle>
            <a:lvl1pPr marL="0" indent="0">
              <a:lnSpc>
                <a:spcPts val="2100"/>
              </a:lnSpc>
              <a:spcBef>
                <a:spcPts val="0"/>
              </a:spcBef>
              <a:spcAft>
                <a:spcPts val="600"/>
              </a:spcAft>
              <a:buNone/>
              <a:defRPr lang="en-US" sz="1500" smtClean="0">
                <a:solidFill>
                  <a:srgbClr val="FFFFFF"/>
                </a:solidFill>
              </a:defRPr>
            </a:lvl1pPr>
            <a:lvl2pPr marL="742950" indent="-285750">
              <a:buFont typeface="Arial"/>
              <a:buChar char="•"/>
              <a:defRPr sz="1500">
                <a:solidFill>
                  <a:srgbClr val="FFFFFF"/>
                </a:solidFill>
                <a:latin typeface="Calibri"/>
                <a:cs typeface="Calibri"/>
              </a:defRPr>
            </a:lvl2pPr>
            <a:lvl3pPr marL="914400" indent="0">
              <a:buNone/>
              <a:defRPr sz="1500">
                <a:latin typeface="Calibri"/>
                <a:cs typeface="Calibri"/>
              </a:defRPr>
            </a:lvl3pPr>
            <a:lvl4pPr marL="1371600" indent="0">
              <a:buNone/>
              <a:defRPr sz="1500">
                <a:latin typeface="Calibri"/>
                <a:cs typeface="Calibri"/>
              </a:defRPr>
            </a:lvl4pPr>
            <a:lvl5pPr marL="1828800" indent="0">
              <a:buNone/>
              <a:defRPr sz="1500">
                <a:latin typeface="Calibri"/>
                <a:cs typeface="Calibri"/>
              </a:defRPr>
            </a:lvl5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Vestibulum</a:t>
            </a:r>
            <a:r>
              <a:rPr lang="en-US" dirty="0"/>
              <a:t> ac ante </a:t>
            </a:r>
            <a:r>
              <a:rPr lang="en-US" dirty="0" err="1"/>
              <a:t>feugiat</a:t>
            </a:r>
            <a:r>
              <a:rPr lang="en-US" dirty="0"/>
              <a:t>, </a:t>
            </a:r>
            <a:r>
              <a:rPr lang="en-US" dirty="0" err="1"/>
              <a:t>maximus</a:t>
            </a:r>
            <a:r>
              <a:rPr lang="en-US" dirty="0"/>
              <a:t> </a:t>
            </a:r>
            <a:r>
              <a:rPr lang="en-US" dirty="0" err="1"/>
              <a:t>erat</a:t>
            </a:r>
            <a:r>
              <a:rPr lang="en-US" dirty="0"/>
              <a:t> et, </a:t>
            </a:r>
            <a:r>
              <a:rPr lang="en-US" dirty="0" err="1"/>
              <a:t>accumsan</a:t>
            </a:r>
            <a:r>
              <a:rPr lang="en-US" dirty="0"/>
              <a:t> </a:t>
            </a:r>
            <a:r>
              <a:rPr lang="en-US" dirty="0" err="1"/>
              <a:t>neque</a:t>
            </a:r>
            <a:r>
              <a:rPr lang="en-US" dirty="0"/>
              <a:t>. </a:t>
            </a:r>
            <a:r>
              <a:rPr lang="en-US" dirty="0" err="1"/>
              <a:t>Nulla</a:t>
            </a:r>
            <a:r>
              <a:rPr lang="en-US" dirty="0"/>
              <a:t> </a:t>
            </a:r>
            <a:r>
              <a:rPr lang="en-US" dirty="0" err="1"/>
              <a:t>lacinia</a:t>
            </a:r>
            <a:r>
              <a:rPr lang="en-US" dirty="0"/>
              <a:t> </a:t>
            </a:r>
            <a:r>
              <a:rPr lang="en-US" dirty="0" err="1"/>
              <a:t>purus</a:t>
            </a:r>
            <a:r>
              <a:rPr lang="en-US" dirty="0"/>
              <a:t> a </a:t>
            </a:r>
            <a:r>
              <a:rPr lang="en-US" dirty="0" err="1"/>
              <a:t>lorem</a:t>
            </a:r>
            <a:r>
              <a:rPr lang="en-US" dirty="0"/>
              <a:t> </a:t>
            </a:r>
            <a:r>
              <a:rPr lang="en-US" dirty="0" err="1"/>
              <a:t>tincidunt</a:t>
            </a:r>
            <a:r>
              <a:rPr lang="en-US" dirty="0"/>
              <a:t> </a:t>
            </a:r>
            <a:r>
              <a:rPr lang="en-US" dirty="0" err="1"/>
              <a:t>consequat</a:t>
            </a:r>
            <a:r>
              <a:rPr lang="en-US" dirty="0"/>
              <a:t>. </a:t>
            </a:r>
            <a:r>
              <a:rPr lang="en-US" dirty="0" err="1"/>
              <a:t>Sed</a:t>
            </a:r>
            <a:r>
              <a:rPr lang="en-US" dirty="0"/>
              <a:t> </a:t>
            </a:r>
            <a:r>
              <a:rPr lang="en-US" dirty="0" err="1"/>
              <a:t>posuere</a:t>
            </a:r>
            <a:r>
              <a:rPr lang="en-US" dirty="0"/>
              <a:t> </a:t>
            </a:r>
            <a:r>
              <a:rPr lang="en-US" dirty="0" err="1"/>
              <a:t>cursus</a:t>
            </a:r>
            <a:r>
              <a:rPr lang="en-US" dirty="0"/>
              <a:t> ligula in </a:t>
            </a:r>
            <a:r>
              <a:rPr lang="en-US" dirty="0" err="1"/>
              <a:t>porta</a:t>
            </a:r>
            <a:r>
              <a:rPr lang="en-US" dirty="0"/>
              <a:t>. </a:t>
            </a:r>
            <a:r>
              <a:rPr lang="en-US" dirty="0" err="1"/>
              <a:t>Ut</a:t>
            </a:r>
            <a:r>
              <a:rPr lang="en-US" dirty="0"/>
              <a:t> </a:t>
            </a:r>
            <a:r>
              <a:rPr lang="en-US" dirty="0" err="1"/>
              <a:t>quis</a:t>
            </a:r>
            <a:r>
              <a:rPr lang="en-US" dirty="0"/>
              <a:t> ex </a:t>
            </a:r>
            <a:r>
              <a:rPr lang="en-US" dirty="0" err="1"/>
              <a:t>eget</a:t>
            </a:r>
            <a:r>
              <a:rPr lang="en-US" dirty="0"/>
              <a:t> ligula </a:t>
            </a:r>
            <a:r>
              <a:rPr lang="en-US" dirty="0" err="1"/>
              <a:t>ultricies</a:t>
            </a:r>
            <a:r>
              <a:rPr lang="en-US" dirty="0"/>
              <a:t> </a:t>
            </a:r>
            <a:r>
              <a:rPr lang="en-US" dirty="0" err="1"/>
              <a:t>pulvinar</a:t>
            </a:r>
            <a:r>
              <a:rPr lang="en-US" dirty="0"/>
              <a:t> </a:t>
            </a:r>
            <a:r>
              <a:rPr lang="en-US" dirty="0" err="1"/>
              <a:t>eget</a:t>
            </a:r>
            <a:r>
              <a:rPr lang="en-US" dirty="0"/>
              <a:t> </a:t>
            </a:r>
            <a:r>
              <a:rPr lang="en-US" dirty="0" err="1"/>
              <a:t>mollis</a:t>
            </a:r>
            <a:r>
              <a:rPr lang="en-US" dirty="0"/>
              <a:t> </a:t>
            </a:r>
            <a:r>
              <a:rPr lang="en-US" dirty="0" err="1"/>
              <a:t>tellus</a:t>
            </a:r>
            <a:r>
              <a:rPr lang="en-US" dirty="0"/>
              <a:t>. </a:t>
            </a:r>
          </a:p>
          <a:p>
            <a:pPr lvl="1"/>
            <a:r>
              <a:rPr lang="en-US" dirty="0"/>
              <a:t>Bullet one</a:t>
            </a:r>
          </a:p>
          <a:p>
            <a:pPr lvl="1"/>
            <a:r>
              <a:rPr lang="en-US" dirty="0"/>
              <a:t>Bullet two</a:t>
            </a:r>
          </a:p>
        </p:txBody>
      </p:sp>
    </p:spTree>
    <p:extLst>
      <p:ext uri="{BB962C8B-B14F-4D97-AF65-F5344CB8AC3E}">
        <p14:creationId xmlns:p14="http://schemas.microsoft.com/office/powerpoint/2010/main" val="33911631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86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03/19/2020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91570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03/19/2020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57509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smtClean="0"/>
              <a:pPr/>
              <a:t>03/19/2020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27183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03/19/2020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4229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03/19/2020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08775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03/19/2020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24994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03/19/2020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48561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03/19/2020</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899820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754" r:id="rId21"/>
    <p:sldLayoutId id="2147483649" r:id="rId22"/>
    <p:sldLayoutId id="2147483650" r:id="rId23"/>
    <p:sldLayoutId id="2147483651" r:id="rId24"/>
    <p:sldLayoutId id="2147483662" r:id="rId25"/>
    <p:sldLayoutId id="2147483657" r:id="rId26"/>
    <p:sldLayoutId id="2147483661" r:id="rId2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0.JPG"/><Relationship Id="rId7" Type="http://schemas.openxmlformats.org/officeDocument/2006/relationships/image" Target="../media/image74.JPG"/><Relationship Id="rId12" Type="http://schemas.openxmlformats.org/officeDocument/2006/relationships/image" Target="../media/image79.JPG"/><Relationship Id="rId2" Type="http://schemas.openxmlformats.org/officeDocument/2006/relationships/notesSlide" Target="../notesSlides/notesSlide47.xml"/><Relationship Id="rId1" Type="http://schemas.openxmlformats.org/officeDocument/2006/relationships/slideLayout" Target="../slideLayouts/slideLayout15.xml"/><Relationship Id="rId6" Type="http://schemas.openxmlformats.org/officeDocument/2006/relationships/image" Target="../media/image73.JPG"/><Relationship Id="rId11" Type="http://schemas.openxmlformats.org/officeDocument/2006/relationships/image" Target="../media/image78.JPG"/><Relationship Id="rId5" Type="http://schemas.openxmlformats.org/officeDocument/2006/relationships/image" Target="../media/image72.JPG"/><Relationship Id="rId10" Type="http://schemas.openxmlformats.org/officeDocument/2006/relationships/image" Target="../media/image77.JPG"/><Relationship Id="rId4" Type="http://schemas.openxmlformats.org/officeDocument/2006/relationships/image" Target="../media/image71.JPG"/><Relationship Id="rId9" Type="http://schemas.openxmlformats.org/officeDocument/2006/relationships/image" Target="../media/image76.JPG"/></Relationships>
</file>

<file path=ppt/slides/_rels/slide62.xml.rels><?xml version="1.0" encoding="UTF-8" standalone="yes"?>
<Relationships xmlns="http://schemas.openxmlformats.org/package/2006/relationships"><Relationship Id="rId2" Type="http://schemas.openxmlformats.org/officeDocument/2006/relationships/hyperlink" Target="mailto:dbassert@nahb.org" TargetMode="Externa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Orientation to the Land Development Process</a:t>
            </a:r>
          </a:p>
        </p:txBody>
      </p:sp>
    </p:spTree>
    <p:extLst>
      <p:ext uri="{BB962C8B-B14F-4D97-AF65-F5344CB8AC3E}">
        <p14:creationId xmlns:p14="http://schemas.microsoft.com/office/powerpoint/2010/main" val="10048362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Flood Disaster Protection Act</a:t>
            </a:r>
          </a:p>
        </p:txBody>
      </p:sp>
      <p:sp>
        <p:nvSpPr>
          <p:cNvPr id="3" name="Text Placeholder 2"/>
          <p:cNvSpPr>
            <a:spLocks noGrp="1"/>
          </p:cNvSpPr>
          <p:nvPr>
            <p:ph type="body" sz="quarter" idx="11"/>
          </p:nvPr>
        </p:nvSpPr>
        <p:spPr>
          <a:xfrm>
            <a:off x="1465855" y="1290046"/>
            <a:ext cx="3544295" cy="2456453"/>
          </a:xfrm>
        </p:spPr>
        <p:txBody>
          <a:bodyPr>
            <a:normAutofit fontScale="85000" lnSpcReduction="10000"/>
          </a:bodyPr>
          <a:lstStyle/>
          <a:p>
            <a:pPr marL="285750" indent="-285750">
              <a:buFont typeface="Arial" panose="020B0604020202020204" pitchFamily="34" charset="0"/>
              <a:buChar char="•"/>
            </a:pPr>
            <a:r>
              <a:rPr lang="en-US" dirty="0"/>
              <a:t>Creates national flood insurance program</a:t>
            </a:r>
          </a:p>
          <a:p>
            <a:pPr marL="285750" indent="-285750">
              <a:buFont typeface="Arial" panose="020B0604020202020204" pitchFamily="34" charset="0"/>
              <a:buChar char="•"/>
            </a:pPr>
            <a:r>
              <a:rPr lang="en-US" dirty="0"/>
              <a:t>Requires FEMA to develop risk-based floodplain maps</a:t>
            </a:r>
          </a:p>
          <a:p>
            <a:pPr marL="285750" indent="-285750">
              <a:buFont typeface="Arial" panose="020B0604020202020204" pitchFamily="34" charset="0"/>
              <a:buChar char="•"/>
            </a:pPr>
            <a:r>
              <a:rPr lang="en-US" dirty="0"/>
              <a:t>Requires local regulation of development in floodplains in exchange for the availability of  flood insurance</a:t>
            </a:r>
          </a:p>
          <a:p>
            <a:pPr marL="285750" indent="-285750">
              <a:buFont typeface="Arial" panose="020B0604020202020204" pitchFamily="34" charset="0"/>
              <a:buChar char="•"/>
            </a:pPr>
            <a:r>
              <a:rPr lang="en-US" dirty="0"/>
              <a:t>Mandates the purchase of flood insurance for properties within Special Flood Hazard Areas</a:t>
            </a:r>
          </a:p>
        </p:txBody>
      </p:sp>
      <p:pic>
        <p:nvPicPr>
          <p:cNvPr id="8" name="Picture Placeholder 7"/>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6717" r="16717"/>
          <a:stretch>
            <a:fillRect/>
          </a:stretch>
        </p:blipFill>
        <p:spPr/>
      </p:pic>
    </p:spTree>
    <p:extLst>
      <p:ext uri="{BB962C8B-B14F-4D97-AF65-F5344CB8AC3E}">
        <p14:creationId xmlns:p14="http://schemas.microsoft.com/office/powerpoint/2010/main" val="414656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en-US" dirty="0"/>
              <a:t>National Historic Preservation Act</a:t>
            </a:r>
            <a:endParaRPr lang="en-US" dirty="0"/>
          </a:p>
        </p:txBody>
      </p:sp>
      <p:sp>
        <p:nvSpPr>
          <p:cNvPr id="3" name="Text Placeholder 2"/>
          <p:cNvSpPr>
            <a:spLocks noGrp="1"/>
          </p:cNvSpPr>
          <p:nvPr>
            <p:ph type="body" sz="quarter" idx="11"/>
          </p:nvPr>
        </p:nvSpPr>
        <p:spPr>
          <a:xfrm>
            <a:off x="1284880" y="1480546"/>
            <a:ext cx="3649070" cy="2456453"/>
          </a:xfrm>
        </p:spPr>
        <p:txBody>
          <a:bodyPr>
            <a:normAutofit fontScale="92500" lnSpcReduction="10000"/>
          </a:bodyPr>
          <a:lstStyle/>
          <a:p>
            <a:pPr marL="742950" lvl="1" indent="-285750">
              <a:buFont typeface="Arial" panose="020B0604020202020204" pitchFamily="34" charset="0"/>
              <a:buChar char="•"/>
            </a:pPr>
            <a:r>
              <a:rPr lang="en-US" altLang="en-US" dirty="0"/>
              <a:t>Created National Register of Historic Places, National Historic Landmarks and State Historic Preservation Offices</a:t>
            </a:r>
          </a:p>
          <a:p>
            <a:pPr marL="742950" lvl="1" indent="-285750">
              <a:buFont typeface="Arial" panose="020B0604020202020204" pitchFamily="34" charset="0"/>
              <a:buChar char="•"/>
            </a:pPr>
            <a:r>
              <a:rPr lang="en-US" altLang="en-US" dirty="0"/>
              <a:t>Partnership w/states to preserve historic resources</a:t>
            </a:r>
          </a:p>
          <a:p>
            <a:pPr marL="742950" lvl="1" indent="-285750">
              <a:buFont typeface="Arial" panose="020B0604020202020204" pitchFamily="34" charset="0"/>
              <a:buChar char="•"/>
            </a:pPr>
            <a:r>
              <a:rPr lang="en-US" altLang="en-US" dirty="0"/>
              <a:t>Must assess impacts of actions on any sites listed on, or eligible                                                for listing on, the National Register of Historic Places</a:t>
            </a:r>
          </a:p>
          <a:p>
            <a:pPr marL="742950" lvl="1" indent="-285750">
              <a:buFont typeface="Arial" panose="020B0604020202020204" pitchFamily="34" charset="0"/>
              <a:buChar char="•"/>
            </a:pPr>
            <a:r>
              <a:rPr lang="en-US" altLang="en-US" dirty="0"/>
              <a:t>May require redesign, mitigation, or other actions to reduce or                                             eliminate impacts</a:t>
            </a:r>
          </a:p>
        </p:txBody>
      </p:sp>
      <p:pic>
        <p:nvPicPr>
          <p:cNvPr id="10" name="Picture Placeholder 9"/>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6699" r="16699"/>
          <a:stretch>
            <a:fillRect/>
          </a:stretch>
        </p:blipFill>
        <p:spPr/>
      </p:pic>
    </p:spTree>
    <p:extLst>
      <p:ext uri="{BB962C8B-B14F-4D97-AF65-F5344CB8AC3E}">
        <p14:creationId xmlns:p14="http://schemas.microsoft.com/office/powerpoint/2010/main" val="3373893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en-US" dirty="0"/>
              <a:t>Emerging Federal Level Issues</a:t>
            </a:r>
            <a:endParaRPr lang="en-US" dirty="0"/>
          </a:p>
        </p:txBody>
      </p:sp>
      <p:sp>
        <p:nvSpPr>
          <p:cNvPr id="3" name="Text Placeholder 2"/>
          <p:cNvSpPr>
            <a:spLocks noGrp="1"/>
          </p:cNvSpPr>
          <p:nvPr>
            <p:ph type="body" sz="quarter" idx="11"/>
          </p:nvPr>
        </p:nvSpPr>
        <p:spPr>
          <a:xfrm>
            <a:off x="1284880" y="1480546"/>
            <a:ext cx="3649070" cy="2456453"/>
          </a:xfrm>
        </p:spPr>
        <p:txBody>
          <a:bodyPr/>
          <a:lstStyle/>
          <a:p>
            <a:pPr marL="285750" indent="-285750">
              <a:buFont typeface="Arial" panose="020B0604020202020204" pitchFamily="34" charset="0"/>
              <a:buChar char="•"/>
            </a:pPr>
            <a:r>
              <a:rPr lang="en-US" altLang="en-US" dirty="0"/>
              <a:t>Improving Energy Policies and Efficiency</a:t>
            </a:r>
          </a:p>
          <a:p>
            <a:pPr marL="285750" indent="-285750">
              <a:buFont typeface="Arial" panose="020B0604020202020204" pitchFamily="34" charset="0"/>
              <a:buChar char="•"/>
            </a:pPr>
            <a:r>
              <a:rPr lang="en-US" altLang="en-US" dirty="0"/>
              <a:t>Promoting Green Development and Green Building</a:t>
            </a:r>
          </a:p>
          <a:p>
            <a:pPr marL="285750" indent="-285750">
              <a:buFont typeface="Arial" panose="020B0604020202020204" pitchFamily="34" charset="0"/>
              <a:buChar char="•"/>
            </a:pPr>
            <a:r>
              <a:rPr lang="en-US" altLang="en-US" dirty="0"/>
              <a:t>Addressing Climate Change/Improving Sustainability and Resiliency</a:t>
            </a:r>
          </a:p>
        </p:txBody>
      </p:sp>
      <p:pic>
        <p:nvPicPr>
          <p:cNvPr id="7" name="Picture Placeholder 6"/>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5269" r="15269"/>
          <a:stretch>
            <a:fillRect/>
          </a:stretch>
        </p:blipFill>
        <p:spPr/>
      </p:pic>
    </p:spTree>
    <p:extLst>
      <p:ext uri="{BB962C8B-B14F-4D97-AF65-F5344CB8AC3E}">
        <p14:creationId xmlns:p14="http://schemas.microsoft.com/office/powerpoint/2010/main" val="2204982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en-US" dirty="0"/>
              <a:t>State Level Issues</a:t>
            </a:r>
            <a:endParaRPr lang="en-US" dirty="0"/>
          </a:p>
        </p:txBody>
      </p:sp>
      <p:sp>
        <p:nvSpPr>
          <p:cNvPr id="3" name="Text Placeholder 2"/>
          <p:cNvSpPr>
            <a:spLocks noGrp="1"/>
          </p:cNvSpPr>
          <p:nvPr>
            <p:ph type="body" sz="quarter" idx="11"/>
          </p:nvPr>
        </p:nvSpPr>
        <p:spPr>
          <a:xfrm>
            <a:off x="1284880" y="1480546"/>
            <a:ext cx="3649070" cy="2456453"/>
          </a:xfrm>
        </p:spPr>
        <p:txBody>
          <a:bodyPr/>
          <a:lstStyle/>
          <a:p>
            <a:pPr marL="285750" indent="-285750">
              <a:buFont typeface="Arial" panose="020B0604020202020204" pitchFamily="34" charset="0"/>
              <a:buChar char="•"/>
            </a:pPr>
            <a:r>
              <a:rPr lang="en-US" altLang="en-US" dirty="0"/>
              <a:t>State land use plans rare</a:t>
            </a:r>
          </a:p>
          <a:p>
            <a:pPr marL="285750" indent="-285750">
              <a:buFont typeface="Arial" panose="020B0604020202020204" pitchFamily="34" charset="0"/>
              <a:buChar char="•"/>
            </a:pPr>
            <a:r>
              <a:rPr lang="en-US" altLang="en-US" dirty="0"/>
              <a:t>Regional governments rare</a:t>
            </a:r>
          </a:p>
          <a:p>
            <a:pPr marL="285750" indent="-285750">
              <a:buFont typeface="Arial" panose="020B0604020202020204" pitchFamily="34" charset="0"/>
              <a:buChar char="•"/>
            </a:pPr>
            <a:r>
              <a:rPr lang="en-US" altLang="en-US" dirty="0"/>
              <a:t>State mandates for local plans do exist</a:t>
            </a:r>
          </a:p>
          <a:p>
            <a:pPr marL="285750" indent="-285750">
              <a:buFont typeface="Arial" panose="020B0604020202020204" pitchFamily="34" charset="0"/>
              <a:buChar char="•"/>
            </a:pPr>
            <a:r>
              <a:rPr lang="en-US" altLang="en-US" dirty="0"/>
              <a:t>Affordable housing “remedies”</a:t>
            </a:r>
          </a:p>
          <a:p>
            <a:pPr marL="285750" indent="-285750">
              <a:buFont typeface="Arial" panose="020B0604020202020204" pitchFamily="34" charset="0"/>
              <a:buChar char="•"/>
            </a:pPr>
            <a:r>
              <a:rPr lang="en-US" altLang="en-US" dirty="0"/>
              <a:t>Environmental permits too</a:t>
            </a:r>
          </a:p>
          <a:p>
            <a:pPr marL="285750" indent="-285750">
              <a:buFont typeface="Arial" panose="020B0604020202020204" pitchFamily="34" charset="0"/>
              <a:buChar char="•"/>
            </a:pPr>
            <a:r>
              <a:rPr lang="en-US" altLang="en-US" dirty="0"/>
              <a:t>Impact fee and taxation powers </a:t>
            </a:r>
          </a:p>
        </p:txBody>
      </p:sp>
      <p:pic>
        <p:nvPicPr>
          <p:cNvPr id="8" name="Picture Placeholder 7"/>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6645" r="16645"/>
          <a:stretch>
            <a:fillRect/>
          </a:stretch>
        </p:blipFill>
        <p:spPr/>
      </p:pic>
    </p:spTree>
    <p:extLst>
      <p:ext uri="{BB962C8B-B14F-4D97-AF65-F5344CB8AC3E}">
        <p14:creationId xmlns:p14="http://schemas.microsoft.com/office/powerpoint/2010/main" val="2755035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en-US" dirty="0"/>
              <a:t>Local Level Issues</a:t>
            </a:r>
            <a:endParaRPr lang="en-US" dirty="0"/>
          </a:p>
        </p:txBody>
      </p:sp>
      <p:sp>
        <p:nvSpPr>
          <p:cNvPr id="3" name="Text Placeholder 2"/>
          <p:cNvSpPr>
            <a:spLocks noGrp="1"/>
          </p:cNvSpPr>
          <p:nvPr>
            <p:ph type="body" sz="quarter" idx="11"/>
          </p:nvPr>
        </p:nvSpPr>
        <p:spPr/>
        <p:txBody>
          <a:bodyPr>
            <a:normAutofit fontScale="92500" lnSpcReduction="20000"/>
          </a:bodyPr>
          <a:lstStyle/>
          <a:p>
            <a:pPr marL="285750" indent="-285750">
              <a:buFont typeface="Arial" panose="020B0604020202020204" pitchFamily="34" charset="0"/>
              <a:buChar char="•"/>
            </a:pPr>
            <a:r>
              <a:rPr lang="en-US" dirty="0"/>
              <a:t>Local planning authority is delegated by states, and differently:</a:t>
            </a:r>
          </a:p>
          <a:p>
            <a:pPr marL="742950" lvl="1" indent="-285750">
              <a:buFont typeface="Arial" panose="020B0604020202020204" pitchFamily="34" charset="0"/>
              <a:buChar char="•"/>
            </a:pPr>
            <a:r>
              <a:rPr lang="en-US" dirty="0"/>
              <a:t>“Dillon” Rule versus Home Rule</a:t>
            </a:r>
          </a:p>
          <a:p>
            <a:pPr marL="742950" lvl="1" indent="-285750">
              <a:buFont typeface="Arial" panose="020B0604020202020204" pitchFamily="34" charset="0"/>
              <a:buChar char="•"/>
            </a:pPr>
            <a:r>
              <a:rPr lang="en-US" dirty="0"/>
              <a:t>Bottom up vs. top down</a:t>
            </a:r>
          </a:p>
          <a:p>
            <a:pPr marL="285750" indent="-285750">
              <a:buFont typeface="Arial" panose="020B0604020202020204" pitchFamily="34" charset="0"/>
              <a:buChar char="•"/>
            </a:pPr>
            <a:r>
              <a:rPr lang="en-US" dirty="0"/>
              <a:t>Many issues and players</a:t>
            </a:r>
          </a:p>
          <a:p>
            <a:pPr marL="742950" lvl="1" indent="-285750">
              <a:buFont typeface="Arial" panose="020B0604020202020204" pitchFamily="34" charset="0"/>
              <a:buChar char="•"/>
            </a:pPr>
            <a:r>
              <a:rPr lang="en-US" dirty="0"/>
              <a:t>Multiple departments/agencies</a:t>
            </a:r>
          </a:p>
          <a:p>
            <a:pPr marL="742950" lvl="1" indent="-285750">
              <a:buFont typeface="Arial" panose="020B0604020202020204" pitchFamily="34" charset="0"/>
              <a:buChar char="•"/>
            </a:pPr>
            <a:r>
              <a:rPr lang="en-US" dirty="0"/>
              <a:t>Little coordination/communication</a:t>
            </a:r>
          </a:p>
          <a:p>
            <a:pPr marL="285750" indent="-285750">
              <a:buFont typeface="Arial" panose="020B0604020202020204" pitchFamily="34" charset="0"/>
              <a:buChar char="•"/>
            </a:pPr>
            <a:r>
              <a:rPr lang="en-US" dirty="0"/>
              <a:t>Many opportunities for public participation</a:t>
            </a:r>
          </a:p>
        </p:txBody>
      </p:sp>
      <p:pic>
        <p:nvPicPr>
          <p:cNvPr id="5" name="Picture Placeholder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21057" r="21057"/>
          <a:stretch>
            <a:fillRect/>
          </a:stretch>
        </p:blipFill>
        <p:spPr/>
      </p:pic>
    </p:spTree>
    <p:extLst>
      <p:ext uri="{BB962C8B-B14F-4D97-AF65-F5344CB8AC3E}">
        <p14:creationId xmlns:p14="http://schemas.microsoft.com/office/powerpoint/2010/main" val="1296398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en-US" dirty="0"/>
              <a:t>Public Participation is Critical</a:t>
            </a:r>
            <a:endParaRPr lang="en-US" dirty="0"/>
          </a:p>
        </p:txBody>
      </p:sp>
      <p:sp>
        <p:nvSpPr>
          <p:cNvPr id="3" name="Text Placeholder 2"/>
          <p:cNvSpPr>
            <a:spLocks noGrp="1"/>
          </p:cNvSpPr>
          <p:nvPr>
            <p:ph type="body" sz="quarter" idx="11"/>
          </p:nvPr>
        </p:nvSpPr>
        <p:spPr/>
        <p:txBody>
          <a:bodyPr/>
          <a:lstStyle/>
          <a:p>
            <a:pPr marL="285750" indent="-285750">
              <a:buFont typeface="Arial" panose="020B0604020202020204" pitchFamily="34" charset="0"/>
              <a:buChar char="•"/>
            </a:pPr>
            <a:r>
              <a:rPr lang="en-US" dirty="0"/>
              <a:t>Who is involved?</a:t>
            </a:r>
          </a:p>
          <a:p>
            <a:pPr marL="285750" indent="-285750">
              <a:buFont typeface="Arial" panose="020B0604020202020204" pitchFamily="34" charset="0"/>
              <a:buChar char="•"/>
            </a:pPr>
            <a:r>
              <a:rPr lang="en-US" dirty="0"/>
              <a:t>What is the public participation process?</a:t>
            </a:r>
          </a:p>
          <a:p>
            <a:pPr marL="285750" indent="-285750">
              <a:buFont typeface="Arial" panose="020B0604020202020204" pitchFamily="34" charset="0"/>
              <a:buChar char="•"/>
            </a:pPr>
            <a:r>
              <a:rPr lang="en-US" dirty="0"/>
              <a:t>What is the Comprehensive Plan and how is it implemented?</a:t>
            </a:r>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a:ext>
            </a:extLst>
          </a:blip>
          <a:srcRect l="165" r="165"/>
          <a:stretch>
            <a:fillRect/>
          </a:stretch>
        </p:blipFill>
        <p:spPr/>
      </p:pic>
    </p:spTree>
    <p:extLst>
      <p:ext uri="{BB962C8B-B14F-4D97-AF65-F5344CB8AC3E}">
        <p14:creationId xmlns:p14="http://schemas.microsoft.com/office/powerpoint/2010/main" val="70544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en-US" dirty="0"/>
              <a:t>Local Players</a:t>
            </a:r>
            <a:endParaRPr lang="en-US" dirty="0"/>
          </a:p>
        </p:txBody>
      </p:sp>
      <p:sp>
        <p:nvSpPr>
          <p:cNvPr id="3" name="Text Placeholder 2"/>
          <p:cNvSpPr>
            <a:spLocks noGrp="1"/>
          </p:cNvSpPr>
          <p:nvPr>
            <p:ph type="body" sz="quarter" idx="11"/>
          </p:nvPr>
        </p:nvSpPr>
        <p:spPr/>
        <p:txBody>
          <a:bodyPr>
            <a:normAutofit fontScale="77500" lnSpcReduction="20000"/>
          </a:bodyPr>
          <a:lstStyle/>
          <a:p>
            <a:pPr marL="285750" indent="-285750">
              <a:buFont typeface="Arial" panose="020B0604020202020204" pitchFamily="34" charset="0"/>
              <a:buChar char="•"/>
            </a:pPr>
            <a:r>
              <a:rPr lang="en-US" altLang="en-US" dirty="0"/>
              <a:t>Mayor/City Manager/County Executive</a:t>
            </a:r>
          </a:p>
          <a:p>
            <a:pPr marL="285750" indent="-285750">
              <a:buFont typeface="Arial" panose="020B0604020202020204" pitchFamily="34" charset="0"/>
              <a:buChar char="•"/>
            </a:pPr>
            <a:r>
              <a:rPr lang="en-US" altLang="en-US" dirty="0"/>
              <a:t>City or County Council/Board of Supervisors</a:t>
            </a:r>
          </a:p>
          <a:p>
            <a:pPr marL="285750" indent="-285750">
              <a:buFont typeface="Arial" panose="020B0604020202020204" pitchFamily="34" charset="0"/>
              <a:buChar char="•"/>
            </a:pPr>
            <a:r>
              <a:rPr lang="en-US" altLang="en-US" dirty="0"/>
              <a:t>Planning Commission</a:t>
            </a:r>
          </a:p>
          <a:p>
            <a:pPr marL="285750" indent="-285750">
              <a:buFont typeface="Arial" panose="020B0604020202020204" pitchFamily="34" charset="0"/>
              <a:buChar char="•"/>
            </a:pPr>
            <a:r>
              <a:rPr lang="en-US" altLang="en-US" dirty="0"/>
              <a:t>Planning Department</a:t>
            </a:r>
          </a:p>
          <a:p>
            <a:pPr marL="285750" indent="-285750">
              <a:buFont typeface="Arial" panose="020B0604020202020204" pitchFamily="34" charset="0"/>
              <a:buChar char="•"/>
            </a:pPr>
            <a:r>
              <a:rPr lang="en-US" altLang="en-US" dirty="0"/>
              <a:t>Stakeholders—interest groups and citizens</a:t>
            </a:r>
          </a:p>
          <a:p>
            <a:pPr marL="285750" indent="-285750">
              <a:buFont typeface="Arial" panose="020B0604020202020204" pitchFamily="34" charset="0"/>
              <a:buChar char="•"/>
            </a:pPr>
            <a:r>
              <a:rPr lang="en-US" altLang="en-US" dirty="0"/>
              <a:t>Board of Appeals </a:t>
            </a:r>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a:ext>
            </a:extLst>
          </a:blip>
          <a:srcRect l="16814" r="16814"/>
          <a:stretch>
            <a:fillRect/>
          </a:stretch>
        </p:blipFill>
        <p:spPr/>
      </p:pic>
    </p:spTree>
    <p:extLst>
      <p:ext uri="{BB962C8B-B14F-4D97-AF65-F5344CB8AC3E}">
        <p14:creationId xmlns:p14="http://schemas.microsoft.com/office/powerpoint/2010/main" val="1309554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en-US" dirty="0"/>
              <a:t>Public Participation Process</a:t>
            </a:r>
            <a:endParaRPr lang="en-US" dirty="0"/>
          </a:p>
        </p:txBody>
      </p:sp>
      <p:sp>
        <p:nvSpPr>
          <p:cNvPr id="3" name="Text Placeholder 2"/>
          <p:cNvSpPr>
            <a:spLocks noGrp="1"/>
          </p:cNvSpPr>
          <p:nvPr>
            <p:ph type="body" sz="quarter" idx="11"/>
          </p:nvPr>
        </p:nvSpPr>
        <p:spPr/>
        <p:txBody>
          <a:bodyPr/>
          <a:lstStyle/>
          <a:p>
            <a:r>
              <a:rPr lang="en-US" dirty="0"/>
              <a:t>The public can be involved in:</a:t>
            </a:r>
          </a:p>
          <a:p>
            <a:pPr marL="285750" indent="-285750">
              <a:buFont typeface="Arial" panose="020B0604020202020204" pitchFamily="34" charset="0"/>
              <a:buChar char="•"/>
            </a:pPr>
            <a:r>
              <a:rPr lang="en-US" dirty="0"/>
              <a:t>Defining community values</a:t>
            </a:r>
          </a:p>
          <a:p>
            <a:pPr marL="285750" indent="-285750">
              <a:buFont typeface="Arial" panose="020B0604020202020204" pitchFamily="34" charset="0"/>
              <a:buChar char="•"/>
            </a:pPr>
            <a:r>
              <a:rPr lang="en-US" dirty="0"/>
              <a:t>Shaping local plans, policies, and regulations </a:t>
            </a:r>
          </a:p>
          <a:p>
            <a:pPr marL="285750" indent="-285750">
              <a:buFont typeface="Arial" panose="020B0604020202020204" pitchFamily="34" charset="0"/>
              <a:buChar char="•"/>
            </a:pPr>
            <a:r>
              <a:rPr lang="en-US" dirty="0"/>
              <a:t>Commenting on changes to any of those and on development proposals</a:t>
            </a:r>
          </a:p>
        </p:txBody>
      </p:sp>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a:ext>
            </a:extLst>
          </a:blip>
          <a:srcRect l="20013" r="20013"/>
          <a:stretch>
            <a:fillRect/>
          </a:stretch>
        </p:blipFill>
        <p:spPr/>
      </p:pic>
    </p:spTree>
    <p:extLst>
      <p:ext uri="{BB962C8B-B14F-4D97-AF65-F5344CB8AC3E}">
        <p14:creationId xmlns:p14="http://schemas.microsoft.com/office/powerpoint/2010/main" val="2418529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en-US" dirty="0"/>
              <a:t>Local Policies/Regulations</a:t>
            </a:r>
            <a:endParaRPr lang="en-US" dirty="0"/>
          </a:p>
        </p:txBody>
      </p:sp>
      <p:sp>
        <p:nvSpPr>
          <p:cNvPr id="3" name="Text Placeholder 2"/>
          <p:cNvSpPr>
            <a:spLocks noGrp="1"/>
          </p:cNvSpPr>
          <p:nvPr>
            <p:ph type="body" sz="quarter" idx="11"/>
          </p:nvPr>
        </p:nvSpPr>
        <p:spPr/>
        <p:txBody>
          <a:bodyPr>
            <a:normAutofit/>
          </a:bodyPr>
          <a:lstStyle/>
          <a:p>
            <a:pPr marL="533400" indent="-533400">
              <a:lnSpc>
                <a:spcPct val="80000"/>
              </a:lnSpc>
              <a:buFont typeface="Wingdings" panose="05000000000000000000" pitchFamily="2" charset="2"/>
              <a:buAutoNum type="arabicPeriod"/>
            </a:pPr>
            <a:r>
              <a:rPr lang="en-US" altLang="en-US" dirty="0"/>
              <a:t>Comprehensive Land Use Plan</a:t>
            </a:r>
          </a:p>
          <a:p>
            <a:pPr marL="533400" indent="-533400">
              <a:lnSpc>
                <a:spcPct val="80000"/>
              </a:lnSpc>
              <a:buFont typeface="Wingdings" panose="05000000000000000000" pitchFamily="2" charset="2"/>
              <a:buAutoNum type="arabicPeriod"/>
            </a:pPr>
            <a:r>
              <a:rPr lang="en-US" altLang="en-US" dirty="0"/>
              <a:t>Capital Improvement Program (CIP)—the budget for the Plan</a:t>
            </a:r>
          </a:p>
          <a:p>
            <a:pPr marL="533400" indent="-533400">
              <a:lnSpc>
                <a:spcPct val="80000"/>
              </a:lnSpc>
              <a:buFont typeface="Wingdings" panose="05000000000000000000" pitchFamily="2" charset="2"/>
              <a:buAutoNum type="arabicPeriod"/>
            </a:pPr>
            <a:r>
              <a:rPr lang="en-US" altLang="en-US" dirty="0"/>
              <a:t>Implementing Regulations for the Plan</a:t>
            </a:r>
          </a:p>
          <a:p>
            <a:pPr marL="990600" lvl="1" indent="-533400">
              <a:lnSpc>
                <a:spcPct val="80000"/>
              </a:lnSpc>
              <a:buFont typeface="Arial" panose="020B0604020202020204" pitchFamily="34" charset="0"/>
              <a:buChar char="•"/>
            </a:pPr>
            <a:r>
              <a:rPr lang="en-US" altLang="en-US" dirty="0">
                <a:solidFill>
                  <a:srgbClr val="C00000"/>
                </a:solidFill>
              </a:rPr>
              <a:t>Zoning ordinances</a:t>
            </a:r>
          </a:p>
          <a:p>
            <a:pPr marL="990600" lvl="1" indent="-533400">
              <a:lnSpc>
                <a:spcPct val="80000"/>
              </a:lnSpc>
              <a:buFont typeface="Arial" panose="020B0604020202020204" pitchFamily="34" charset="0"/>
              <a:buChar char="•"/>
            </a:pPr>
            <a:r>
              <a:rPr lang="en-US" altLang="en-US" dirty="0">
                <a:solidFill>
                  <a:srgbClr val="C00000"/>
                </a:solidFill>
              </a:rPr>
              <a:t>Subdivision regulations</a:t>
            </a:r>
          </a:p>
          <a:p>
            <a:pPr marL="990600" lvl="1" indent="-533400">
              <a:lnSpc>
                <a:spcPct val="80000"/>
              </a:lnSpc>
              <a:buFont typeface="Arial" panose="020B0604020202020204" pitchFamily="34" charset="0"/>
              <a:buChar char="•"/>
            </a:pPr>
            <a:r>
              <a:rPr lang="en-US" altLang="en-US" dirty="0">
                <a:solidFill>
                  <a:srgbClr val="C00000"/>
                </a:solidFill>
              </a:rPr>
              <a:t>Natural resource protection</a:t>
            </a:r>
          </a:p>
          <a:p>
            <a:pPr marL="990600" lvl="1" indent="-533400">
              <a:lnSpc>
                <a:spcPct val="80000"/>
              </a:lnSpc>
              <a:buFont typeface="Arial" panose="020B0604020202020204" pitchFamily="34" charset="0"/>
              <a:buChar char="•"/>
            </a:pPr>
            <a:r>
              <a:rPr lang="en-US" altLang="en-US" dirty="0">
                <a:solidFill>
                  <a:srgbClr val="C00000"/>
                </a:solidFill>
              </a:rPr>
              <a:t>Exactions/Fees/Taxes for infrastructure</a:t>
            </a:r>
          </a:p>
          <a:p>
            <a:endParaRPr lang="en-US"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a:ext>
            </a:extLst>
          </a:blip>
          <a:srcRect l="21" r="21"/>
          <a:stretch>
            <a:fillRect/>
          </a:stretch>
        </p:blipFill>
        <p:spPr/>
      </p:pic>
    </p:spTree>
    <p:extLst>
      <p:ext uri="{BB962C8B-B14F-4D97-AF65-F5344CB8AC3E}">
        <p14:creationId xmlns:p14="http://schemas.microsoft.com/office/powerpoint/2010/main" val="2435590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en-US" dirty="0"/>
              <a:t>Comprehensive Land Use Plan</a:t>
            </a:r>
            <a:endParaRPr lang="en-US" dirty="0"/>
          </a:p>
        </p:txBody>
      </p:sp>
      <p:sp>
        <p:nvSpPr>
          <p:cNvPr id="3" name="Text Placeholder 2"/>
          <p:cNvSpPr>
            <a:spLocks noGrp="1"/>
          </p:cNvSpPr>
          <p:nvPr>
            <p:ph type="body" sz="quarter" idx="11"/>
          </p:nvPr>
        </p:nvSpPr>
        <p:spPr/>
        <p:txBody>
          <a:bodyPr>
            <a:noAutofit/>
          </a:bodyPr>
          <a:lstStyle/>
          <a:p>
            <a:pPr marL="285750" indent="-285750">
              <a:buFont typeface="Arial" panose="020B0604020202020204" pitchFamily="34" charset="0"/>
              <a:buChar char="•"/>
            </a:pPr>
            <a:r>
              <a:rPr lang="en-US" altLang="en-US" sz="1400" dirty="0"/>
              <a:t>A vision of what the community wants to be</a:t>
            </a:r>
          </a:p>
          <a:p>
            <a:pPr marL="285750" indent="-285750">
              <a:buFont typeface="Arial" panose="020B0604020202020204" pitchFamily="34" charset="0"/>
              <a:buChar char="•"/>
            </a:pPr>
            <a:r>
              <a:rPr lang="en-US" altLang="en-US" sz="1400" dirty="0"/>
              <a:t>Physical written plan, including a land use map</a:t>
            </a:r>
          </a:p>
          <a:p>
            <a:pPr marL="285750" indent="-285750">
              <a:buFont typeface="Arial" panose="020B0604020202020204" pitchFamily="34" charset="0"/>
              <a:buChar char="•"/>
            </a:pPr>
            <a:r>
              <a:rPr lang="en-US" altLang="en-US" sz="1400" dirty="0"/>
              <a:t>Comprehensive in scope</a:t>
            </a:r>
          </a:p>
          <a:p>
            <a:pPr marL="285750" indent="-285750">
              <a:buFont typeface="Arial" panose="020B0604020202020204" pitchFamily="34" charset="0"/>
              <a:buChar char="•"/>
            </a:pPr>
            <a:r>
              <a:rPr lang="en-US" altLang="en-US" sz="1400" dirty="0"/>
              <a:t>Long range — 10- to 20-year horizon</a:t>
            </a:r>
          </a:p>
          <a:p>
            <a:pPr marL="285750" indent="-285750">
              <a:buFont typeface="Arial" panose="020B0604020202020204" pitchFamily="34" charset="0"/>
              <a:buChar char="•"/>
            </a:pPr>
            <a:r>
              <a:rPr lang="en-US" altLang="en-US" sz="1400" dirty="0"/>
              <a:t>Policy document that guides implementing regulations and development approvals</a:t>
            </a:r>
          </a:p>
          <a:p>
            <a:endParaRPr lang="en-US" sz="1400"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a:ext>
            </a:extLst>
          </a:blip>
          <a:srcRect l="19377" r="19377"/>
          <a:stretch>
            <a:fillRect/>
          </a:stretch>
        </p:blipFill>
        <p:spPr/>
      </p:pic>
    </p:spTree>
    <p:extLst>
      <p:ext uri="{BB962C8B-B14F-4D97-AF65-F5344CB8AC3E}">
        <p14:creationId xmlns:p14="http://schemas.microsoft.com/office/powerpoint/2010/main" val="5425426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Outline</a:t>
            </a:r>
          </a:p>
        </p:txBody>
      </p:sp>
      <p:sp>
        <p:nvSpPr>
          <p:cNvPr id="3" name="Text Placeholder 2"/>
          <p:cNvSpPr>
            <a:spLocks noGrp="1"/>
          </p:cNvSpPr>
          <p:nvPr>
            <p:ph sz="half" idx="1"/>
          </p:nvPr>
        </p:nvSpPr>
        <p:spPr/>
        <p:txBody>
          <a:bodyPr/>
          <a:lstStyle/>
          <a:p>
            <a:endParaRPr lang="en-US" sz="2000" dirty="0"/>
          </a:p>
          <a:p>
            <a:r>
              <a:rPr lang="en-US" sz="2000" dirty="0"/>
              <a:t>Part One: Regulatory Framework</a:t>
            </a:r>
          </a:p>
          <a:p>
            <a:endParaRPr lang="en-US" sz="2000" dirty="0"/>
          </a:p>
          <a:p>
            <a:r>
              <a:rPr lang="en-US" sz="2000" dirty="0"/>
              <a:t>Part Two: Development Process</a:t>
            </a:r>
          </a:p>
        </p:txBody>
      </p:sp>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687957"/>
            <a:ext cx="3886200" cy="2626423"/>
          </a:xfrm>
        </p:spPr>
      </p:pic>
    </p:spTree>
    <p:extLst>
      <p:ext uri="{BB962C8B-B14F-4D97-AF65-F5344CB8AC3E}">
        <p14:creationId xmlns:p14="http://schemas.microsoft.com/office/powerpoint/2010/main" val="2167530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Comprehensive Plan</a:t>
            </a:r>
          </a:p>
        </p:txBody>
      </p:sp>
      <p:sp>
        <p:nvSpPr>
          <p:cNvPr id="3" name="Text Placeholder 2"/>
          <p:cNvSpPr>
            <a:spLocks noGrp="1"/>
          </p:cNvSpPr>
          <p:nvPr>
            <p:ph type="body" sz="quarter" idx="11"/>
          </p:nvPr>
        </p:nvSpPr>
        <p:spPr/>
        <p:txBody>
          <a:bodyPr>
            <a:normAutofit/>
          </a:bodyPr>
          <a:lstStyle/>
          <a:p>
            <a:pPr marL="285750" indent="-285750">
              <a:buFont typeface="Arial" panose="020B0604020202020204" pitchFamily="34" charset="0"/>
              <a:buChar char="•"/>
            </a:pPr>
            <a:r>
              <a:rPr lang="en-US" dirty="0"/>
              <a:t>Community Goals &amp; Objectives</a:t>
            </a:r>
          </a:p>
          <a:p>
            <a:pPr marL="285750" indent="-285750">
              <a:buFont typeface="Arial" panose="020B0604020202020204" pitchFamily="34" charset="0"/>
              <a:buChar char="•"/>
            </a:pPr>
            <a:r>
              <a:rPr lang="en-US" dirty="0"/>
              <a:t>Background Analysis</a:t>
            </a:r>
          </a:p>
          <a:p>
            <a:pPr marL="742950" lvl="1" indent="-285750">
              <a:buFont typeface="Arial" panose="020B0604020202020204" pitchFamily="34" charset="0"/>
              <a:buChar char="•"/>
            </a:pPr>
            <a:r>
              <a:rPr lang="en-US" dirty="0"/>
              <a:t>Natural resource inventory</a:t>
            </a:r>
          </a:p>
          <a:p>
            <a:pPr marL="742950" lvl="1" indent="-285750">
              <a:buFont typeface="Arial" panose="020B0604020202020204" pitchFamily="34" charset="0"/>
              <a:buChar char="•"/>
            </a:pPr>
            <a:r>
              <a:rPr lang="en-US" dirty="0"/>
              <a:t>Existing land use &amp; infrastructure</a:t>
            </a:r>
          </a:p>
          <a:p>
            <a:pPr marL="742950" lvl="1" indent="-285750">
              <a:buFont typeface="Arial" panose="020B0604020202020204" pitchFamily="34" charset="0"/>
              <a:buChar char="•"/>
            </a:pPr>
            <a:r>
              <a:rPr lang="en-US" dirty="0"/>
              <a:t>Population growth, employment &amp; housing needs</a:t>
            </a:r>
          </a:p>
          <a:p>
            <a:pPr marL="285750" indent="-285750">
              <a:buFont typeface="Arial" panose="020B0604020202020204" pitchFamily="34" charset="0"/>
              <a:buChar char="•"/>
            </a:pPr>
            <a:r>
              <a:rPr lang="en-US" dirty="0"/>
              <a:t>Future Land Use Plan and Map</a:t>
            </a:r>
          </a:p>
          <a:p>
            <a:pPr marL="285750" indent="-285750">
              <a:buFont typeface="Arial" panose="020B0604020202020204" pitchFamily="34" charset="0"/>
              <a:buChar char="•"/>
            </a:pPr>
            <a:endParaRPr lang="en-US"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a:ext>
            </a:extLst>
          </a:blip>
          <a:srcRect l="20238" r="20238"/>
          <a:stretch>
            <a:fillRect/>
          </a:stretch>
        </p:blipFill>
        <p:spPr/>
      </p:pic>
    </p:spTree>
    <p:extLst>
      <p:ext uri="{BB962C8B-B14F-4D97-AF65-F5344CB8AC3E}">
        <p14:creationId xmlns:p14="http://schemas.microsoft.com/office/powerpoint/2010/main" val="1144795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en-US" dirty="0"/>
              <a:t>Capital Improvements Plan (CIP)</a:t>
            </a:r>
            <a:endParaRPr lang="en-US" dirty="0"/>
          </a:p>
        </p:txBody>
      </p:sp>
      <p:sp>
        <p:nvSpPr>
          <p:cNvPr id="3" name="Text Placeholder 2"/>
          <p:cNvSpPr>
            <a:spLocks noGrp="1"/>
          </p:cNvSpPr>
          <p:nvPr>
            <p:ph type="body" sz="quarter" idx="11"/>
          </p:nvPr>
        </p:nvSpPr>
        <p:spPr/>
        <p:txBody>
          <a:bodyPr>
            <a:normAutofit/>
          </a:bodyPr>
          <a:lstStyle/>
          <a:p>
            <a:pPr marL="285750" indent="-285750">
              <a:buFont typeface="Arial" panose="020B0604020202020204" pitchFamily="34" charset="0"/>
              <a:buChar char="•"/>
            </a:pPr>
            <a:r>
              <a:rPr lang="en-US" dirty="0"/>
              <a:t>The budget for the plan</a:t>
            </a:r>
          </a:p>
          <a:p>
            <a:pPr marL="285750" indent="-285750">
              <a:buFont typeface="Arial" panose="020B0604020202020204" pitchFamily="34" charset="0"/>
              <a:buChar char="•"/>
            </a:pPr>
            <a:r>
              <a:rPr lang="en-US" dirty="0"/>
              <a:t>Timing &amp; location of infrastructure improvements</a:t>
            </a:r>
          </a:p>
          <a:p>
            <a:pPr marL="742950" lvl="1" indent="-285750">
              <a:buFont typeface="Arial" panose="020B0604020202020204" pitchFamily="34" charset="0"/>
              <a:buChar char="•"/>
            </a:pPr>
            <a:r>
              <a:rPr lang="en-US" dirty="0"/>
              <a:t>5 &amp; 10-year service areas</a:t>
            </a:r>
          </a:p>
          <a:p>
            <a:pPr marL="742950" lvl="1" indent="-285750">
              <a:buFont typeface="Arial" panose="020B0604020202020204" pitchFamily="34" charset="0"/>
              <a:buChar char="•"/>
            </a:pPr>
            <a:r>
              <a:rPr lang="en-US" dirty="0"/>
              <a:t>Sewer versus septic</a:t>
            </a:r>
          </a:p>
          <a:p>
            <a:pPr marL="742950" lvl="1" indent="-285750">
              <a:buFont typeface="Arial" panose="020B0604020202020204" pitchFamily="34" charset="0"/>
              <a:buChar char="•"/>
            </a:pPr>
            <a:r>
              <a:rPr lang="en-US" dirty="0"/>
              <a:t>Public water versus wells</a:t>
            </a:r>
          </a:p>
          <a:p>
            <a:pPr marL="742950" lvl="1" indent="-285750">
              <a:buFont typeface="Arial" panose="020B0604020202020204" pitchFamily="34" charset="0"/>
              <a:buChar char="•"/>
            </a:pPr>
            <a:r>
              <a:rPr lang="en-US" dirty="0"/>
              <a:t>Highways versus transit</a:t>
            </a:r>
          </a:p>
          <a:p>
            <a:pPr marL="285750" indent="-285750">
              <a:buFont typeface="Arial" panose="020B0604020202020204" pitchFamily="34" charset="0"/>
              <a:buChar char="•"/>
            </a:pPr>
            <a:r>
              <a:rPr lang="en-US" dirty="0"/>
              <a:t>Funding levels &amp; mechanisms</a:t>
            </a:r>
          </a:p>
        </p:txBody>
      </p:sp>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a:ext>
            </a:extLst>
          </a:blip>
          <a:srcRect l="16914" r="16914"/>
          <a:stretch>
            <a:fillRect/>
          </a:stretch>
        </p:blipFill>
        <p:spPr/>
      </p:pic>
    </p:spTree>
    <p:extLst>
      <p:ext uri="{BB962C8B-B14F-4D97-AF65-F5344CB8AC3E}">
        <p14:creationId xmlns:p14="http://schemas.microsoft.com/office/powerpoint/2010/main" val="39859323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Implementing Regulations</a:t>
            </a:r>
          </a:p>
        </p:txBody>
      </p:sp>
      <p:sp>
        <p:nvSpPr>
          <p:cNvPr id="3" name="Text Placeholder 2"/>
          <p:cNvSpPr>
            <a:spLocks noGrp="1"/>
          </p:cNvSpPr>
          <p:nvPr>
            <p:ph type="body" sz="quarter" idx="11"/>
          </p:nvPr>
        </p:nvSpPr>
        <p:spPr/>
        <p:txBody>
          <a:bodyPr>
            <a:normAutofit fontScale="77500" lnSpcReduction="20000"/>
          </a:bodyPr>
          <a:lstStyle/>
          <a:p>
            <a:pPr marL="285750" indent="-285750">
              <a:buFont typeface="Arial" panose="020B0604020202020204" pitchFamily="34" charset="0"/>
              <a:buChar char="•"/>
            </a:pPr>
            <a:r>
              <a:rPr lang="en-US" dirty="0"/>
              <a:t>How the community will meet the vision and goals of the plan </a:t>
            </a:r>
          </a:p>
          <a:p>
            <a:pPr marL="285750" indent="-285750">
              <a:buFont typeface="Arial" panose="020B0604020202020204" pitchFamily="34" charset="0"/>
              <a:buChar char="•"/>
            </a:pPr>
            <a:r>
              <a:rPr lang="en-US" dirty="0"/>
              <a:t>Contain specific standards/criteria to be met</a:t>
            </a:r>
          </a:p>
          <a:p>
            <a:pPr marL="285750" indent="-285750">
              <a:buFont typeface="Arial" panose="020B0604020202020204" pitchFamily="34" charset="0"/>
              <a:buChar char="•"/>
            </a:pPr>
            <a:r>
              <a:rPr lang="en-US" dirty="0"/>
              <a:t>Should be consistent with comprehensive plan</a:t>
            </a:r>
          </a:p>
          <a:p>
            <a:pPr marL="285750" indent="-285750">
              <a:buFont typeface="Arial" panose="020B0604020202020204" pitchFamily="34" charset="0"/>
              <a:buChar char="•"/>
            </a:pPr>
            <a:r>
              <a:rPr lang="en-US" dirty="0"/>
              <a:t>Ordinances must be updated regularly and after plan adoption for successful implementation</a:t>
            </a:r>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a:ext>
            </a:extLst>
          </a:blip>
          <a:srcRect l="20506" r="20506"/>
          <a:stretch>
            <a:fillRect/>
          </a:stretch>
        </p:blipFill>
        <p:spPr/>
      </p:pic>
    </p:spTree>
    <p:extLst>
      <p:ext uri="{BB962C8B-B14F-4D97-AF65-F5344CB8AC3E}">
        <p14:creationId xmlns:p14="http://schemas.microsoft.com/office/powerpoint/2010/main" val="1446791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Implementing Regulations: Zoning Ordinance</a:t>
            </a:r>
          </a:p>
        </p:txBody>
      </p:sp>
      <p:sp>
        <p:nvSpPr>
          <p:cNvPr id="3" name="Text Placeholder 2"/>
          <p:cNvSpPr>
            <a:spLocks noGrp="1"/>
          </p:cNvSpPr>
          <p:nvPr>
            <p:ph type="body" sz="quarter" idx="11"/>
          </p:nvPr>
        </p:nvSpPr>
        <p:spPr>
          <a:xfrm>
            <a:off x="1465855" y="1235154"/>
            <a:ext cx="3624306" cy="3431439"/>
          </a:xfrm>
        </p:spPr>
        <p:txBody>
          <a:bodyPr>
            <a:normAutofit fontScale="25000" lnSpcReduction="20000"/>
          </a:bodyPr>
          <a:lstStyle/>
          <a:p>
            <a:pPr>
              <a:lnSpc>
                <a:spcPct val="120000"/>
              </a:lnSpc>
              <a:spcAft>
                <a:spcPts val="0"/>
              </a:spcAft>
            </a:pPr>
            <a:r>
              <a:rPr lang="en-US" dirty="0"/>
              <a:t>“. </a:t>
            </a:r>
            <a:r>
              <a:rPr lang="en-US" sz="5600" dirty="0"/>
              <a:t>“The division of a municipality (or county” into districts for the purpose of regulating the use of land.”</a:t>
            </a:r>
          </a:p>
          <a:p>
            <a:r>
              <a:rPr lang="en-US" sz="5600" dirty="0"/>
              <a:t>“ . . . To protect health, safety, and welfare.”</a:t>
            </a:r>
          </a:p>
          <a:p>
            <a:pPr marL="285750" indent="-285750">
              <a:lnSpc>
                <a:spcPct val="120000"/>
              </a:lnSpc>
              <a:spcAft>
                <a:spcPts val="0"/>
              </a:spcAft>
              <a:buFont typeface="Arial" panose="020B0604020202020204" pitchFamily="34" charset="0"/>
              <a:buChar char="•"/>
            </a:pPr>
            <a:r>
              <a:rPr lang="en-US" altLang="en-US" sz="5600" dirty="0"/>
              <a:t>Separates uses into districts</a:t>
            </a:r>
          </a:p>
          <a:p>
            <a:pPr marL="285750" indent="-285750">
              <a:lnSpc>
                <a:spcPct val="120000"/>
              </a:lnSpc>
              <a:spcAft>
                <a:spcPts val="0"/>
              </a:spcAft>
              <a:buFont typeface="Arial" panose="020B0604020202020204" pitchFamily="34" charset="0"/>
              <a:buChar char="•"/>
            </a:pPr>
            <a:r>
              <a:rPr lang="en-US" altLang="en-US" sz="5600" dirty="0"/>
              <a:t>Defines allowed, conditional, and special uses</a:t>
            </a:r>
          </a:p>
          <a:p>
            <a:pPr marL="285750" indent="-285750">
              <a:lnSpc>
                <a:spcPct val="120000"/>
              </a:lnSpc>
              <a:spcAft>
                <a:spcPts val="0"/>
              </a:spcAft>
              <a:buFont typeface="Arial" panose="020B0604020202020204" pitchFamily="34" charset="0"/>
              <a:buChar char="•"/>
            </a:pPr>
            <a:r>
              <a:rPr lang="en-US" altLang="en-US" sz="5600" dirty="0"/>
              <a:t>Specifies density/bulk controls and parking/loading requirements</a:t>
            </a:r>
          </a:p>
          <a:p>
            <a:pPr marL="285750" indent="-285750">
              <a:lnSpc>
                <a:spcPct val="120000"/>
              </a:lnSpc>
              <a:spcAft>
                <a:spcPts val="0"/>
              </a:spcAft>
              <a:buFont typeface="Arial" panose="020B0604020202020204" pitchFamily="34" charset="0"/>
              <a:buChar char="•"/>
            </a:pPr>
            <a:r>
              <a:rPr lang="en-US" altLang="en-US" sz="5600" dirty="0"/>
              <a:t>Includes development standards for non-subdivided parcels (multifamily, commercial, etc.)</a:t>
            </a:r>
          </a:p>
          <a:p>
            <a:pPr marL="285750" indent="-285750">
              <a:buFont typeface="Arial" panose="020B0604020202020204" pitchFamily="34" charset="0"/>
              <a:buChar char="•"/>
            </a:pPr>
            <a:endParaRPr lang="en-US" dirty="0"/>
          </a:p>
        </p:txBody>
      </p:sp>
      <p:pic>
        <p:nvPicPr>
          <p:cNvPr id="5" name="Picture Placeholder 4"/>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3211" r="3211"/>
          <a:stretch/>
        </p:blipFill>
        <p:spPr/>
      </p:pic>
    </p:spTree>
    <p:extLst>
      <p:ext uri="{BB962C8B-B14F-4D97-AF65-F5344CB8AC3E}">
        <p14:creationId xmlns:p14="http://schemas.microsoft.com/office/powerpoint/2010/main" val="993836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Implementing Regulations: Density/Bulk Controls</a:t>
            </a:r>
          </a:p>
        </p:txBody>
      </p:sp>
      <p:sp>
        <p:nvSpPr>
          <p:cNvPr id="3" name="Text Placeholder 2"/>
          <p:cNvSpPr>
            <a:spLocks noGrp="1"/>
          </p:cNvSpPr>
          <p:nvPr>
            <p:ph type="body" sz="quarter" idx="11"/>
          </p:nvPr>
        </p:nvSpPr>
        <p:spPr>
          <a:xfrm>
            <a:off x="1465855" y="1682829"/>
            <a:ext cx="3624306" cy="2456453"/>
          </a:xfrm>
        </p:spPr>
        <p:txBody>
          <a:bodyPr/>
          <a:lstStyle/>
          <a:p>
            <a:pPr marL="285750" indent="-285750">
              <a:lnSpc>
                <a:spcPct val="80000"/>
              </a:lnSpc>
              <a:buFont typeface="Arial" panose="020B0604020202020204" pitchFamily="34" charset="0"/>
              <a:buChar char="•"/>
            </a:pPr>
            <a:r>
              <a:rPr lang="en-US" altLang="en-US" dirty="0"/>
              <a:t>Lot size</a:t>
            </a:r>
          </a:p>
          <a:p>
            <a:pPr marL="285750" indent="-285750">
              <a:lnSpc>
                <a:spcPct val="80000"/>
              </a:lnSpc>
              <a:buFont typeface="Arial" panose="020B0604020202020204" pitchFamily="34" charset="0"/>
              <a:buChar char="•"/>
            </a:pPr>
            <a:r>
              <a:rPr lang="en-US" altLang="en-US" dirty="0"/>
              <a:t>Height limits</a:t>
            </a:r>
          </a:p>
          <a:p>
            <a:pPr marL="285750" indent="-285750">
              <a:lnSpc>
                <a:spcPct val="80000"/>
              </a:lnSpc>
              <a:buFont typeface="Arial" panose="020B0604020202020204" pitchFamily="34" charset="0"/>
              <a:buChar char="•"/>
            </a:pPr>
            <a:r>
              <a:rPr lang="en-US" altLang="en-US" dirty="0"/>
              <a:t>Lot setbacks</a:t>
            </a:r>
          </a:p>
          <a:p>
            <a:pPr marL="285750" indent="-285750">
              <a:lnSpc>
                <a:spcPct val="80000"/>
              </a:lnSpc>
              <a:buFont typeface="Arial" panose="020B0604020202020204" pitchFamily="34" charset="0"/>
              <a:buChar char="•"/>
            </a:pPr>
            <a:r>
              <a:rPr lang="en-US" altLang="en-US" dirty="0"/>
              <a:t>Lot coverage/open space requirements</a:t>
            </a:r>
          </a:p>
          <a:p>
            <a:pPr marL="285750" indent="-285750">
              <a:lnSpc>
                <a:spcPct val="80000"/>
              </a:lnSpc>
              <a:buFont typeface="Arial" panose="020B0604020202020204" pitchFamily="34" charset="0"/>
              <a:buChar char="•"/>
            </a:pPr>
            <a:r>
              <a:rPr lang="en-US" altLang="en-US" dirty="0"/>
              <a:t>Impervious surface limits</a:t>
            </a:r>
          </a:p>
        </p:txBody>
      </p:sp>
      <p:pic>
        <p:nvPicPr>
          <p:cNvPr id="6" name="Picture Placeholder 5"/>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2636" b="2636"/>
          <a:stretch>
            <a:fillRect/>
          </a:stretch>
        </p:blipFill>
        <p:spPr/>
      </p:pic>
    </p:spTree>
    <p:extLst>
      <p:ext uri="{BB962C8B-B14F-4D97-AF65-F5344CB8AC3E}">
        <p14:creationId xmlns:p14="http://schemas.microsoft.com/office/powerpoint/2010/main" val="1486705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Implementing Regulations: Subdivision Regulations</a:t>
            </a:r>
          </a:p>
        </p:txBody>
      </p:sp>
      <p:sp>
        <p:nvSpPr>
          <p:cNvPr id="3" name="Text Placeholder 2"/>
          <p:cNvSpPr>
            <a:spLocks noGrp="1"/>
          </p:cNvSpPr>
          <p:nvPr>
            <p:ph type="body" sz="quarter" idx="11"/>
          </p:nvPr>
        </p:nvSpPr>
        <p:spPr>
          <a:xfrm>
            <a:off x="1465855" y="1682829"/>
            <a:ext cx="3624306" cy="2456453"/>
          </a:xfrm>
        </p:spPr>
        <p:txBody>
          <a:bodyPr/>
          <a:lstStyle/>
          <a:p>
            <a:pPr marL="285750" indent="-285750">
              <a:buFont typeface="Arial" panose="020B0604020202020204" pitchFamily="34" charset="0"/>
              <a:buChar char="•"/>
            </a:pPr>
            <a:r>
              <a:rPr lang="en-US" altLang="en-US" dirty="0"/>
              <a:t>Govern lot creation process</a:t>
            </a:r>
          </a:p>
          <a:p>
            <a:pPr marL="285750" indent="-285750">
              <a:buFont typeface="Arial" panose="020B0604020202020204" pitchFamily="34" charset="0"/>
              <a:buChar char="•"/>
            </a:pPr>
            <a:r>
              <a:rPr lang="en-US" altLang="en-US" dirty="0"/>
              <a:t>Contain development standards</a:t>
            </a:r>
          </a:p>
          <a:p>
            <a:pPr marL="285750" indent="-285750">
              <a:buFont typeface="Arial" panose="020B0604020202020204" pitchFamily="34" charset="0"/>
              <a:buChar char="•"/>
            </a:pPr>
            <a:r>
              <a:rPr lang="en-US" altLang="en-US" dirty="0"/>
              <a:t>Specify land reservation &amp; dedication requirements	</a:t>
            </a:r>
          </a:p>
          <a:p>
            <a:pPr marL="285750" indent="-285750">
              <a:buFont typeface="Arial" panose="020B0604020202020204" pitchFamily="34" charset="0"/>
              <a:buChar char="•"/>
            </a:pPr>
            <a:r>
              <a:rPr lang="en-US" altLang="en-US" dirty="0"/>
              <a:t>Must obtain approvals for concept, preliminary and final plans.</a:t>
            </a:r>
          </a:p>
        </p:txBody>
      </p:sp>
      <p:pic>
        <p:nvPicPr>
          <p:cNvPr id="5" name="Picture Placeholder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2531" r="12531"/>
          <a:stretch>
            <a:fillRect/>
          </a:stretch>
        </p:blipFill>
        <p:spPr/>
      </p:pic>
    </p:spTree>
    <p:extLst>
      <p:ext uri="{BB962C8B-B14F-4D97-AF65-F5344CB8AC3E}">
        <p14:creationId xmlns:p14="http://schemas.microsoft.com/office/powerpoint/2010/main" val="2480707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Subdivision Regulations: Development Standards</a:t>
            </a:r>
          </a:p>
        </p:txBody>
      </p:sp>
      <p:sp>
        <p:nvSpPr>
          <p:cNvPr id="3" name="Text Placeholder 2"/>
          <p:cNvSpPr>
            <a:spLocks noGrp="1"/>
          </p:cNvSpPr>
          <p:nvPr>
            <p:ph type="body" sz="quarter" idx="11"/>
          </p:nvPr>
        </p:nvSpPr>
        <p:spPr/>
        <p:txBody>
          <a:bodyPr/>
          <a:lstStyle/>
          <a:p>
            <a:pPr marL="285750" indent="-285750">
              <a:lnSpc>
                <a:spcPct val="80000"/>
              </a:lnSpc>
              <a:buFont typeface="Arial" panose="020B0604020202020204" pitchFamily="34" charset="0"/>
              <a:buChar char="•"/>
            </a:pPr>
            <a:r>
              <a:rPr lang="en-US" altLang="en-US" dirty="0"/>
              <a:t>Lot configuration = size, shape,                                   slope, frontage</a:t>
            </a:r>
          </a:p>
          <a:p>
            <a:pPr marL="285750" indent="-285750">
              <a:lnSpc>
                <a:spcPct val="80000"/>
              </a:lnSpc>
              <a:buFont typeface="Arial" panose="020B0604020202020204" pitchFamily="34" charset="0"/>
              <a:buChar char="•"/>
            </a:pPr>
            <a:r>
              <a:rPr lang="en-US" altLang="en-US" dirty="0"/>
              <a:t>Infrastructure improvements</a:t>
            </a:r>
          </a:p>
          <a:p>
            <a:pPr marL="285750" indent="-285750">
              <a:lnSpc>
                <a:spcPct val="80000"/>
              </a:lnSpc>
              <a:buFont typeface="Arial" panose="020B0604020202020204" pitchFamily="34" charset="0"/>
              <a:buChar char="•"/>
            </a:pPr>
            <a:r>
              <a:rPr lang="en-US" altLang="en-US" dirty="0"/>
              <a:t>Circulation &amp; access</a:t>
            </a:r>
          </a:p>
          <a:p>
            <a:pPr marL="285750" indent="-285750">
              <a:lnSpc>
                <a:spcPct val="80000"/>
              </a:lnSpc>
              <a:buFont typeface="Arial" panose="020B0604020202020204" pitchFamily="34" charset="0"/>
              <a:buChar char="•"/>
            </a:pPr>
            <a:r>
              <a:rPr lang="en-US" altLang="en-US" dirty="0"/>
              <a:t>Easements &amp; dedications</a:t>
            </a:r>
          </a:p>
          <a:p>
            <a:pPr marL="285750" indent="-285750">
              <a:lnSpc>
                <a:spcPct val="80000"/>
              </a:lnSpc>
              <a:buFont typeface="Arial" panose="020B0604020202020204" pitchFamily="34" charset="0"/>
              <a:buChar char="•"/>
            </a:pPr>
            <a:r>
              <a:rPr lang="en-US" altLang="en-US" dirty="0"/>
              <a:t>Tree preservation &amp; landscaping</a:t>
            </a:r>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a:ext>
            </a:extLst>
          </a:blip>
          <a:srcRect l="797" r="797"/>
          <a:stretch>
            <a:fillRect/>
          </a:stretch>
        </p:blipFill>
        <p:spPr/>
      </p:pic>
    </p:spTree>
    <p:extLst>
      <p:ext uri="{BB962C8B-B14F-4D97-AF65-F5344CB8AC3E}">
        <p14:creationId xmlns:p14="http://schemas.microsoft.com/office/powerpoint/2010/main" val="2101003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Subdivision Regulations: Offsite vs. Onsite Improvements</a:t>
            </a:r>
          </a:p>
        </p:txBody>
      </p:sp>
      <p:sp>
        <p:nvSpPr>
          <p:cNvPr id="3" name="Text Placeholder 2"/>
          <p:cNvSpPr>
            <a:spLocks noGrp="1"/>
          </p:cNvSpPr>
          <p:nvPr>
            <p:ph type="body" sz="quarter" idx="11"/>
          </p:nvPr>
        </p:nvSpPr>
        <p:spPr/>
        <p:txBody>
          <a:bodyPr/>
          <a:lstStyle/>
          <a:p>
            <a:pPr marL="285750" indent="-285750">
              <a:buFont typeface="Arial" panose="020B0604020202020204" pitchFamily="34" charset="0"/>
              <a:buChar char="•"/>
            </a:pPr>
            <a:r>
              <a:rPr lang="en-US" altLang="en-US" dirty="0"/>
              <a:t>Water &amp; sewer</a:t>
            </a:r>
          </a:p>
          <a:p>
            <a:pPr marL="285750" indent="-285750">
              <a:buFont typeface="Arial" panose="020B0604020202020204" pitchFamily="34" charset="0"/>
              <a:buChar char="•"/>
            </a:pPr>
            <a:r>
              <a:rPr lang="en-US" altLang="en-US" dirty="0"/>
              <a:t>Grading standards</a:t>
            </a:r>
          </a:p>
          <a:p>
            <a:pPr marL="285750" indent="-285750">
              <a:buFont typeface="Arial" panose="020B0604020202020204" pitchFamily="34" charset="0"/>
              <a:buChar char="•"/>
            </a:pPr>
            <a:r>
              <a:rPr lang="en-US" altLang="en-US" dirty="0" err="1"/>
              <a:t>Stormwater</a:t>
            </a:r>
            <a:r>
              <a:rPr lang="en-US" altLang="en-US" dirty="0"/>
              <a:t> requirements</a:t>
            </a:r>
          </a:p>
          <a:p>
            <a:pPr marL="285750" indent="-285750">
              <a:buFont typeface="Arial" panose="020B0604020202020204" pitchFamily="34" charset="0"/>
              <a:buChar char="•"/>
            </a:pPr>
            <a:r>
              <a:rPr lang="en-US" altLang="en-US" dirty="0"/>
              <a:t>Utility placement</a:t>
            </a:r>
          </a:p>
        </p:txBody>
      </p:sp>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a:ext>
            </a:extLst>
          </a:blip>
          <a:srcRect l="21" r="21"/>
          <a:stretch>
            <a:fillRect/>
          </a:stretch>
        </p:blipFill>
        <p:spPr/>
      </p:pic>
    </p:spTree>
    <p:extLst>
      <p:ext uri="{BB962C8B-B14F-4D97-AF65-F5344CB8AC3E}">
        <p14:creationId xmlns:p14="http://schemas.microsoft.com/office/powerpoint/2010/main" val="2222154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Subdivision Regulations: Circulation and Access</a:t>
            </a:r>
          </a:p>
        </p:txBody>
      </p:sp>
      <p:sp>
        <p:nvSpPr>
          <p:cNvPr id="3" name="Text Placeholder 2"/>
          <p:cNvSpPr>
            <a:spLocks noGrp="1"/>
          </p:cNvSpPr>
          <p:nvPr>
            <p:ph type="body" sz="quarter" idx="11"/>
          </p:nvPr>
        </p:nvSpPr>
        <p:spPr/>
        <p:txBody>
          <a:bodyPr/>
          <a:lstStyle/>
          <a:p>
            <a:pPr marL="285750" indent="-285750">
              <a:buFont typeface="Arial" panose="020B0604020202020204" pitchFamily="34" charset="0"/>
              <a:buChar char="•"/>
            </a:pPr>
            <a:r>
              <a:rPr lang="en-US" altLang="en-US"/>
              <a:t>Street system/hierarchy</a:t>
            </a:r>
          </a:p>
          <a:p>
            <a:pPr marL="285750" indent="-285750">
              <a:buFont typeface="Arial" panose="020B0604020202020204" pitchFamily="34" charset="0"/>
              <a:buChar char="•"/>
            </a:pPr>
            <a:r>
              <a:rPr lang="en-US" altLang="en-US"/>
              <a:t>Pavement and right of way width, curb radii</a:t>
            </a:r>
          </a:p>
          <a:p>
            <a:pPr marL="285750" indent="-285750">
              <a:buFont typeface="Arial" panose="020B0604020202020204" pitchFamily="34" charset="0"/>
              <a:buChar char="•"/>
            </a:pPr>
            <a:r>
              <a:rPr lang="en-US" altLang="en-US"/>
              <a:t>Connectivity</a:t>
            </a:r>
          </a:p>
          <a:p>
            <a:pPr marL="285750" indent="-285750">
              <a:buFont typeface="Arial" panose="020B0604020202020204" pitchFamily="34" charset="0"/>
              <a:buChar char="•"/>
            </a:pPr>
            <a:r>
              <a:rPr lang="en-US" altLang="en-US"/>
              <a:t>Access</a:t>
            </a:r>
          </a:p>
          <a:p>
            <a:pPr marL="285750" indent="-285750">
              <a:buFont typeface="Arial" panose="020B0604020202020204" pitchFamily="34" charset="0"/>
              <a:buChar char="•"/>
            </a:pPr>
            <a:r>
              <a:rPr lang="en-US" altLang="en-US"/>
              <a:t>Privacy and safety</a:t>
            </a:r>
          </a:p>
          <a:p>
            <a:pPr marL="285750" indent="-285750">
              <a:buFont typeface="Arial" panose="020B0604020202020204" pitchFamily="34" charset="0"/>
              <a:buChar char="•"/>
            </a:pPr>
            <a:r>
              <a:rPr lang="en-US" altLang="en-US"/>
              <a:t>Ownership and maintenance</a:t>
            </a:r>
            <a:endParaRPr lang="en-US" altLang="en-US" dirty="0"/>
          </a:p>
        </p:txBody>
      </p:sp>
      <p:pic>
        <p:nvPicPr>
          <p:cNvPr id="5" name="Picture Placeholder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21507" r="21507"/>
          <a:stretch>
            <a:fillRect/>
          </a:stretch>
        </p:blipFill>
        <p:spPr/>
      </p:pic>
    </p:spTree>
    <p:extLst>
      <p:ext uri="{BB962C8B-B14F-4D97-AF65-F5344CB8AC3E}">
        <p14:creationId xmlns:p14="http://schemas.microsoft.com/office/powerpoint/2010/main" val="3012564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Implementing Regulations: Natural Resource Protection</a:t>
            </a:r>
          </a:p>
        </p:txBody>
      </p:sp>
      <p:sp>
        <p:nvSpPr>
          <p:cNvPr id="3" name="Text Placeholder 2"/>
          <p:cNvSpPr>
            <a:spLocks noGrp="1"/>
          </p:cNvSpPr>
          <p:nvPr>
            <p:ph type="body" sz="quarter" idx="11"/>
          </p:nvPr>
        </p:nvSpPr>
        <p:spPr/>
        <p:txBody>
          <a:bodyPr>
            <a:normAutofit fontScale="85000" lnSpcReduction="10000"/>
          </a:bodyPr>
          <a:lstStyle/>
          <a:p>
            <a:pPr marL="285750" indent="-285750">
              <a:buFont typeface="Arial" panose="020B0604020202020204" pitchFamily="34" charset="0"/>
              <a:buChar char="•"/>
            </a:pPr>
            <a:r>
              <a:rPr lang="en-US" dirty="0"/>
              <a:t>Another layer of protection for special areas</a:t>
            </a:r>
          </a:p>
          <a:p>
            <a:pPr marL="285750" indent="-285750">
              <a:buFont typeface="Arial" panose="020B0604020202020204" pitchFamily="34" charset="0"/>
              <a:buChar char="•"/>
            </a:pPr>
            <a:r>
              <a:rPr lang="en-US" dirty="0"/>
              <a:t>Can be more stringent than state/federal</a:t>
            </a:r>
          </a:p>
          <a:p>
            <a:pPr marL="285750" indent="-285750">
              <a:buFont typeface="Arial" panose="020B0604020202020204" pitchFamily="34" charset="0"/>
              <a:buChar char="•"/>
            </a:pPr>
            <a:r>
              <a:rPr lang="en-US" dirty="0"/>
              <a:t>May include:</a:t>
            </a:r>
          </a:p>
          <a:p>
            <a:pPr marL="742950" lvl="1" indent="-285750">
              <a:buFont typeface="Arial" panose="020B0604020202020204" pitchFamily="34" charset="0"/>
              <a:buChar char="•"/>
            </a:pPr>
            <a:r>
              <a:rPr lang="en-US" dirty="0"/>
              <a:t>Tree protection</a:t>
            </a:r>
          </a:p>
          <a:p>
            <a:pPr marL="742950" lvl="1" indent="-285750">
              <a:buFont typeface="Arial" panose="020B0604020202020204" pitchFamily="34" charset="0"/>
              <a:buChar char="•"/>
            </a:pPr>
            <a:r>
              <a:rPr lang="en-US" dirty="0"/>
              <a:t>Wetlands</a:t>
            </a:r>
          </a:p>
          <a:p>
            <a:pPr marL="742950" lvl="1" indent="-285750">
              <a:buFont typeface="Arial" panose="020B0604020202020204" pitchFamily="34" charset="0"/>
              <a:buChar char="•"/>
            </a:pPr>
            <a:r>
              <a:rPr lang="en-US" dirty="0"/>
              <a:t>Riparian areas</a:t>
            </a:r>
          </a:p>
          <a:p>
            <a:pPr marL="742950" lvl="1" indent="-285750">
              <a:buFont typeface="Arial" panose="020B0604020202020204" pitchFamily="34" charset="0"/>
              <a:buChar char="•"/>
            </a:pPr>
            <a:r>
              <a:rPr lang="en-US" dirty="0" err="1"/>
              <a:t>Stormwater</a:t>
            </a:r>
            <a:endParaRPr lang="en-US" dirty="0"/>
          </a:p>
          <a:p>
            <a:pPr marL="742950" lvl="1" indent="-285750">
              <a:buFont typeface="Arial" panose="020B0604020202020204" pitchFamily="34" charset="0"/>
              <a:buChar char="•"/>
            </a:pPr>
            <a:r>
              <a:rPr lang="en-US" dirty="0"/>
              <a:t>Buffers</a:t>
            </a:r>
          </a:p>
          <a:p>
            <a:pPr marL="285750" indent="-285750">
              <a:buFont typeface="Arial" panose="020B0604020202020204" pitchFamily="34" charset="0"/>
              <a:buChar char="•"/>
            </a:pPr>
            <a:endParaRPr lang="en-US" dirty="0"/>
          </a:p>
        </p:txBody>
      </p:sp>
      <p:pic>
        <p:nvPicPr>
          <p:cNvPr id="5" name="Picture Placeholder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9058" r="19058"/>
          <a:stretch>
            <a:fillRect/>
          </a:stretch>
        </p:blipFill>
        <p:spPr/>
      </p:pic>
    </p:spTree>
    <p:extLst>
      <p:ext uri="{BB962C8B-B14F-4D97-AF65-F5344CB8AC3E}">
        <p14:creationId xmlns:p14="http://schemas.microsoft.com/office/powerpoint/2010/main" val="3643105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800"/>
              <a:t>Regulatory Framework</a:t>
            </a:r>
            <a:endParaRPr lang="en-US" sz="2800" dirty="0"/>
          </a:p>
        </p:txBody>
      </p:sp>
      <p:pic>
        <p:nvPicPr>
          <p:cNvPr id="6" name="Picture Placeholder 5"/>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t="16629" b="16629"/>
          <a:stretch>
            <a:fillRect/>
          </a:stretch>
        </p:blipFill>
        <p:spPr/>
      </p:pic>
      <p:sp>
        <p:nvSpPr>
          <p:cNvPr id="7" name="TextBox 6"/>
          <p:cNvSpPr txBox="1"/>
          <p:nvPr/>
        </p:nvSpPr>
        <p:spPr>
          <a:xfrm>
            <a:off x="3377317" y="4928056"/>
            <a:ext cx="1577676" cy="215444"/>
          </a:xfrm>
          <a:prstGeom prst="rect">
            <a:avLst/>
          </a:prstGeom>
          <a:noFill/>
        </p:spPr>
        <p:txBody>
          <a:bodyPr wrap="none" rtlCol="0">
            <a:spAutoFit/>
          </a:bodyPr>
          <a:lstStyle/>
          <a:p>
            <a:r>
              <a:rPr lang="en-US" sz="800" dirty="0">
                <a:solidFill>
                  <a:schemeClr val="bg1">
                    <a:lumMod val="65000"/>
                  </a:schemeClr>
                </a:solidFill>
              </a:rPr>
              <a:t>Beacon Park, Damian </a:t>
            </a:r>
            <a:r>
              <a:rPr lang="en-US" sz="800" dirty="0" err="1">
                <a:solidFill>
                  <a:schemeClr val="bg1">
                    <a:lumMod val="65000"/>
                  </a:schemeClr>
                </a:solidFill>
              </a:rPr>
              <a:t>Tsutsumida</a:t>
            </a:r>
            <a:endParaRPr lang="en-US" sz="800" dirty="0">
              <a:solidFill>
                <a:schemeClr val="bg1">
                  <a:lumMod val="65000"/>
                </a:schemeClr>
              </a:solidFill>
            </a:endParaRPr>
          </a:p>
        </p:txBody>
      </p:sp>
    </p:spTree>
    <p:extLst>
      <p:ext uri="{BB962C8B-B14F-4D97-AF65-F5344CB8AC3E}">
        <p14:creationId xmlns:p14="http://schemas.microsoft.com/office/powerpoint/2010/main" val="557479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Implementing Regulations: Taxes and Fees</a:t>
            </a:r>
          </a:p>
        </p:txBody>
      </p:sp>
      <p:sp>
        <p:nvSpPr>
          <p:cNvPr id="3" name="Text Placeholder 2"/>
          <p:cNvSpPr>
            <a:spLocks noGrp="1"/>
          </p:cNvSpPr>
          <p:nvPr>
            <p:ph type="body" sz="quarter" idx="11"/>
          </p:nvPr>
        </p:nvSpPr>
        <p:spPr/>
        <p:txBody>
          <a:bodyPr/>
          <a:lstStyle/>
          <a:p>
            <a:r>
              <a:rPr lang="en-US" dirty="0"/>
              <a:t>Ways to pay for needed new infrastructure:</a:t>
            </a:r>
          </a:p>
          <a:p>
            <a:pPr marL="285750" indent="-285750">
              <a:buFont typeface="Arial" panose="020B0604020202020204" pitchFamily="34" charset="0"/>
              <a:buChar char="•"/>
            </a:pPr>
            <a:r>
              <a:rPr lang="en-US" dirty="0"/>
              <a:t>Property, sales, business taxes</a:t>
            </a:r>
          </a:p>
          <a:p>
            <a:pPr marL="285750" indent="-285750">
              <a:buFont typeface="Arial" panose="020B0604020202020204" pitchFamily="34" charset="0"/>
              <a:buChar char="•"/>
            </a:pPr>
            <a:r>
              <a:rPr lang="en-US" dirty="0"/>
              <a:t>Impact fees</a:t>
            </a:r>
          </a:p>
          <a:p>
            <a:pPr marL="285750" indent="-285750">
              <a:buFont typeface="Arial" panose="020B0604020202020204" pitchFamily="34" charset="0"/>
              <a:buChar char="•"/>
            </a:pPr>
            <a:r>
              <a:rPr lang="en-US" dirty="0"/>
              <a:t>Alternative funding mechanisms</a:t>
            </a:r>
          </a:p>
          <a:p>
            <a:endParaRPr lang="en-US"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a:ext>
            </a:extLst>
          </a:blip>
          <a:srcRect l="21" r="21"/>
          <a:stretch>
            <a:fillRect/>
          </a:stretch>
        </p:blipFill>
        <p:spPr/>
      </p:pic>
    </p:spTree>
    <p:extLst>
      <p:ext uri="{BB962C8B-B14F-4D97-AF65-F5344CB8AC3E}">
        <p14:creationId xmlns:p14="http://schemas.microsoft.com/office/powerpoint/2010/main" val="38953639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dirty="0"/>
              <a:t>Local Policies/</a:t>
            </a:r>
          </a:p>
          <a:p>
            <a:r>
              <a:rPr lang="en-US" dirty="0"/>
              <a:t>Regulations</a:t>
            </a:r>
          </a:p>
        </p:txBody>
      </p:sp>
      <p:sp>
        <p:nvSpPr>
          <p:cNvPr id="3" name="Text Placeholder 2"/>
          <p:cNvSpPr>
            <a:spLocks noGrp="1"/>
          </p:cNvSpPr>
          <p:nvPr>
            <p:ph type="body" sz="quarter" idx="11"/>
          </p:nvPr>
        </p:nvSpPr>
        <p:spPr>
          <a:xfrm>
            <a:off x="583364" y="1785929"/>
            <a:ext cx="3222940" cy="2470060"/>
          </a:xfrm>
        </p:spPr>
        <p:txBody>
          <a:bodyPr/>
          <a:lstStyle/>
          <a:p>
            <a:r>
              <a:rPr lang="en-US" altLang="en-US" sz="2400" dirty="0"/>
              <a:t>The ideal end result: </a:t>
            </a:r>
          </a:p>
          <a:p>
            <a:r>
              <a:rPr lang="en-US" altLang="en-US" sz="2400" dirty="0"/>
              <a:t>components that work together to attain the community’s vision and goals and direct existing and future land use.</a:t>
            </a:r>
          </a:p>
          <a:p>
            <a:endParaRPr lang="en-US" dirty="0"/>
          </a:p>
        </p:txBody>
      </p:sp>
      <p:pic>
        <p:nvPicPr>
          <p:cNvPr id="9" name="Picture Placeholder 8"/>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l="12467" r="12467"/>
          <a:stretch/>
        </p:blipFill>
        <p:spPr/>
      </p:pic>
    </p:spTree>
    <p:extLst>
      <p:ext uri="{BB962C8B-B14F-4D97-AF65-F5344CB8AC3E}">
        <p14:creationId xmlns:p14="http://schemas.microsoft.com/office/powerpoint/2010/main" val="8900223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800" dirty="0"/>
              <a:t>Development Process</a:t>
            </a:r>
          </a:p>
        </p:txBody>
      </p:sp>
      <p:pic>
        <p:nvPicPr>
          <p:cNvPr id="6" name="Picture Placeholder 5"/>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t="16629" b="16629"/>
          <a:stretch>
            <a:fillRect/>
          </a:stretch>
        </p:blipFill>
        <p:spPr/>
      </p:pic>
      <p:sp>
        <p:nvSpPr>
          <p:cNvPr id="7" name="TextBox 6"/>
          <p:cNvSpPr txBox="1"/>
          <p:nvPr/>
        </p:nvSpPr>
        <p:spPr>
          <a:xfrm>
            <a:off x="3377317" y="4928056"/>
            <a:ext cx="1577676" cy="215444"/>
          </a:xfrm>
          <a:prstGeom prst="rect">
            <a:avLst/>
          </a:prstGeom>
          <a:noFill/>
        </p:spPr>
        <p:txBody>
          <a:bodyPr wrap="none" rtlCol="0">
            <a:spAutoFit/>
          </a:bodyPr>
          <a:lstStyle/>
          <a:p>
            <a:r>
              <a:rPr lang="en-US" sz="800" dirty="0">
                <a:solidFill>
                  <a:schemeClr val="bg1">
                    <a:lumMod val="65000"/>
                  </a:schemeClr>
                </a:solidFill>
              </a:rPr>
              <a:t>Beacon Park, Damian </a:t>
            </a:r>
            <a:r>
              <a:rPr lang="en-US" sz="800" dirty="0" err="1">
                <a:solidFill>
                  <a:schemeClr val="bg1">
                    <a:lumMod val="65000"/>
                  </a:schemeClr>
                </a:solidFill>
              </a:rPr>
              <a:t>Tsutsumida</a:t>
            </a:r>
            <a:endParaRPr lang="en-US" sz="800" dirty="0">
              <a:solidFill>
                <a:schemeClr val="bg1">
                  <a:lumMod val="65000"/>
                </a:schemeClr>
              </a:solidFill>
            </a:endParaRPr>
          </a:p>
        </p:txBody>
      </p:sp>
    </p:spTree>
    <p:extLst>
      <p:ext uri="{BB962C8B-B14F-4D97-AF65-F5344CB8AC3E}">
        <p14:creationId xmlns:p14="http://schemas.microsoft.com/office/powerpoint/2010/main" val="2281093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Site Planning</a:t>
            </a:r>
          </a:p>
        </p:txBody>
      </p:sp>
      <p:sp>
        <p:nvSpPr>
          <p:cNvPr id="3" name="Text Placeholder 2"/>
          <p:cNvSpPr>
            <a:spLocks noGrp="1"/>
          </p:cNvSpPr>
          <p:nvPr>
            <p:ph type="body" sz="quarter" idx="11"/>
          </p:nvPr>
        </p:nvSpPr>
        <p:spPr/>
        <p:txBody>
          <a:bodyPr>
            <a:normAutofit/>
          </a:bodyPr>
          <a:lstStyle/>
          <a:p>
            <a:r>
              <a:rPr lang="en-US" dirty="0"/>
              <a:t>“The  process by which developers prepare a development plan for a particular site. "</a:t>
            </a:r>
          </a:p>
          <a:p>
            <a:endParaRPr lang="en-US" dirty="0"/>
          </a:p>
          <a:p>
            <a:pPr marL="285750" indent="-285750">
              <a:buFont typeface="Arial" panose="020B0604020202020204" pitchFamily="34" charset="0"/>
              <a:buChar char="•"/>
            </a:pPr>
            <a:r>
              <a:rPr lang="en-US" dirty="0"/>
              <a:t>The point at which regulations get applied to a piece of property.</a:t>
            </a:r>
          </a:p>
          <a:p>
            <a:pPr marL="285750" indent="-285750">
              <a:buFont typeface="Arial" panose="020B0604020202020204" pitchFamily="34" charset="0"/>
              <a:buChar char="•"/>
            </a:pPr>
            <a:r>
              <a:rPr lang="en-US" dirty="0"/>
              <a:t>The site plan must balance private and public objectives and interests.</a:t>
            </a:r>
          </a:p>
          <a:p>
            <a:endParaRPr lang="en-US" dirty="0"/>
          </a:p>
        </p:txBody>
      </p:sp>
      <p:pic>
        <p:nvPicPr>
          <p:cNvPr id="7" name="Picture Placeholder 6"/>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11660" r="11660"/>
          <a:stretch/>
        </p:blipFill>
        <p:spPr/>
      </p:pic>
    </p:spTree>
    <p:extLst>
      <p:ext uri="{BB962C8B-B14F-4D97-AF65-F5344CB8AC3E}">
        <p14:creationId xmlns:p14="http://schemas.microsoft.com/office/powerpoint/2010/main" val="1410822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Site Level Issues</a:t>
            </a:r>
          </a:p>
        </p:txBody>
      </p:sp>
      <p:sp>
        <p:nvSpPr>
          <p:cNvPr id="3" name="Text Placeholder 2"/>
          <p:cNvSpPr>
            <a:spLocks noGrp="1"/>
          </p:cNvSpPr>
          <p:nvPr>
            <p:ph type="body" sz="quarter" idx="11"/>
          </p:nvPr>
        </p:nvSpPr>
        <p:spPr/>
        <p:txBody>
          <a:bodyPr>
            <a:normAutofit/>
          </a:bodyPr>
          <a:lstStyle/>
          <a:p>
            <a:pPr>
              <a:lnSpc>
                <a:spcPct val="100000"/>
              </a:lnSpc>
              <a:spcBef>
                <a:spcPct val="25000"/>
              </a:spcBef>
              <a:spcAft>
                <a:spcPct val="0"/>
              </a:spcAft>
            </a:pPr>
            <a:r>
              <a:rPr lang="en-US" altLang="en-US" b="1" u="sng" dirty="0"/>
              <a:t>Private Sector</a:t>
            </a:r>
            <a:r>
              <a:rPr lang="en-US" altLang="en-US" b="1" dirty="0"/>
              <a:t>: </a:t>
            </a:r>
          </a:p>
          <a:p>
            <a:pPr marL="285750" indent="-285750">
              <a:lnSpc>
                <a:spcPct val="100000"/>
              </a:lnSpc>
              <a:spcBef>
                <a:spcPct val="25000"/>
              </a:spcBef>
              <a:spcAft>
                <a:spcPct val="0"/>
              </a:spcAft>
              <a:buFont typeface="Arial" panose="020B0604020202020204" pitchFamily="34" charset="0"/>
              <a:buChar char="•"/>
            </a:pPr>
            <a:r>
              <a:rPr lang="en-US" altLang="en-US" dirty="0"/>
              <a:t>Site constraints</a:t>
            </a:r>
          </a:p>
          <a:p>
            <a:pPr marL="285750" lvl="1" indent="-285750">
              <a:spcBef>
                <a:spcPct val="25000"/>
              </a:spcBef>
              <a:spcAft>
                <a:spcPct val="0"/>
              </a:spcAft>
              <a:buFont typeface="Arial" panose="020B0604020202020204" pitchFamily="34" charset="0"/>
              <a:buChar char="•"/>
            </a:pPr>
            <a:r>
              <a:rPr lang="en-US" altLang="en-US" dirty="0"/>
              <a:t>  Market demand</a:t>
            </a:r>
          </a:p>
          <a:p>
            <a:pPr marL="285750" lvl="1" indent="-285750">
              <a:spcBef>
                <a:spcPct val="25000"/>
              </a:spcBef>
              <a:spcAft>
                <a:spcPct val="0"/>
              </a:spcAft>
              <a:buFont typeface="Arial" panose="020B0604020202020204" pitchFamily="34" charset="0"/>
              <a:buChar char="•"/>
            </a:pPr>
            <a:r>
              <a:rPr lang="en-US" altLang="en-US" dirty="0"/>
              <a:t>  Development feasibility &amp;                                                         success</a:t>
            </a:r>
          </a:p>
          <a:p>
            <a:pPr>
              <a:lnSpc>
                <a:spcPct val="100000"/>
              </a:lnSpc>
              <a:spcBef>
                <a:spcPct val="25000"/>
              </a:spcBef>
              <a:spcAft>
                <a:spcPct val="0"/>
              </a:spcAft>
            </a:pPr>
            <a:r>
              <a:rPr lang="en-US" altLang="en-US" b="1" u="sng" dirty="0"/>
              <a:t>Public Sector/Citizens</a:t>
            </a:r>
            <a:r>
              <a:rPr lang="en-US" altLang="en-US" b="1" dirty="0"/>
              <a:t>: </a:t>
            </a:r>
          </a:p>
          <a:p>
            <a:pPr marL="285750" lvl="1" indent="-285750">
              <a:spcBef>
                <a:spcPct val="25000"/>
              </a:spcBef>
              <a:spcAft>
                <a:spcPct val="0"/>
              </a:spcAft>
              <a:buFont typeface="Arial" panose="020B0604020202020204" pitchFamily="34" charset="0"/>
              <a:buChar char="•"/>
            </a:pPr>
            <a:r>
              <a:rPr lang="en-US" altLang="en-US" dirty="0"/>
              <a:t>  Community character</a:t>
            </a:r>
          </a:p>
          <a:p>
            <a:pPr marL="285750" lvl="1" indent="-285750">
              <a:spcBef>
                <a:spcPct val="25000"/>
              </a:spcBef>
              <a:spcAft>
                <a:spcPct val="0"/>
              </a:spcAft>
              <a:buFont typeface="Arial" panose="020B0604020202020204" pitchFamily="34" charset="0"/>
              <a:buChar char="•"/>
            </a:pPr>
            <a:r>
              <a:rPr lang="en-US" altLang="en-US" dirty="0"/>
              <a:t>  Resource impacts</a:t>
            </a:r>
          </a:p>
          <a:p>
            <a:pPr marL="285750" lvl="1" indent="-285750">
              <a:spcBef>
                <a:spcPct val="25000"/>
              </a:spcBef>
              <a:spcAft>
                <a:spcPct val="0"/>
              </a:spcAft>
              <a:buFont typeface="Arial" panose="020B0604020202020204" pitchFamily="34" charset="0"/>
              <a:buChar char="•"/>
            </a:pPr>
            <a:r>
              <a:rPr lang="en-US" altLang="en-US" dirty="0"/>
              <a:t>  Fiscal/infrastructure impacts</a:t>
            </a:r>
          </a:p>
        </p:txBody>
      </p:sp>
      <p:pic>
        <p:nvPicPr>
          <p:cNvPr id="7" name="Picture Placeholder 6"/>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6807" r="16807"/>
          <a:stretch>
            <a:fillRect/>
          </a:stretch>
        </p:blipFill>
        <p:spPr/>
      </p:pic>
    </p:spTree>
    <p:extLst>
      <p:ext uri="{BB962C8B-B14F-4D97-AF65-F5344CB8AC3E}">
        <p14:creationId xmlns:p14="http://schemas.microsoft.com/office/powerpoint/2010/main" val="3518891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 Do Developers Do?</a:t>
            </a:r>
          </a:p>
        </p:txBody>
      </p:sp>
      <p:sp>
        <p:nvSpPr>
          <p:cNvPr id="3" name="Text Placeholder 2"/>
          <p:cNvSpPr>
            <a:spLocks noGrp="1"/>
          </p:cNvSpPr>
          <p:nvPr>
            <p:ph type="body" sz="quarter" idx="11"/>
          </p:nvPr>
        </p:nvSpPr>
        <p:spPr/>
        <p:txBody>
          <a:bodyPr/>
          <a:lstStyle/>
          <a:p>
            <a:pPr marL="285750" indent="-285750">
              <a:buFont typeface="Arial" panose="020B0604020202020204" pitchFamily="34" charset="0"/>
              <a:buChar char="•"/>
            </a:pPr>
            <a:r>
              <a:rPr lang="en-US" altLang="en-US" dirty="0"/>
              <a:t>Subdivide land</a:t>
            </a:r>
          </a:p>
          <a:p>
            <a:pPr marL="285750" indent="-285750">
              <a:buFont typeface="Arial" panose="020B0604020202020204" pitchFamily="34" charset="0"/>
              <a:buChar char="•"/>
            </a:pPr>
            <a:r>
              <a:rPr lang="en-US" altLang="en-US" dirty="0"/>
              <a:t>Obtain entitlements/approvals</a:t>
            </a:r>
          </a:p>
          <a:p>
            <a:pPr marL="285750" indent="-285750">
              <a:buFont typeface="Arial" panose="020B0604020202020204" pitchFamily="34" charset="0"/>
              <a:buChar char="•"/>
            </a:pPr>
            <a:r>
              <a:rPr lang="en-US" altLang="en-US" dirty="0"/>
              <a:t>Build project infrastructure</a:t>
            </a:r>
          </a:p>
          <a:p>
            <a:pPr marL="285750" indent="-285750">
              <a:buFont typeface="Arial" panose="020B0604020202020204" pitchFamily="34" charset="0"/>
              <a:buChar char="•"/>
            </a:pPr>
            <a:r>
              <a:rPr lang="en-US" altLang="en-US" dirty="0"/>
              <a:t>Provide project amenities                                  </a:t>
            </a:r>
          </a:p>
          <a:p>
            <a:pPr marL="285750" indent="-285750">
              <a:buFont typeface="Arial" panose="020B0604020202020204" pitchFamily="34" charset="0"/>
              <a:buChar char="•"/>
            </a:pPr>
            <a:r>
              <a:rPr lang="en-US" altLang="en-US" dirty="0"/>
              <a:t>Create finished lots</a:t>
            </a:r>
          </a:p>
          <a:p>
            <a:pPr marL="285750" indent="-285750">
              <a:buFont typeface="Arial" panose="020B0604020202020204" pitchFamily="34" charset="0"/>
              <a:buChar char="•"/>
            </a:pPr>
            <a:endParaRPr lang="en-US" dirty="0"/>
          </a:p>
        </p:txBody>
      </p:sp>
      <p:pic>
        <p:nvPicPr>
          <p:cNvPr id="7" name="Picture Placeholder 6"/>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l="12455" r="12455"/>
          <a:stretch>
            <a:fillRect/>
          </a:stretch>
        </p:blipFill>
        <p:spPr/>
      </p:pic>
    </p:spTree>
    <p:extLst>
      <p:ext uri="{BB962C8B-B14F-4D97-AF65-F5344CB8AC3E}">
        <p14:creationId xmlns:p14="http://schemas.microsoft.com/office/powerpoint/2010/main" val="2998359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Land Subdivision</a:t>
            </a:r>
          </a:p>
        </p:txBody>
      </p:sp>
      <p:sp>
        <p:nvSpPr>
          <p:cNvPr id="3" name="Text Placeholder 2"/>
          <p:cNvSpPr>
            <a:spLocks noGrp="1"/>
          </p:cNvSpPr>
          <p:nvPr>
            <p:ph type="body" sz="quarter" idx="11"/>
          </p:nvPr>
        </p:nvSpPr>
        <p:spPr>
          <a:xfrm>
            <a:off x="1465855" y="1404346"/>
            <a:ext cx="3553820" cy="2456453"/>
          </a:xfrm>
        </p:spPr>
        <p:txBody>
          <a:bodyPr/>
          <a:lstStyle/>
          <a:p>
            <a:pPr marL="285750" indent="-285750">
              <a:buFont typeface="Arial" panose="020B0604020202020204" pitchFamily="34" charset="0"/>
              <a:buChar char="•"/>
            </a:pPr>
            <a:r>
              <a:rPr lang="en-US" altLang="en-US" dirty="0"/>
              <a:t>Legal division of one large parcel into </a:t>
            </a:r>
            <a:br>
              <a:rPr lang="en-US" altLang="en-US" dirty="0"/>
            </a:br>
            <a:r>
              <a:rPr lang="en-US" altLang="en-US" dirty="0"/>
              <a:t>smaller parcels</a:t>
            </a:r>
          </a:p>
          <a:p>
            <a:pPr marL="285750" indent="-285750">
              <a:buFont typeface="Arial" panose="020B0604020202020204" pitchFamily="34" charset="0"/>
              <a:buChar char="•"/>
            </a:pPr>
            <a:r>
              <a:rPr lang="en-US" altLang="en-US" dirty="0"/>
              <a:t>Allows transfer of                                     ownership</a:t>
            </a:r>
          </a:p>
        </p:txBody>
      </p:sp>
      <p:pic>
        <p:nvPicPr>
          <p:cNvPr id="10" name="Picture Placeholder 9"/>
          <p:cNvPicPr>
            <a:picLocks noGrp="1" noChangeAspect="1"/>
          </p:cNvPicPr>
          <p:nvPr>
            <p:ph type="pic" sz="quarter" idx="13"/>
          </p:nvPr>
        </p:nvPicPr>
        <p:blipFill>
          <a:blip r:embed="rId2">
            <a:extLst>
              <a:ext uri="{28A0092B-C50C-407E-A947-70E740481C1C}">
                <a14:useLocalDpi xmlns:a14="http://schemas.microsoft.com/office/drawing/2010/main"/>
              </a:ext>
            </a:extLst>
          </a:blip>
          <a:srcRect l="16610" r="16610"/>
          <a:stretch>
            <a:fillRect/>
          </a:stretch>
        </p:blipFill>
        <p:spPr/>
      </p:pic>
    </p:spTree>
    <p:extLst>
      <p:ext uri="{BB962C8B-B14F-4D97-AF65-F5344CB8AC3E}">
        <p14:creationId xmlns:p14="http://schemas.microsoft.com/office/powerpoint/2010/main" val="304649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Infrastructure</a:t>
            </a:r>
          </a:p>
        </p:txBody>
      </p:sp>
      <p:sp>
        <p:nvSpPr>
          <p:cNvPr id="3" name="Text Placeholder 2"/>
          <p:cNvSpPr>
            <a:spLocks noGrp="1"/>
          </p:cNvSpPr>
          <p:nvPr>
            <p:ph type="body" sz="quarter" idx="11"/>
          </p:nvPr>
        </p:nvSpPr>
        <p:spPr/>
        <p:txBody>
          <a:bodyPr/>
          <a:lstStyle/>
          <a:p>
            <a:pPr marL="285750" indent="-285750">
              <a:buFont typeface="Arial" panose="020B0604020202020204" pitchFamily="34" charset="0"/>
              <a:buChar char="•"/>
            </a:pPr>
            <a:r>
              <a:rPr lang="en-US" dirty="0"/>
              <a:t>Residential streets</a:t>
            </a:r>
          </a:p>
          <a:p>
            <a:pPr marL="285750" indent="-285750">
              <a:buFont typeface="Arial" panose="020B0604020202020204" pitchFamily="34" charset="0"/>
              <a:buChar char="•"/>
            </a:pPr>
            <a:r>
              <a:rPr lang="en-US" dirty="0"/>
              <a:t>Water</a:t>
            </a:r>
          </a:p>
          <a:p>
            <a:pPr marL="285750" indent="-285750">
              <a:buFont typeface="Arial" panose="020B0604020202020204" pitchFamily="34" charset="0"/>
              <a:buChar char="•"/>
            </a:pPr>
            <a:r>
              <a:rPr lang="en-US" dirty="0"/>
              <a:t>Wastewater </a:t>
            </a:r>
          </a:p>
          <a:p>
            <a:pPr marL="285750" indent="-285750">
              <a:buFont typeface="Arial" panose="020B0604020202020204" pitchFamily="34" charset="0"/>
              <a:buChar char="•"/>
            </a:pPr>
            <a:r>
              <a:rPr lang="en-US" dirty="0"/>
              <a:t>Electricity</a:t>
            </a:r>
          </a:p>
          <a:p>
            <a:pPr marL="285750" indent="-285750">
              <a:buFont typeface="Arial" panose="020B0604020202020204" pitchFamily="34" charset="0"/>
              <a:buChar char="•"/>
            </a:pPr>
            <a:r>
              <a:rPr lang="en-US" dirty="0"/>
              <a:t>Gas</a:t>
            </a:r>
          </a:p>
          <a:p>
            <a:pPr marL="285750" indent="-285750">
              <a:buFont typeface="Arial" panose="020B0604020202020204" pitchFamily="34" charset="0"/>
              <a:buChar char="•"/>
            </a:pPr>
            <a:r>
              <a:rPr lang="en-US" dirty="0"/>
              <a:t>Including process for transfer and long-term maintenance</a:t>
            </a:r>
          </a:p>
        </p:txBody>
      </p:sp>
      <p:pic>
        <p:nvPicPr>
          <p:cNvPr id="5" name="Picture Placeholder 4"/>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16217" t="-23572" r="-6065" b="-15413"/>
          <a:stretch/>
        </p:blipFill>
        <p:spPr>
          <a:xfrm>
            <a:off x="5248275" y="1202408"/>
            <a:ext cx="3590925" cy="3693442"/>
          </a:xfrm>
        </p:spPr>
      </p:pic>
    </p:spTree>
    <p:extLst>
      <p:ext uri="{BB962C8B-B14F-4D97-AF65-F5344CB8AC3E}">
        <p14:creationId xmlns:p14="http://schemas.microsoft.com/office/powerpoint/2010/main" val="3393920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Amenities</a:t>
            </a:r>
          </a:p>
        </p:txBody>
      </p:sp>
      <p:sp>
        <p:nvSpPr>
          <p:cNvPr id="3" name="Text Placeholder 2"/>
          <p:cNvSpPr>
            <a:spLocks noGrp="1"/>
          </p:cNvSpPr>
          <p:nvPr>
            <p:ph type="body" sz="quarter" idx="11"/>
          </p:nvPr>
        </p:nvSpPr>
        <p:spPr/>
        <p:txBody>
          <a:bodyPr/>
          <a:lstStyle/>
          <a:p>
            <a:pPr marL="285750" indent="-285750">
              <a:buFont typeface="Arial" panose="020B0604020202020204" pitchFamily="34" charset="0"/>
              <a:buChar char="•"/>
            </a:pPr>
            <a:r>
              <a:rPr lang="en-US" dirty="0"/>
              <a:t>Open space--public or private</a:t>
            </a:r>
          </a:p>
          <a:p>
            <a:pPr marL="285750" indent="-285750">
              <a:buFont typeface="Arial" panose="020B0604020202020204" pitchFamily="34" charset="0"/>
              <a:buChar char="•"/>
            </a:pPr>
            <a:r>
              <a:rPr lang="en-US" dirty="0"/>
              <a:t>Trails</a:t>
            </a:r>
          </a:p>
          <a:p>
            <a:pPr marL="285750" indent="-285750">
              <a:buFont typeface="Arial" panose="020B0604020202020204" pitchFamily="34" charset="0"/>
              <a:buChar char="•"/>
            </a:pPr>
            <a:r>
              <a:rPr lang="en-US" dirty="0"/>
              <a:t>Golf courses</a:t>
            </a:r>
          </a:p>
          <a:p>
            <a:pPr marL="285750" indent="-285750">
              <a:buFont typeface="Arial" panose="020B0604020202020204" pitchFamily="34" charset="0"/>
              <a:buChar char="•"/>
            </a:pPr>
            <a:r>
              <a:rPr lang="en-US" dirty="0"/>
              <a:t>Swimming pools</a:t>
            </a:r>
          </a:p>
          <a:p>
            <a:pPr marL="285750" indent="-285750">
              <a:buFont typeface="Arial" panose="020B0604020202020204" pitchFamily="34" charset="0"/>
              <a:buChar char="•"/>
            </a:pPr>
            <a:r>
              <a:rPr lang="en-US" dirty="0"/>
              <a:t>Tennis courts</a:t>
            </a:r>
          </a:p>
        </p:txBody>
      </p:sp>
      <p:pic>
        <p:nvPicPr>
          <p:cNvPr id="5" name="Picture Placeholder 4"/>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l="16645" r="16645"/>
          <a:stretch>
            <a:fillRect/>
          </a:stretch>
        </p:blipFill>
        <p:spPr/>
      </p:pic>
      <p:sp>
        <p:nvSpPr>
          <p:cNvPr id="6" name="TextBox 5"/>
          <p:cNvSpPr txBox="1"/>
          <p:nvPr/>
        </p:nvSpPr>
        <p:spPr>
          <a:xfrm>
            <a:off x="6405873" y="4899977"/>
            <a:ext cx="1117614" cy="215444"/>
          </a:xfrm>
          <a:prstGeom prst="rect">
            <a:avLst/>
          </a:prstGeom>
          <a:noFill/>
        </p:spPr>
        <p:txBody>
          <a:bodyPr wrap="none" rtlCol="0">
            <a:spAutoFit/>
          </a:bodyPr>
          <a:lstStyle/>
          <a:p>
            <a:r>
              <a:rPr lang="en-US" sz="800" dirty="0" err="1">
                <a:solidFill>
                  <a:schemeClr val="bg1">
                    <a:lumMod val="65000"/>
                  </a:schemeClr>
                </a:solidFill>
              </a:rPr>
              <a:t>Hallsley</a:t>
            </a:r>
            <a:r>
              <a:rPr lang="en-US" sz="800" dirty="0">
                <a:solidFill>
                  <a:schemeClr val="bg1">
                    <a:lumMod val="65000"/>
                  </a:schemeClr>
                </a:solidFill>
              </a:rPr>
              <a:t>, Bryan Chavez</a:t>
            </a:r>
          </a:p>
        </p:txBody>
      </p:sp>
    </p:spTree>
    <p:extLst>
      <p:ext uri="{BB962C8B-B14F-4D97-AF65-F5344CB8AC3E}">
        <p14:creationId xmlns:p14="http://schemas.microsoft.com/office/powerpoint/2010/main" val="39964310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Creation of Finished Lots</a:t>
            </a:r>
          </a:p>
        </p:txBody>
      </p:sp>
      <p:sp>
        <p:nvSpPr>
          <p:cNvPr id="3" name="Text Placeholder 2"/>
          <p:cNvSpPr>
            <a:spLocks noGrp="1"/>
          </p:cNvSpPr>
          <p:nvPr>
            <p:ph type="body" sz="quarter" idx="11"/>
          </p:nvPr>
        </p:nvSpPr>
        <p:spPr/>
        <p:txBody>
          <a:bodyPr/>
          <a:lstStyle/>
          <a:p>
            <a:pPr marL="285750" indent="-285750">
              <a:buFont typeface="Arial" panose="020B0604020202020204" pitchFamily="34" charset="0"/>
              <a:buChar char="•"/>
            </a:pPr>
            <a:r>
              <a:rPr lang="en-US"/>
              <a:t>Create community setting &amp; vision</a:t>
            </a:r>
          </a:p>
          <a:p>
            <a:pPr marL="285750" indent="-285750">
              <a:buFont typeface="Arial" panose="020B0604020202020204" pitchFamily="34" charset="0"/>
              <a:buChar char="•"/>
            </a:pPr>
            <a:r>
              <a:rPr lang="en-US"/>
              <a:t>Establish development pattern </a:t>
            </a:r>
          </a:p>
          <a:p>
            <a:pPr marL="285750" indent="-285750">
              <a:buFont typeface="Arial" panose="020B0604020202020204" pitchFamily="34" charset="0"/>
              <a:buChar char="•"/>
            </a:pPr>
            <a:r>
              <a:rPr lang="en-US"/>
              <a:t>Sell lots to builders to construct homes</a:t>
            </a:r>
          </a:p>
        </p:txBody>
      </p:sp>
      <p:pic>
        <p:nvPicPr>
          <p:cNvPr id="7" name="Picture Placeholder 6"/>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l="12501" r="12501"/>
          <a:stretch>
            <a:fillRect/>
          </a:stretch>
        </p:blipFill>
        <p:spPr/>
      </p:pic>
      <p:sp>
        <p:nvSpPr>
          <p:cNvPr id="8" name="TextBox 7"/>
          <p:cNvSpPr txBox="1"/>
          <p:nvPr/>
        </p:nvSpPr>
        <p:spPr>
          <a:xfrm>
            <a:off x="6272022" y="4928056"/>
            <a:ext cx="1385316" cy="215444"/>
          </a:xfrm>
          <a:prstGeom prst="rect">
            <a:avLst/>
          </a:prstGeom>
          <a:noFill/>
        </p:spPr>
        <p:txBody>
          <a:bodyPr wrap="none" rtlCol="0">
            <a:spAutoFit/>
          </a:bodyPr>
          <a:lstStyle/>
          <a:p>
            <a:r>
              <a:rPr lang="en-US" sz="800" dirty="0">
                <a:solidFill>
                  <a:schemeClr val="bg1">
                    <a:lumMod val="65000"/>
                  </a:schemeClr>
                </a:solidFill>
              </a:rPr>
              <a:t>Heritage Sands, Alison Caron</a:t>
            </a:r>
          </a:p>
        </p:txBody>
      </p:sp>
    </p:spTree>
    <p:extLst>
      <p:ext uri="{BB962C8B-B14F-4D97-AF65-F5344CB8AC3E}">
        <p14:creationId xmlns:p14="http://schemas.microsoft.com/office/powerpoint/2010/main" val="2508527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en-US" sz="3200" dirty="0"/>
              <a:t>What You Can Do with a Piece of Property is Governed by Laws And Policies:</a:t>
            </a:r>
            <a:endParaRPr lang="en-US" sz="3200" dirty="0"/>
          </a:p>
        </p:txBody>
      </p:sp>
      <p:sp>
        <p:nvSpPr>
          <p:cNvPr id="5" name="Rectangle 3"/>
          <p:cNvSpPr txBox="1">
            <a:spLocks noChangeArrowheads="1"/>
          </p:cNvSpPr>
          <p:nvPr/>
        </p:nvSpPr>
        <p:spPr bwMode="auto">
          <a:xfrm>
            <a:off x="511175" y="1701006"/>
            <a:ext cx="8499475" cy="3325813"/>
          </a:xfrm>
          <a:prstGeom prst="rect">
            <a:avLst/>
          </a:prstGeom>
          <a:noFill/>
          <a:ln w="9525">
            <a:noFill/>
            <a:miter lim="800000"/>
            <a:headEnd/>
            <a:tailEnd/>
          </a:ln>
        </p:spPr>
        <p:txBody>
          <a:bodyPr lIns="0" tIns="0" rIns="0" bIns="0"/>
          <a:lstStyle/>
          <a:p>
            <a:pPr marL="190500" lvl="1" indent="-188913" eaLnBrk="1" hangingPunct="1">
              <a:lnSpc>
                <a:spcPct val="95000"/>
              </a:lnSpc>
              <a:spcAft>
                <a:spcPct val="50000"/>
              </a:spcAft>
              <a:defRPr/>
            </a:pPr>
            <a:r>
              <a:rPr lang="en-US" sz="2200" b="1" kern="0" dirty="0">
                <a:solidFill>
                  <a:srgbClr val="002060"/>
                </a:solidFill>
                <a:latin typeface="+mn-lt"/>
                <a:ea typeface="+mn-ea"/>
              </a:rPr>
              <a:t>		Federal							     State		              		Local</a:t>
            </a:r>
          </a:p>
        </p:txBody>
      </p:sp>
      <p:sp>
        <p:nvSpPr>
          <p:cNvPr id="6" name="Rectangle 7"/>
          <p:cNvSpPr>
            <a:spLocks noChangeArrowheads="1"/>
          </p:cNvSpPr>
          <p:nvPr/>
        </p:nvSpPr>
        <p:spPr bwMode="auto">
          <a:xfrm>
            <a:off x="2962275" y="2550319"/>
            <a:ext cx="477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dirty="0">
                <a:solidFill>
                  <a:srgbClr val="002060"/>
                </a:solidFill>
              </a:rPr>
              <a:t>+</a:t>
            </a:r>
          </a:p>
        </p:txBody>
      </p:sp>
      <p:sp>
        <p:nvSpPr>
          <p:cNvPr id="7" name="Rectangle 8"/>
          <p:cNvSpPr>
            <a:spLocks noChangeArrowheads="1"/>
          </p:cNvSpPr>
          <p:nvPr/>
        </p:nvSpPr>
        <p:spPr bwMode="auto">
          <a:xfrm>
            <a:off x="6519863" y="2550319"/>
            <a:ext cx="4778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dirty="0">
                <a:solidFill>
                  <a:srgbClr val="002060"/>
                </a:solidFill>
              </a:rPr>
              <a:t>+</a:t>
            </a:r>
          </a:p>
        </p:txBody>
      </p:sp>
      <p:pic>
        <p:nvPicPr>
          <p:cNvPr id="8" name="Picture 7" descr="Picture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0" y="2220119"/>
            <a:ext cx="2438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icture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683000" y="2220119"/>
            <a:ext cx="2667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Picture3.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167563" y="2220119"/>
            <a:ext cx="15240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02130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Site Planning Process</a:t>
            </a:r>
          </a:p>
        </p:txBody>
      </p:sp>
      <p:sp>
        <p:nvSpPr>
          <p:cNvPr id="3" name="Text Placeholder 2"/>
          <p:cNvSpPr>
            <a:spLocks noGrp="1"/>
          </p:cNvSpPr>
          <p:nvPr>
            <p:ph type="body" sz="quarter" idx="11"/>
          </p:nvPr>
        </p:nvSpPr>
        <p:spPr/>
        <p:txBody>
          <a:bodyPr>
            <a:normAutofit fontScale="85000" lnSpcReduction="10000"/>
          </a:bodyPr>
          <a:lstStyle/>
          <a:p>
            <a:pPr marL="285750" indent="-285750">
              <a:buFont typeface="Arial" panose="020B0604020202020204" pitchFamily="34" charset="0"/>
              <a:buChar char="•"/>
            </a:pPr>
            <a:r>
              <a:rPr lang="en-US" dirty="0"/>
              <a:t>Natural resource analysis (Mother Nature)</a:t>
            </a:r>
          </a:p>
          <a:p>
            <a:pPr marL="285750" indent="-285750">
              <a:buFont typeface="Arial" panose="020B0604020202020204" pitchFamily="34" charset="0"/>
              <a:buChar char="•"/>
            </a:pPr>
            <a:r>
              <a:rPr lang="en-US" dirty="0"/>
              <a:t>Site analysis/context (man-made aspects)</a:t>
            </a:r>
          </a:p>
          <a:p>
            <a:pPr marL="285750" indent="-285750">
              <a:buFont typeface="Arial" panose="020B0604020202020204" pitchFamily="34" charset="0"/>
              <a:buChar char="•"/>
            </a:pPr>
            <a:r>
              <a:rPr lang="en-US" dirty="0"/>
              <a:t>Market analysis</a:t>
            </a:r>
          </a:p>
          <a:p>
            <a:pPr marL="285750" indent="-285750">
              <a:buFont typeface="Arial" panose="020B0604020202020204" pitchFamily="34" charset="0"/>
              <a:buChar char="•"/>
            </a:pPr>
            <a:r>
              <a:rPr lang="en-US" dirty="0"/>
              <a:t>Financial analysis</a:t>
            </a:r>
          </a:p>
          <a:p>
            <a:pPr marL="285750" indent="-285750">
              <a:buFont typeface="Arial" panose="020B0604020202020204" pitchFamily="34" charset="0"/>
              <a:buChar char="•"/>
            </a:pPr>
            <a:r>
              <a:rPr lang="en-US" dirty="0"/>
              <a:t>Plan approval</a:t>
            </a:r>
          </a:p>
          <a:p>
            <a:pPr marL="285750" indent="-285750">
              <a:buFont typeface="Arial" panose="020B0604020202020204" pitchFamily="34" charset="0"/>
              <a:buChar char="•"/>
            </a:pPr>
            <a:endParaRPr lang="en-US" dirty="0"/>
          </a:p>
          <a:p>
            <a:pPr marL="285750" indent="-285750">
              <a:buFont typeface="Wingdings" panose="05000000000000000000" pitchFamily="2" charset="2"/>
              <a:buChar char="v"/>
            </a:pPr>
            <a:r>
              <a:rPr lang="en-US" dirty="0"/>
              <a:t>Oftentimes the process is iterative</a:t>
            </a:r>
          </a:p>
        </p:txBody>
      </p:sp>
      <p:pic>
        <p:nvPicPr>
          <p:cNvPr id="7" name="Picture Placeholder 6"/>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12944" r="12944"/>
          <a:stretch/>
        </p:blipFill>
        <p:spPr/>
      </p:pic>
    </p:spTree>
    <p:extLst>
      <p:ext uri="{BB962C8B-B14F-4D97-AF65-F5344CB8AC3E}">
        <p14:creationId xmlns:p14="http://schemas.microsoft.com/office/powerpoint/2010/main" val="570686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Natural Resource Analysis</a:t>
            </a:r>
          </a:p>
        </p:txBody>
      </p:sp>
      <p:sp>
        <p:nvSpPr>
          <p:cNvPr id="3" name="Text Placeholder 2"/>
          <p:cNvSpPr>
            <a:spLocks noGrp="1"/>
          </p:cNvSpPr>
          <p:nvPr>
            <p:ph type="body" sz="quarter" idx="11"/>
          </p:nvPr>
        </p:nvSpPr>
        <p:spPr/>
        <p:txBody>
          <a:bodyPr/>
          <a:lstStyle/>
          <a:p>
            <a:pPr marL="285750" indent="-285750">
              <a:buFont typeface="Arial" panose="020B0604020202020204" pitchFamily="34" charset="0"/>
              <a:buChar char="•"/>
            </a:pPr>
            <a:r>
              <a:rPr lang="en-US" dirty="0"/>
              <a:t>Geology/Soils</a:t>
            </a:r>
          </a:p>
          <a:p>
            <a:pPr marL="285750" indent="-285750">
              <a:buFont typeface="Arial" panose="020B0604020202020204" pitchFamily="34" charset="0"/>
              <a:buChar char="•"/>
            </a:pPr>
            <a:r>
              <a:rPr lang="en-US" dirty="0"/>
              <a:t>Topography/Slope</a:t>
            </a:r>
          </a:p>
          <a:p>
            <a:pPr marL="285750" indent="-285750">
              <a:buFont typeface="Arial" panose="020B0604020202020204" pitchFamily="34" charset="0"/>
              <a:buChar char="•"/>
            </a:pPr>
            <a:r>
              <a:rPr lang="en-US" dirty="0"/>
              <a:t>Vegetation/Habitat</a:t>
            </a:r>
          </a:p>
          <a:p>
            <a:pPr marL="285750" indent="-285750">
              <a:buFont typeface="Arial" panose="020B0604020202020204" pitchFamily="34" charset="0"/>
              <a:buChar char="•"/>
            </a:pPr>
            <a:r>
              <a:rPr lang="en-US" dirty="0"/>
              <a:t>Wildlife</a:t>
            </a:r>
          </a:p>
          <a:p>
            <a:pPr marL="285750" indent="-285750">
              <a:buFont typeface="Arial" panose="020B0604020202020204" pitchFamily="34" charset="0"/>
              <a:buChar char="•"/>
            </a:pPr>
            <a:r>
              <a:rPr lang="en-US" dirty="0"/>
              <a:t>Hydrology</a:t>
            </a:r>
          </a:p>
          <a:p>
            <a:pPr marL="285750" indent="-285750">
              <a:buFont typeface="Arial" panose="020B0604020202020204" pitchFamily="34" charset="0"/>
              <a:buChar char="•"/>
            </a:pPr>
            <a:r>
              <a:rPr lang="en-US" dirty="0"/>
              <a:t>Wetlands</a:t>
            </a:r>
          </a:p>
          <a:p>
            <a:pPr marL="285750" indent="-285750">
              <a:buFont typeface="Arial" panose="020B0604020202020204" pitchFamily="34" charset="0"/>
              <a:buChar char="•"/>
            </a:pPr>
            <a:r>
              <a:rPr lang="en-US" dirty="0"/>
              <a:t>Floodplains</a:t>
            </a:r>
          </a:p>
          <a:p>
            <a:pPr marL="285750" indent="-285750">
              <a:buFont typeface="Arial" panose="020B0604020202020204" pitchFamily="34" charset="0"/>
              <a:buChar char="•"/>
            </a:pPr>
            <a:endParaRPr lang="en-US" dirty="0"/>
          </a:p>
        </p:txBody>
      </p:sp>
      <p:pic>
        <p:nvPicPr>
          <p:cNvPr id="5" name="Picture Placeholder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6825" r="16825"/>
          <a:stretch>
            <a:fillRect/>
          </a:stretch>
        </p:blipFill>
        <p:spPr/>
      </p:pic>
      <p:sp>
        <p:nvSpPr>
          <p:cNvPr id="6" name="TextBox 5"/>
          <p:cNvSpPr txBox="1"/>
          <p:nvPr/>
        </p:nvSpPr>
        <p:spPr>
          <a:xfrm>
            <a:off x="5783908" y="4934446"/>
            <a:ext cx="2361544" cy="215444"/>
          </a:xfrm>
          <a:prstGeom prst="rect">
            <a:avLst/>
          </a:prstGeom>
          <a:noFill/>
        </p:spPr>
        <p:txBody>
          <a:bodyPr wrap="none" rtlCol="0">
            <a:spAutoFit/>
          </a:bodyPr>
          <a:lstStyle/>
          <a:p>
            <a:r>
              <a:rPr lang="en-US" sz="800" dirty="0">
                <a:solidFill>
                  <a:schemeClr val="bg1">
                    <a:lumMod val="65000"/>
                  </a:schemeClr>
                </a:solidFill>
              </a:rPr>
              <a:t>Leyden Rock, Jay Simon and Rocky Mountain Aerials</a:t>
            </a:r>
          </a:p>
        </p:txBody>
      </p:sp>
    </p:spTree>
    <p:extLst>
      <p:ext uri="{BB962C8B-B14F-4D97-AF65-F5344CB8AC3E}">
        <p14:creationId xmlns:p14="http://schemas.microsoft.com/office/powerpoint/2010/main" val="2704594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Site Analysis</a:t>
            </a:r>
          </a:p>
        </p:txBody>
      </p:sp>
      <p:sp>
        <p:nvSpPr>
          <p:cNvPr id="3" name="Text Placeholder 2"/>
          <p:cNvSpPr>
            <a:spLocks noGrp="1"/>
          </p:cNvSpPr>
          <p:nvPr>
            <p:ph type="body" sz="quarter" idx="11"/>
          </p:nvPr>
        </p:nvSpPr>
        <p:spPr/>
        <p:txBody>
          <a:bodyPr/>
          <a:lstStyle/>
          <a:p>
            <a:pPr marL="285750" indent="-285750">
              <a:lnSpc>
                <a:spcPct val="80000"/>
              </a:lnSpc>
              <a:buFont typeface="Arial" panose="020B0604020202020204" pitchFamily="34" charset="0"/>
              <a:buChar char="•"/>
            </a:pPr>
            <a:r>
              <a:rPr lang="en-US" altLang="en-US" dirty="0"/>
              <a:t>Prior and adjacent land uses</a:t>
            </a:r>
          </a:p>
          <a:p>
            <a:pPr marL="285750" indent="-285750">
              <a:lnSpc>
                <a:spcPct val="80000"/>
              </a:lnSpc>
              <a:buFont typeface="Arial" panose="020B0604020202020204" pitchFamily="34" charset="0"/>
              <a:buChar char="•"/>
            </a:pPr>
            <a:r>
              <a:rPr lang="en-US" altLang="en-US" dirty="0"/>
              <a:t>Infrastructure availability/access to site</a:t>
            </a:r>
          </a:p>
          <a:p>
            <a:pPr marL="285750" indent="-285750">
              <a:lnSpc>
                <a:spcPct val="80000"/>
              </a:lnSpc>
              <a:buFont typeface="Arial" panose="020B0604020202020204" pitchFamily="34" charset="0"/>
              <a:buChar char="•"/>
            </a:pPr>
            <a:r>
              <a:rPr lang="en-US" altLang="en-US" dirty="0"/>
              <a:t>Land use &amp; zoning</a:t>
            </a:r>
          </a:p>
          <a:p>
            <a:pPr marL="285750" indent="-285750">
              <a:lnSpc>
                <a:spcPct val="80000"/>
              </a:lnSpc>
              <a:buFont typeface="Arial" panose="020B0604020202020204" pitchFamily="34" charset="0"/>
              <a:buChar char="•"/>
            </a:pPr>
            <a:r>
              <a:rPr lang="en-US" altLang="en-US" dirty="0"/>
              <a:t>Easements/Deed restrictions</a:t>
            </a:r>
          </a:p>
          <a:p>
            <a:pPr marL="285750" indent="-285750">
              <a:lnSpc>
                <a:spcPct val="80000"/>
              </a:lnSpc>
              <a:buFont typeface="Arial" panose="020B0604020202020204" pitchFamily="34" charset="0"/>
              <a:buChar char="•"/>
            </a:pPr>
            <a:r>
              <a:rPr lang="en-US" altLang="en-US" dirty="0"/>
              <a:t>Environmental constraints and permitting requirements</a:t>
            </a:r>
          </a:p>
          <a:p>
            <a:pPr marL="285750" indent="-285750">
              <a:lnSpc>
                <a:spcPct val="80000"/>
              </a:lnSpc>
              <a:buFont typeface="Arial" panose="020B0604020202020204" pitchFamily="34" charset="0"/>
              <a:buChar char="•"/>
            </a:pPr>
            <a:r>
              <a:rPr lang="en-US" altLang="en-US" dirty="0"/>
              <a:t>Neighbor &amp; citizen interests &amp; concerns</a:t>
            </a:r>
          </a:p>
          <a:p>
            <a:endParaRPr lang="en-US" dirty="0"/>
          </a:p>
        </p:txBody>
      </p:sp>
      <p:pic>
        <p:nvPicPr>
          <p:cNvPr id="5" name="Picture Placeholder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6735" r="16735"/>
          <a:stretch>
            <a:fillRect/>
          </a:stretch>
        </p:blipFill>
        <p:spPr/>
      </p:pic>
      <p:sp>
        <p:nvSpPr>
          <p:cNvPr id="6" name="TextBox 5"/>
          <p:cNvSpPr txBox="1"/>
          <p:nvPr/>
        </p:nvSpPr>
        <p:spPr>
          <a:xfrm>
            <a:off x="5783908" y="4934446"/>
            <a:ext cx="2361544" cy="215444"/>
          </a:xfrm>
          <a:prstGeom prst="rect">
            <a:avLst/>
          </a:prstGeom>
          <a:noFill/>
        </p:spPr>
        <p:txBody>
          <a:bodyPr wrap="none" rtlCol="0">
            <a:spAutoFit/>
          </a:bodyPr>
          <a:lstStyle/>
          <a:p>
            <a:r>
              <a:rPr lang="en-US" sz="800" dirty="0">
                <a:solidFill>
                  <a:schemeClr val="bg1">
                    <a:lumMod val="65000"/>
                  </a:schemeClr>
                </a:solidFill>
              </a:rPr>
              <a:t>Leyden Rock, Jay Simon and Rocky Mountain Aerials</a:t>
            </a:r>
          </a:p>
        </p:txBody>
      </p:sp>
    </p:spTree>
    <p:extLst>
      <p:ext uri="{BB962C8B-B14F-4D97-AF65-F5344CB8AC3E}">
        <p14:creationId xmlns:p14="http://schemas.microsoft.com/office/powerpoint/2010/main" val="30390660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Market Analysis</a:t>
            </a:r>
          </a:p>
        </p:txBody>
      </p:sp>
      <p:sp>
        <p:nvSpPr>
          <p:cNvPr id="3" name="Text Placeholder 2"/>
          <p:cNvSpPr>
            <a:spLocks noGrp="1"/>
          </p:cNvSpPr>
          <p:nvPr>
            <p:ph type="body" sz="quarter" idx="11"/>
          </p:nvPr>
        </p:nvSpPr>
        <p:spPr/>
        <p:txBody>
          <a:bodyPr/>
          <a:lstStyle/>
          <a:p>
            <a:pPr marL="285750" indent="-285750">
              <a:buFont typeface="Arial" panose="020B0604020202020204" pitchFamily="34" charset="0"/>
              <a:buChar char="•"/>
            </a:pPr>
            <a:r>
              <a:rPr lang="en-US"/>
              <a:t>Who are the buyers?</a:t>
            </a:r>
          </a:p>
          <a:p>
            <a:pPr marL="285750" indent="-285750">
              <a:buFont typeface="Arial" panose="020B0604020202020204" pitchFamily="34" charset="0"/>
              <a:buChar char="•"/>
            </a:pPr>
            <a:r>
              <a:rPr lang="en-US"/>
              <a:t>What can they afford?</a:t>
            </a:r>
          </a:p>
          <a:p>
            <a:pPr marL="285750" indent="-285750">
              <a:buFont typeface="Arial" panose="020B0604020202020204" pitchFamily="34" charset="0"/>
              <a:buChar char="•"/>
            </a:pPr>
            <a:r>
              <a:rPr lang="en-US"/>
              <a:t>What is the demand?</a:t>
            </a:r>
          </a:p>
          <a:p>
            <a:pPr marL="285750" indent="-285750">
              <a:buFont typeface="Arial" panose="020B0604020202020204" pitchFamily="34" charset="0"/>
              <a:buChar char="•"/>
            </a:pPr>
            <a:r>
              <a:rPr lang="en-US"/>
              <a:t>What amenities do they want?</a:t>
            </a:r>
          </a:p>
          <a:p>
            <a:pPr marL="285750" indent="-285750">
              <a:buFont typeface="Arial" panose="020B0604020202020204" pitchFamily="34" charset="0"/>
              <a:buChar char="•"/>
            </a:pPr>
            <a:r>
              <a:rPr lang="en-US"/>
              <a:t>What is the supply?</a:t>
            </a:r>
          </a:p>
          <a:p>
            <a:pPr marL="285750" indent="-285750">
              <a:buFont typeface="Arial" panose="020B0604020202020204" pitchFamily="34" charset="0"/>
              <a:buChar char="•"/>
            </a:pPr>
            <a:r>
              <a:rPr lang="en-US"/>
              <a:t>What is in the pipeline already?</a:t>
            </a:r>
          </a:p>
        </p:txBody>
      </p:sp>
      <p:pic>
        <p:nvPicPr>
          <p:cNvPr id="6" name="Picture Placeholder 5"/>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6825" r="16825"/>
          <a:stretch>
            <a:fillRect/>
          </a:stretch>
        </p:blipFill>
        <p:spPr/>
      </p:pic>
    </p:spTree>
    <p:extLst>
      <p:ext uri="{BB962C8B-B14F-4D97-AF65-F5344CB8AC3E}">
        <p14:creationId xmlns:p14="http://schemas.microsoft.com/office/powerpoint/2010/main" val="109167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Financial Analysis</a:t>
            </a:r>
          </a:p>
        </p:txBody>
      </p:sp>
      <p:sp>
        <p:nvSpPr>
          <p:cNvPr id="3" name="Text Placeholder 2"/>
          <p:cNvSpPr>
            <a:spLocks noGrp="1"/>
          </p:cNvSpPr>
          <p:nvPr>
            <p:ph type="body" sz="quarter" idx="11"/>
          </p:nvPr>
        </p:nvSpPr>
        <p:spPr/>
        <p:txBody>
          <a:bodyPr/>
          <a:lstStyle/>
          <a:p>
            <a:pPr marL="285750" indent="-285750">
              <a:buFont typeface="Arial" panose="020B0604020202020204" pitchFamily="34" charset="0"/>
              <a:buChar char="•"/>
            </a:pPr>
            <a:r>
              <a:rPr lang="en-US"/>
              <a:t>Land acquisition costs</a:t>
            </a:r>
          </a:p>
          <a:p>
            <a:pPr marL="285750" indent="-285750">
              <a:buFont typeface="Arial" panose="020B0604020202020204" pitchFamily="34" charset="0"/>
              <a:buChar char="•"/>
            </a:pPr>
            <a:r>
              <a:rPr lang="en-US"/>
              <a:t>Entitlements: length &amp; certainty of approval</a:t>
            </a:r>
          </a:p>
          <a:p>
            <a:pPr marL="285750" indent="-285750">
              <a:buFont typeface="Arial" panose="020B0604020202020204" pitchFamily="34" charset="0"/>
              <a:buChar char="•"/>
            </a:pPr>
            <a:r>
              <a:rPr lang="en-US"/>
              <a:t>Loan structure</a:t>
            </a:r>
          </a:p>
          <a:p>
            <a:pPr marL="285750" indent="-285750">
              <a:buFont typeface="Arial" panose="020B0604020202020204" pitchFamily="34" charset="0"/>
              <a:buChar char="•"/>
            </a:pPr>
            <a:r>
              <a:rPr lang="en-US"/>
              <a:t>Cash flow analysis/return on investment</a:t>
            </a:r>
          </a:p>
          <a:p>
            <a:pPr marL="285750" indent="-285750">
              <a:buFont typeface="Arial" panose="020B0604020202020204" pitchFamily="34" charset="0"/>
              <a:buChar char="•"/>
            </a:pPr>
            <a:r>
              <a:rPr lang="en-US"/>
              <a:t>Construction scheduling</a:t>
            </a:r>
          </a:p>
          <a:p>
            <a:pPr marL="285750" indent="-285750">
              <a:buFont typeface="Arial" panose="020B0604020202020204" pitchFamily="34" charset="0"/>
              <a:buChar char="•"/>
            </a:pPr>
            <a:endParaRPr lang="en-US"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a:ext>
            </a:extLst>
          </a:blip>
          <a:srcRect l="17258" r="17258"/>
          <a:stretch>
            <a:fillRect/>
          </a:stretch>
        </p:blipFill>
        <p:spPr/>
      </p:pic>
    </p:spTree>
    <p:extLst>
      <p:ext uri="{BB962C8B-B14F-4D97-AF65-F5344CB8AC3E}">
        <p14:creationId xmlns:p14="http://schemas.microsoft.com/office/powerpoint/2010/main" val="547521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Subdivision Plan Approval Steps</a:t>
            </a:r>
          </a:p>
        </p:txBody>
      </p:sp>
      <p:grpSp>
        <p:nvGrpSpPr>
          <p:cNvPr id="10" name="Group 9"/>
          <p:cNvGrpSpPr/>
          <p:nvPr/>
        </p:nvGrpSpPr>
        <p:grpSpPr>
          <a:xfrm>
            <a:off x="1818945" y="1202408"/>
            <a:ext cx="6121731" cy="3432934"/>
            <a:chOff x="1818945" y="1202408"/>
            <a:chExt cx="6121731" cy="3432934"/>
          </a:xfrm>
        </p:grpSpPr>
        <p:pic>
          <p:nvPicPr>
            <p:cNvPr id="5"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3652" y="1202408"/>
              <a:ext cx="3307886" cy="321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6564156" y="1777079"/>
              <a:ext cx="1376520" cy="68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b="1" dirty="0"/>
                <a:t>3. Final Plan/ </a:t>
              </a:r>
              <a:br>
                <a:rPr lang="en-US" altLang="en-US" b="1" dirty="0"/>
              </a:br>
              <a:r>
                <a:rPr lang="en-US" altLang="en-US" b="1" dirty="0"/>
                <a:t>Record Plat</a:t>
              </a:r>
            </a:p>
          </p:txBody>
        </p:sp>
        <p:sp>
          <p:nvSpPr>
            <p:cNvPr id="7" name="Rectangle 8"/>
            <p:cNvSpPr>
              <a:spLocks noChangeArrowheads="1"/>
            </p:cNvSpPr>
            <p:nvPr/>
          </p:nvSpPr>
          <p:spPr bwMode="auto">
            <a:xfrm>
              <a:off x="1818945" y="1386352"/>
              <a:ext cx="1496217" cy="65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b="1" dirty="0"/>
                <a:t>1. Concept </a:t>
              </a:r>
              <a:br>
                <a:rPr lang="en-US" altLang="en-US" b="1" dirty="0"/>
              </a:br>
              <a:r>
                <a:rPr lang="en-US" altLang="en-US" b="1" dirty="0"/>
                <a:t>Plan</a:t>
              </a:r>
            </a:p>
          </p:txBody>
        </p:sp>
        <p:sp>
          <p:nvSpPr>
            <p:cNvPr id="8" name="Rectangle 10"/>
            <p:cNvSpPr>
              <a:spLocks noChangeArrowheads="1"/>
            </p:cNvSpPr>
            <p:nvPr/>
          </p:nvSpPr>
          <p:spPr bwMode="auto">
            <a:xfrm>
              <a:off x="1818945" y="3983514"/>
              <a:ext cx="1842841" cy="651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lnSpc>
                  <a:spcPct val="90000"/>
                </a:lnSpc>
              </a:pPr>
              <a:r>
                <a:rPr lang="en-US" altLang="en-US" b="1" dirty="0"/>
                <a:t>2. Preliminary</a:t>
              </a:r>
            </a:p>
            <a:p>
              <a:pPr algn="ctr">
                <a:lnSpc>
                  <a:spcPct val="90000"/>
                </a:lnSpc>
              </a:pPr>
              <a:r>
                <a:rPr lang="en-US" altLang="en-US" b="1" dirty="0"/>
                <a:t>Plan</a:t>
              </a:r>
            </a:p>
          </p:txBody>
        </p:sp>
      </p:grpSp>
    </p:spTree>
    <p:extLst>
      <p:ext uri="{BB962C8B-B14F-4D97-AF65-F5344CB8AC3E}">
        <p14:creationId xmlns:p14="http://schemas.microsoft.com/office/powerpoint/2010/main" val="2727223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Concept Plan: Major Determinants of Site Design</a:t>
            </a:r>
          </a:p>
        </p:txBody>
      </p:sp>
      <p:sp>
        <p:nvSpPr>
          <p:cNvPr id="3" name="Text Placeholder 2"/>
          <p:cNvSpPr>
            <a:spLocks noGrp="1"/>
          </p:cNvSpPr>
          <p:nvPr>
            <p:ph type="body" sz="quarter" idx="11"/>
          </p:nvPr>
        </p:nvSpPr>
        <p:spPr/>
        <p:txBody>
          <a:bodyPr>
            <a:normAutofit fontScale="70000" lnSpcReduction="20000"/>
          </a:bodyPr>
          <a:lstStyle/>
          <a:p>
            <a:pPr marL="285750" indent="-285750">
              <a:buFont typeface="Arial" panose="020B0604020202020204" pitchFamily="34" charset="0"/>
              <a:buChar char="•"/>
            </a:pPr>
            <a:r>
              <a:rPr lang="en-US" dirty="0"/>
              <a:t>No build” areas</a:t>
            </a:r>
          </a:p>
          <a:p>
            <a:pPr marL="285750" indent="-285750">
              <a:buFont typeface="Arial" panose="020B0604020202020204" pitchFamily="34" charset="0"/>
              <a:buChar char="•"/>
            </a:pPr>
            <a:r>
              <a:rPr lang="en-US" dirty="0"/>
              <a:t>Street layout</a:t>
            </a:r>
          </a:p>
          <a:p>
            <a:pPr marL="285750" indent="-285750">
              <a:buFont typeface="Arial" panose="020B0604020202020204" pitchFamily="34" charset="0"/>
              <a:buChar char="•"/>
            </a:pPr>
            <a:r>
              <a:rPr lang="en-US" dirty="0" err="1"/>
              <a:t>Stormwater</a:t>
            </a:r>
            <a:r>
              <a:rPr lang="en-US" dirty="0"/>
              <a:t> management</a:t>
            </a:r>
          </a:p>
          <a:p>
            <a:pPr marL="285750" indent="-285750">
              <a:buFont typeface="Arial" panose="020B0604020202020204" pitchFamily="34" charset="0"/>
              <a:buChar char="•"/>
            </a:pPr>
            <a:r>
              <a:rPr lang="en-US" dirty="0"/>
              <a:t>Lot arrangement/neighborhood design concept</a:t>
            </a:r>
          </a:p>
          <a:p>
            <a:pPr marL="285750" indent="-285750">
              <a:buFont typeface="Arial" panose="020B0604020202020204" pitchFamily="34" charset="0"/>
              <a:buChar char="•"/>
            </a:pPr>
            <a:r>
              <a:rPr lang="en-US" dirty="0"/>
              <a:t>Availability of public infrastructure</a:t>
            </a:r>
          </a:p>
          <a:p>
            <a:pPr marL="285750" indent="-285750">
              <a:buFont typeface="Arial" panose="020B0604020202020204" pitchFamily="34" charset="0"/>
              <a:buChar char="•"/>
            </a:pPr>
            <a:r>
              <a:rPr lang="en-US" dirty="0"/>
              <a:t>Allowable density</a:t>
            </a:r>
          </a:p>
          <a:p>
            <a:pPr marL="285750" indent="-285750">
              <a:buFont typeface="Arial" panose="020B0604020202020204" pitchFamily="34" charset="0"/>
              <a:buChar char="•"/>
            </a:pPr>
            <a:r>
              <a:rPr lang="en-US" dirty="0"/>
              <a:t>Desired amenities</a:t>
            </a:r>
          </a:p>
          <a:p>
            <a:pPr marL="285750" indent="-285750">
              <a:buFont typeface="Arial" panose="020B0604020202020204" pitchFamily="34" charset="0"/>
              <a:buChar char="•"/>
            </a:pPr>
            <a:endParaRPr lang="en-US" dirty="0"/>
          </a:p>
        </p:txBody>
      </p:sp>
      <p:pic>
        <p:nvPicPr>
          <p:cNvPr id="7" name="Picture Placeholder 6"/>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l="17414" r="17414"/>
          <a:stretch/>
        </p:blipFill>
        <p:spPr/>
      </p:pic>
    </p:spTree>
    <p:extLst>
      <p:ext uri="{BB962C8B-B14F-4D97-AF65-F5344CB8AC3E}">
        <p14:creationId xmlns:p14="http://schemas.microsoft.com/office/powerpoint/2010/main" val="1599804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 Are Communities Looking For Today?</a:t>
            </a:r>
          </a:p>
        </p:txBody>
      </p:sp>
      <p:sp>
        <p:nvSpPr>
          <p:cNvPr id="3" name="Text Placeholder 2"/>
          <p:cNvSpPr>
            <a:spLocks noGrp="1"/>
          </p:cNvSpPr>
          <p:nvPr>
            <p:ph type="body" sz="quarter" idx="11"/>
          </p:nvPr>
        </p:nvSpPr>
        <p:spPr/>
        <p:txBody>
          <a:bodyPr>
            <a:normAutofit/>
          </a:bodyPr>
          <a:lstStyle/>
          <a:p>
            <a:pPr marL="285750" indent="-285750">
              <a:buFont typeface="Arial" panose="020B0604020202020204" pitchFamily="34" charset="0"/>
              <a:buChar char="•"/>
            </a:pPr>
            <a:r>
              <a:rPr lang="en-US" dirty="0"/>
              <a:t>Protect/provide access to the natural environment</a:t>
            </a:r>
          </a:p>
          <a:p>
            <a:pPr marL="285750" indent="-285750">
              <a:buFont typeface="Arial" panose="020B0604020202020204" pitchFamily="34" charset="0"/>
              <a:buChar char="•"/>
            </a:pPr>
            <a:r>
              <a:rPr lang="en-US" dirty="0"/>
              <a:t>Use land in an efficient and innovative way</a:t>
            </a:r>
          </a:p>
          <a:p>
            <a:pPr marL="285750" indent="-285750">
              <a:buFont typeface="Arial" panose="020B0604020202020204" pitchFamily="34" charset="0"/>
              <a:buChar char="•"/>
            </a:pPr>
            <a:r>
              <a:rPr lang="en-US" dirty="0"/>
              <a:t>Encourage multiple transportation options</a:t>
            </a:r>
          </a:p>
          <a:p>
            <a:pPr marL="285750" indent="-285750">
              <a:buFont typeface="Arial" panose="020B0604020202020204" pitchFamily="34" charset="0"/>
              <a:buChar char="•"/>
            </a:pPr>
            <a:r>
              <a:rPr lang="en-US" dirty="0"/>
              <a:t>Incorporate a mix of land uses</a:t>
            </a:r>
          </a:p>
          <a:p>
            <a:pPr marL="285750" indent="-285750">
              <a:buFont typeface="Arial" panose="020B0604020202020204" pitchFamily="34" charset="0"/>
              <a:buChar char="•"/>
            </a:pPr>
            <a:r>
              <a:rPr lang="en-US" dirty="0"/>
              <a:t>Be pedestrian friendly and walkable</a:t>
            </a:r>
          </a:p>
        </p:txBody>
      </p:sp>
      <p:pic>
        <p:nvPicPr>
          <p:cNvPr id="5" name="Picture Placeholder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6681" r="16681"/>
          <a:stretch>
            <a:fillRect/>
          </a:stretch>
        </p:blipFill>
        <p:spPr/>
      </p:pic>
      <p:sp>
        <p:nvSpPr>
          <p:cNvPr id="6" name="TextBox 5"/>
          <p:cNvSpPr txBox="1"/>
          <p:nvPr/>
        </p:nvSpPr>
        <p:spPr>
          <a:xfrm>
            <a:off x="6089280" y="4953496"/>
            <a:ext cx="1750800" cy="215444"/>
          </a:xfrm>
          <a:prstGeom prst="rect">
            <a:avLst/>
          </a:prstGeom>
          <a:noFill/>
        </p:spPr>
        <p:txBody>
          <a:bodyPr wrap="none" rtlCol="0">
            <a:spAutoFit/>
          </a:bodyPr>
          <a:lstStyle/>
          <a:p>
            <a:r>
              <a:rPr lang="en-US" sz="800" dirty="0">
                <a:solidFill>
                  <a:schemeClr val="bg1">
                    <a:lumMod val="65000"/>
                  </a:schemeClr>
                </a:solidFill>
              </a:rPr>
              <a:t>Residences at </a:t>
            </a:r>
            <a:r>
              <a:rPr lang="en-US" sz="800" dirty="0" err="1">
                <a:solidFill>
                  <a:schemeClr val="bg1">
                    <a:lumMod val="65000"/>
                  </a:schemeClr>
                </a:solidFill>
              </a:rPr>
              <a:t>Mercato</a:t>
            </a:r>
            <a:r>
              <a:rPr lang="en-US" sz="800" dirty="0">
                <a:solidFill>
                  <a:schemeClr val="bg1">
                    <a:lumMod val="65000"/>
                  </a:schemeClr>
                </a:solidFill>
              </a:rPr>
              <a:t>, Naples Kenny</a:t>
            </a:r>
          </a:p>
        </p:txBody>
      </p:sp>
    </p:spTree>
    <p:extLst>
      <p:ext uri="{BB962C8B-B14F-4D97-AF65-F5344CB8AC3E}">
        <p14:creationId xmlns:p14="http://schemas.microsoft.com/office/powerpoint/2010/main" val="26648863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What Are Communities Looking For Today?</a:t>
            </a:r>
          </a:p>
        </p:txBody>
      </p:sp>
      <p:sp>
        <p:nvSpPr>
          <p:cNvPr id="3" name="Text Placeholder 2"/>
          <p:cNvSpPr>
            <a:spLocks noGrp="1"/>
          </p:cNvSpPr>
          <p:nvPr>
            <p:ph type="body" sz="quarter" idx="11"/>
          </p:nvPr>
        </p:nvSpPr>
        <p:spPr/>
        <p:txBody>
          <a:bodyPr/>
          <a:lstStyle/>
          <a:p>
            <a:pPr marL="285750" indent="-285750">
              <a:buFont typeface="Arial" panose="020B0604020202020204" pitchFamily="34" charset="0"/>
              <a:buChar char="•"/>
            </a:pPr>
            <a:r>
              <a:rPr lang="en-US"/>
              <a:t>Provide housing choices</a:t>
            </a:r>
          </a:p>
          <a:p>
            <a:pPr marL="285750" indent="-285750">
              <a:buFont typeface="Arial" panose="020B0604020202020204" pitchFamily="34" charset="0"/>
              <a:buChar char="•"/>
            </a:pPr>
            <a:r>
              <a:rPr lang="en-US"/>
              <a:t>Respect local traditions &amp; community character</a:t>
            </a:r>
          </a:p>
          <a:p>
            <a:pPr marL="285750" indent="-285750">
              <a:buFont typeface="Arial" panose="020B0604020202020204" pitchFamily="34" charset="0"/>
              <a:buChar char="•"/>
            </a:pPr>
            <a:r>
              <a:rPr lang="en-US"/>
              <a:t>Take advantage of infill and redevelopment opportunities</a:t>
            </a:r>
          </a:p>
          <a:p>
            <a:pPr marL="285750" indent="-285750">
              <a:buFont typeface="Arial" panose="020B0604020202020204" pitchFamily="34" charset="0"/>
              <a:buChar char="•"/>
            </a:pPr>
            <a:r>
              <a:rPr lang="en-US"/>
              <a:t>Deliver a genuine experience of place</a:t>
            </a:r>
            <a:endParaRPr lang="en-US" dirty="0"/>
          </a:p>
        </p:txBody>
      </p:sp>
      <p:pic>
        <p:nvPicPr>
          <p:cNvPr id="7" name="Picture Placeholder 6"/>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l="16645" r="16645"/>
          <a:stretch>
            <a:fillRect/>
          </a:stretch>
        </p:blipFill>
        <p:spPr/>
      </p:pic>
      <p:sp>
        <p:nvSpPr>
          <p:cNvPr id="8" name="TextBox 7"/>
          <p:cNvSpPr txBox="1"/>
          <p:nvPr/>
        </p:nvSpPr>
        <p:spPr>
          <a:xfrm>
            <a:off x="6405873" y="4942204"/>
            <a:ext cx="1117614" cy="215444"/>
          </a:xfrm>
          <a:prstGeom prst="rect">
            <a:avLst/>
          </a:prstGeom>
          <a:noFill/>
        </p:spPr>
        <p:txBody>
          <a:bodyPr wrap="none" rtlCol="0">
            <a:spAutoFit/>
          </a:bodyPr>
          <a:lstStyle/>
          <a:p>
            <a:r>
              <a:rPr lang="en-US" sz="800" dirty="0" err="1">
                <a:solidFill>
                  <a:schemeClr val="bg1">
                    <a:lumMod val="65000"/>
                  </a:schemeClr>
                </a:solidFill>
              </a:rPr>
              <a:t>Hallsley</a:t>
            </a:r>
            <a:r>
              <a:rPr lang="en-US" sz="800" dirty="0">
                <a:solidFill>
                  <a:schemeClr val="bg1">
                    <a:lumMod val="65000"/>
                  </a:schemeClr>
                </a:solidFill>
              </a:rPr>
              <a:t>, Bryan Chavez</a:t>
            </a:r>
          </a:p>
        </p:txBody>
      </p:sp>
    </p:spTree>
    <p:extLst>
      <p:ext uri="{BB962C8B-B14F-4D97-AF65-F5344CB8AC3E}">
        <p14:creationId xmlns:p14="http://schemas.microsoft.com/office/powerpoint/2010/main" val="3249455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Concept Plan: Community Concepts</a:t>
            </a:r>
          </a:p>
        </p:txBody>
      </p:sp>
      <p:sp>
        <p:nvSpPr>
          <p:cNvPr id="3" name="Text Placeholder 2"/>
          <p:cNvSpPr>
            <a:spLocks noGrp="1"/>
          </p:cNvSpPr>
          <p:nvPr>
            <p:ph type="body" sz="quarter" idx="11"/>
          </p:nvPr>
        </p:nvSpPr>
        <p:spPr/>
        <p:txBody>
          <a:bodyPr/>
          <a:lstStyle/>
          <a:p>
            <a:pPr marL="285750" indent="-285750">
              <a:buFont typeface="Arial" panose="020B0604020202020204" pitchFamily="34" charset="0"/>
              <a:buChar char="•"/>
            </a:pPr>
            <a:r>
              <a:rPr lang="en-US" dirty="0"/>
              <a:t>Traditional neighborhood design</a:t>
            </a:r>
          </a:p>
          <a:p>
            <a:pPr marL="285750" indent="-285750">
              <a:buFont typeface="Arial" panose="020B0604020202020204" pitchFamily="34" charset="0"/>
              <a:buChar char="•"/>
            </a:pPr>
            <a:r>
              <a:rPr lang="en-US" dirty="0"/>
              <a:t>Green/sustainable development</a:t>
            </a:r>
          </a:p>
          <a:p>
            <a:pPr marL="742950" lvl="1" indent="-285750">
              <a:buFont typeface="Arial" panose="020B0604020202020204" pitchFamily="34" charset="0"/>
              <a:buChar char="•"/>
            </a:pPr>
            <a:r>
              <a:rPr lang="en-US" dirty="0"/>
              <a:t>Cluster development</a:t>
            </a:r>
          </a:p>
          <a:p>
            <a:pPr marL="742950" lvl="1" indent="-285750">
              <a:buFont typeface="Arial" panose="020B0604020202020204" pitchFamily="34" charset="0"/>
              <a:buChar char="•"/>
            </a:pPr>
            <a:r>
              <a:rPr lang="en-US" dirty="0"/>
              <a:t>Low impact development</a:t>
            </a:r>
          </a:p>
        </p:txBody>
      </p:sp>
      <p:pic>
        <p:nvPicPr>
          <p:cNvPr id="5" name="Picture Placeholder 4"/>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l="16681" r="16681"/>
          <a:stretch>
            <a:fillRect/>
          </a:stretch>
        </p:blipFill>
        <p:spPr/>
      </p:pic>
      <p:sp>
        <p:nvSpPr>
          <p:cNvPr id="6" name="TextBox 5"/>
          <p:cNvSpPr txBox="1"/>
          <p:nvPr/>
        </p:nvSpPr>
        <p:spPr>
          <a:xfrm>
            <a:off x="6282442" y="4961750"/>
            <a:ext cx="1364476" cy="215444"/>
          </a:xfrm>
          <a:prstGeom prst="rect">
            <a:avLst/>
          </a:prstGeom>
          <a:noFill/>
        </p:spPr>
        <p:txBody>
          <a:bodyPr wrap="none" rtlCol="0">
            <a:spAutoFit/>
          </a:bodyPr>
          <a:lstStyle/>
          <a:p>
            <a:r>
              <a:rPr lang="en-US" sz="800" dirty="0">
                <a:solidFill>
                  <a:schemeClr val="bg1">
                    <a:lumMod val="65000"/>
                  </a:schemeClr>
                </a:solidFill>
              </a:rPr>
              <a:t>Emerald Star, Tucker English</a:t>
            </a:r>
          </a:p>
        </p:txBody>
      </p:sp>
    </p:spTree>
    <p:extLst>
      <p:ext uri="{BB962C8B-B14F-4D97-AF65-F5344CB8AC3E}">
        <p14:creationId xmlns:p14="http://schemas.microsoft.com/office/powerpoint/2010/main" val="3456982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Federal Level Issues</a:t>
            </a:r>
          </a:p>
        </p:txBody>
      </p:sp>
      <p:sp>
        <p:nvSpPr>
          <p:cNvPr id="3" name="Text Placeholder 2"/>
          <p:cNvSpPr>
            <a:spLocks noGrp="1"/>
          </p:cNvSpPr>
          <p:nvPr>
            <p:ph type="body" sz="quarter" idx="11"/>
          </p:nvPr>
        </p:nvSpPr>
        <p:spPr>
          <a:xfrm>
            <a:off x="1465855" y="1290046"/>
            <a:ext cx="3544295" cy="2456453"/>
          </a:xfrm>
        </p:spPr>
        <p:txBody>
          <a:bodyPr>
            <a:normAutofit lnSpcReduction="10000"/>
          </a:bodyPr>
          <a:lstStyle/>
          <a:p>
            <a:pPr marL="285750" indent="-285750">
              <a:buFont typeface="Arial" panose="020B0604020202020204" pitchFamily="34" charset="0"/>
              <a:buChar char="•"/>
            </a:pPr>
            <a:r>
              <a:rPr lang="en-US" dirty="0"/>
              <a:t>There is no federal land use law—so far!</a:t>
            </a:r>
          </a:p>
          <a:p>
            <a:pPr marL="285750" indent="-285750">
              <a:buFont typeface="Arial" panose="020B0604020202020204" pitchFamily="34" charset="0"/>
              <a:buChar char="•"/>
            </a:pPr>
            <a:r>
              <a:rPr lang="en-US" dirty="0"/>
              <a:t>Primarily Environmental Requirements:</a:t>
            </a:r>
          </a:p>
          <a:p>
            <a:pPr marL="742950" lvl="1" indent="-285750">
              <a:buFont typeface="Arial" panose="020B0604020202020204" pitchFamily="34" charset="0"/>
              <a:buChar char="•"/>
            </a:pPr>
            <a:r>
              <a:rPr lang="en-US" dirty="0"/>
              <a:t>Clean Air Act</a:t>
            </a:r>
          </a:p>
          <a:p>
            <a:pPr marL="742950" lvl="1" indent="-285750">
              <a:buFont typeface="Arial" panose="020B0604020202020204" pitchFamily="34" charset="0"/>
              <a:buChar char="•"/>
            </a:pPr>
            <a:r>
              <a:rPr lang="en-US" dirty="0"/>
              <a:t>Clean Water Act</a:t>
            </a:r>
          </a:p>
          <a:p>
            <a:pPr marL="742950" lvl="1" indent="-285750">
              <a:buFont typeface="Arial" panose="020B0604020202020204" pitchFamily="34" charset="0"/>
              <a:buChar char="•"/>
            </a:pPr>
            <a:r>
              <a:rPr lang="en-US" dirty="0"/>
              <a:t>Endangered Species Act</a:t>
            </a:r>
          </a:p>
          <a:p>
            <a:pPr marL="742950" lvl="1" indent="-285750">
              <a:buFont typeface="Arial" panose="020B0604020202020204" pitchFamily="34" charset="0"/>
              <a:buChar char="•"/>
            </a:pPr>
            <a:r>
              <a:rPr lang="en-US" dirty="0"/>
              <a:t>Waste Disposal Laws</a:t>
            </a:r>
          </a:p>
          <a:p>
            <a:pPr marL="742950" lvl="1" indent="-285750">
              <a:buFont typeface="Arial" panose="020B0604020202020204" pitchFamily="34" charset="0"/>
              <a:buChar char="•"/>
            </a:pPr>
            <a:r>
              <a:rPr lang="en-US" dirty="0"/>
              <a:t>Flood Disaster Protection Act</a:t>
            </a:r>
          </a:p>
          <a:p>
            <a:pPr marL="742950" lvl="1" indent="-285750">
              <a:buFont typeface="Arial" panose="020B0604020202020204" pitchFamily="34" charset="0"/>
              <a:buChar char="•"/>
            </a:pPr>
            <a:r>
              <a:rPr lang="en-US" dirty="0"/>
              <a:t>Historic Preservation</a:t>
            </a:r>
          </a:p>
          <a:p>
            <a:pPr marL="285750" indent="-285750">
              <a:buFont typeface="Arial" panose="020B0604020202020204" pitchFamily="34" charset="0"/>
              <a:buChar char="•"/>
            </a:pPr>
            <a:r>
              <a:rPr lang="en-US" dirty="0"/>
              <a:t>Emerging Issues</a:t>
            </a:r>
          </a:p>
        </p:txBody>
      </p:sp>
      <p:pic>
        <p:nvPicPr>
          <p:cNvPr id="9" name="Picture Placeholder 8"/>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l="-7140" t="-19496" r="-3663" b="-12023"/>
          <a:stretch/>
        </p:blipFill>
        <p:spPr>
          <a:xfrm>
            <a:off x="4848225" y="1202407"/>
            <a:ext cx="3990975" cy="3855367"/>
          </a:xfrm>
        </p:spPr>
      </p:pic>
    </p:spTree>
    <p:extLst>
      <p:ext uri="{BB962C8B-B14F-4D97-AF65-F5344CB8AC3E}">
        <p14:creationId xmlns:p14="http://schemas.microsoft.com/office/powerpoint/2010/main" val="1533775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Preliminary Plan Approval</a:t>
            </a:r>
          </a:p>
        </p:txBody>
      </p:sp>
      <p:sp>
        <p:nvSpPr>
          <p:cNvPr id="3" name="Text Placeholder 2"/>
          <p:cNvSpPr>
            <a:spLocks noGrp="1"/>
          </p:cNvSpPr>
          <p:nvPr>
            <p:ph type="body" sz="quarter" idx="11"/>
          </p:nvPr>
        </p:nvSpPr>
        <p:spPr/>
        <p:txBody>
          <a:bodyPr>
            <a:normAutofit fontScale="85000" lnSpcReduction="10000"/>
          </a:bodyPr>
          <a:lstStyle/>
          <a:p>
            <a:pPr marL="285750" indent="-285750">
              <a:buFont typeface="Arial" panose="020B0604020202020204" pitchFamily="34" charset="0"/>
              <a:buChar char="•"/>
            </a:pPr>
            <a:r>
              <a:rPr lang="en-US" dirty="0"/>
              <a:t>Basic densities and site layout established </a:t>
            </a:r>
          </a:p>
          <a:p>
            <a:pPr marL="285750" indent="-285750">
              <a:buFont typeface="Arial" panose="020B0604020202020204" pitchFamily="34" charset="0"/>
              <a:buChar char="•"/>
            </a:pPr>
            <a:r>
              <a:rPr lang="en-US" dirty="0"/>
              <a:t>No major changes without special approval</a:t>
            </a:r>
          </a:p>
          <a:p>
            <a:pPr marL="285750" indent="-285750">
              <a:buFont typeface="Arial" panose="020B0604020202020204" pitchFamily="34" charset="0"/>
              <a:buChar char="•"/>
            </a:pPr>
            <a:r>
              <a:rPr lang="en-US" dirty="0"/>
              <a:t>Construction can usually begin</a:t>
            </a:r>
          </a:p>
          <a:p>
            <a:pPr marL="285750" indent="-285750">
              <a:buFont typeface="Arial" panose="020B0604020202020204" pitchFamily="34" charset="0"/>
              <a:buChar char="•"/>
            </a:pPr>
            <a:r>
              <a:rPr lang="en-US" dirty="0"/>
              <a:t>For large, long-term build-out projects, vesting at this stage becomes important so requirements don’t change midstream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5" name="Picture Placeholder 4"/>
          <p:cNvPicPr>
            <a:picLocks noGrp="1" noChangeAspect="1"/>
          </p:cNvPicPr>
          <p:nvPr>
            <p:ph type="pic" sz="quarter" idx="13"/>
          </p:nvPr>
        </p:nvPicPr>
        <p:blipFill rotWithShape="1">
          <a:blip r:embed="rId2">
            <a:extLst>
              <a:ext uri="{28A0092B-C50C-407E-A947-70E740481C1C}">
                <a14:useLocalDpi xmlns:a14="http://schemas.microsoft.com/office/drawing/2010/main"/>
              </a:ext>
            </a:extLst>
          </a:blip>
          <a:srcRect l="13922" r="13922"/>
          <a:stretch/>
        </p:blipFill>
        <p:spPr/>
      </p:pic>
    </p:spTree>
    <p:extLst>
      <p:ext uri="{BB962C8B-B14F-4D97-AF65-F5344CB8AC3E}">
        <p14:creationId xmlns:p14="http://schemas.microsoft.com/office/powerpoint/2010/main" val="20103901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Final Plan/Site Plan</a:t>
            </a:r>
          </a:p>
        </p:txBody>
      </p:sp>
      <p:sp>
        <p:nvSpPr>
          <p:cNvPr id="3" name="Text Placeholder 2"/>
          <p:cNvSpPr>
            <a:spLocks noGrp="1"/>
          </p:cNvSpPr>
          <p:nvPr>
            <p:ph type="body" sz="quarter" idx="11"/>
          </p:nvPr>
        </p:nvSpPr>
        <p:spPr/>
        <p:txBody>
          <a:bodyPr>
            <a:normAutofit/>
          </a:bodyPr>
          <a:lstStyle/>
          <a:p>
            <a:pPr marL="285750" indent="-285750">
              <a:buFont typeface="Arial" panose="020B0604020202020204" pitchFamily="34" charset="0"/>
              <a:buChar char="•"/>
            </a:pPr>
            <a:r>
              <a:rPr lang="en-US" dirty="0"/>
              <a:t>Detailed construction documents</a:t>
            </a:r>
          </a:p>
          <a:p>
            <a:pPr marL="285750" indent="-285750">
              <a:buFont typeface="Arial" panose="020B0604020202020204" pitchFamily="34" charset="0"/>
              <a:buChar char="•"/>
            </a:pPr>
            <a:r>
              <a:rPr lang="en-US" dirty="0"/>
              <a:t>Surety bonds, letters of credit, or other guarantees posted to guarantee construction of required infrastructure improvements.</a:t>
            </a:r>
          </a:p>
          <a:p>
            <a:pPr marL="285750" indent="-285750">
              <a:buFont typeface="Arial" panose="020B0604020202020204" pitchFamily="34" charset="0"/>
              <a:buChar char="•"/>
            </a:pPr>
            <a:r>
              <a:rPr lang="en-US" dirty="0"/>
              <a:t>Inspection and financial release provisions</a:t>
            </a:r>
          </a:p>
        </p:txBody>
      </p:sp>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a:ext>
            </a:extLst>
          </a:blip>
          <a:srcRect l="12516" r="12516"/>
          <a:stretch>
            <a:fillRect/>
          </a:stretch>
        </p:blipFill>
        <p:spPr/>
      </p:pic>
    </p:spTree>
    <p:extLst>
      <p:ext uri="{BB962C8B-B14F-4D97-AF65-F5344CB8AC3E}">
        <p14:creationId xmlns:p14="http://schemas.microsoft.com/office/powerpoint/2010/main" val="1852705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Final Site Plan: Recordation of Plat</a:t>
            </a:r>
            <a:endParaRPr lang="en-US" dirty="0"/>
          </a:p>
        </p:txBody>
      </p:sp>
      <p:sp>
        <p:nvSpPr>
          <p:cNvPr id="3" name="Text Placeholder 2"/>
          <p:cNvSpPr>
            <a:spLocks noGrp="1"/>
          </p:cNvSpPr>
          <p:nvPr>
            <p:ph type="body" sz="quarter" idx="11"/>
          </p:nvPr>
        </p:nvSpPr>
        <p:spPr/>
        <p:txBody>
          <a:bodyPr>
            <a:normAutofit/>
          </a:bodyPr>
          <a:lstStyle/>
          <a:p>
            <a:pPr marL="285750" indent="-285750">
              <a:buFont typeface="Arial" panose="020B0604020202020204" pitchFamily="34" charset="0"/>
              <a:buChar char="•"/>
            </a:pPr>
            <a:r>
              <a:rPr lang="en-US" dirty="0"/>
              <a:t>Official legal record of development</a:t>
            </a:r>
          </a:p>
          <a:p>
            <a:pPr marL="285750" indent="-285750">
              <a:buFont typeface="Arial" panose="020B0604020202020204" pitchFamily="34" charset="0"/>
              <a:buChar char="•"/>
            </a:pPr>
            <a:r>
              <a:rPr lang="en-US" dirty="0"/>
              <a:t>Legal designation of ownership &amp; maintenance responsibilities</a:t>
            </a:r>
          </a:p>
          <a:p>
            <a:pPr marL="742950" lvl="1" indent="-285750">
              <a:buFont typeface="Arial" panose="020B0604020202020204" pitchFamily="34" charset="0"/>
              <a:buChar char="•"/>
            </a:pPr>
            <a:r>
              <a:rPr lang="en-US" dirty="0"/>
              <a:t>Fee simple lot boundaries</a:t>
            </a:r>
          </a:p>
          <a:p>
            <a:pPr marL="742950" lvl="1" indent="-285750">
              <a:buFont typeface="Arial" panose="020B0604020202020204" pitchFamily="34" charset="0"/>
              <a:buChar char="•"/>
            </a:pPr>
            <a:r>
              <a:rPr lang="en-US" dirty="0"/>
              <a:t>Common areas &amp; other public dedications</a:t>
            </a:r>
          </a:p>
          <a:p>
            <a:pPr marL="285750" indent="-285750">
              <a:buFont typeface="Arial" panose="020B0604020202020204" pitchFamily="34" charset="0"/>
              <a:buChar char="•"/>
            </a:pPr>
            <a:r>
              <a:rPr lang="en-US" dirty="0"/>
              <a:t>Required prior to issuance of building permits</a:t>
            </a:r>
          </a:p>
        </p:txBody>
      </p:sp>
      <p:pic>
        <p:nvPicPr>
          <p:cNvPr id="5" name="Picture Placeholder 4"/>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t="2744" b="2744"/>
          <a:stretch/>
        </p:blipFill>
        <p:spPr/>
      </p:pic>
    </p:spTree>
    <p:extLst>
      <p:ext uri="{BB962C8B-B14F-4D97-AF65-F5344CB8AC3E}">
        <p14:creationId xmlns:p14="http://schemas.microsoft.com/office/powerpoint/2010/main" val="13297039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ltLang="en-US" sz="3200" dirty="0"/>
              <a:t>Planning sounds like a rational process, but it doesn’t play out that way</a:t>
            </a:r>
            <a:endParaRPr lang="en-US" sz="3200" dirty="0"/>
          </a:p>
        </p:txBody>
      </p:sp>
      <p:sp>
        <p:nvSpPr>
          <p:cNvPr id="3" name="Text Placeholder 2"/>
          <p:cNvSpPr>
            <a:spLocks noGrp="1"/>
          </p:cNvSpPr>
          <p:nvPr>
            <p:ph type="body" sz="quarter" idx="11"/>
          </p:nvPr>
        </p:nvSpPr>
        <p:spPr>
          <a:xfrm>
            <a:off x="1465855" y="1849725"/>
            <a:ext cx="3941717" cy="2456453"/>
          </a:xfrm>
        </p:spPr>
        <p:txBody>
          <a:bodyPr>
            <a:normAutofit/>
          </a:bodyPr>
          <a:lstStyle/>
          <a:p>
            <a:r>
              <a:rPr lang="en-US" altLang="en-US" sz="2400" dirty="0"/>
              <a:t>Like most situations, it’s </a:t>
            </a:r>
          </a:p>
          <a:p>
            <a:r>
              <a:rPr lang="en-US" altLang="en-US" sz="2400" dirty="0"/>
              <a:t>20 percent technique, and </a:t>
            </a:r>
          </a:p>
          <a:p>
            <a:r>
              <a:rPr lang="en-US" altLang="en-US" sz="2400" dirty="0"/>
              <a:t>80 percent politics and communication. </a:t>
            </a:r>
          </a:p>
        </p:txBody>
      </p:sp>
      <p:pic>
        <p:nvPicPr>
          <p:cNvPr id="6" name="Picture Placeholder 5"/>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l="21928" r="21928"/>
          <a:stretch/>
        </p:blipFill>
        <p:spPr/>
      </p:pic>
    </p:spTree>
    <p:extLst>
      <p:ext uri="{BB962C8B-B14F-4D97-AF65-F5344CB8AC3E}">
        <p14:creationId xmlns:p14="http://schemas.microsoft.com/office/powerpoint/2010/main" val="2273206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Where the Process Breaks Down</a:t>
            </a:r>
          </a:p>
        </p:txBody>
      </p:sp>
      <p:sp>
        <p:nvSpPr>
          <p:cNvPr id="3" name="Text Placeholder 2"/>
          <p:cNvSpPr>
            <a:spLocks noGrp="1"/>
          </p:cNvSpPr>
          <p:nvPr>
            <p:ph type="body" sz="quarter" idx="11"/>
          </p:nvPr>
        </p:nvSpPr>
        <p:spPr/>
        <p:txBody>
          <a:bodyPr/>
          <a:lstStyle/>
          <a:p>
            <a:pPr marL="285750" indent="-285750">
              <a:buFont typeface="Arial" panose="020B0604020202020204" pitchFamily="34" charset="0"/>
              <a:buChar char="•"/>
            </a:pPr>
            <a:r>
              <a:rPr lang="en-US"/>
              <a:t>Excessive/obsolete controls </a:t>
            </a:r>
          </a:p>
          <a:p>
            <a:pPr marL="285750" indent="-285750">
              <a:buFont typeface="Arial" panose="020B0604020202020204" pitchFamily="34" charset="0"/>
              <a:buChar char="•"/>
            </a:pPr>
            <a:r>
              <a:rPr lang="en-US"/>
              <a:t>NIMBY attitudes and intervention</a:t>
            </a:r>
          </a:p>
          <a:p>
            <a:pPr marL="285750" indent="-285750">
              <a:buFont typeface="Arial" panose="020B0604020202020204" pitchFamily="34" charset="0"/>
              <a:buChar char="•"/>
            </a:pPr>
            <a:r>
              <a:rPr lang="en-US"/>
              <a:t>Limited land availability</a:t>
            </a:r>
          </a:p>
          <a:p>
            <a:pPr marL="285750" indent="-285750">
              <a:buFont typeface="Arial" panose="020B0604020202020204" pitchFamily="34" charset="0"/>
              <a:buChar char="•"/>
            </a:pPr>
            <a:r>
              <a:rPr lang="en-US"/>
              <a:t>Exactions</a:t>
            </a:r>
            <a:endParaRPr lang="en-US" dirty="0"/>
          </a:p>
        </p:txBody>
      </p:sp>
      <p:pic>
        <p:nvPicPr>
          <p:cNvPr id="7" name="Picture Placeholder 6"/>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l="25364" r="25364"/>
          <a:stretch/>
        </p:blipFill>
        <p:spPr/>
      </p:pic>
    </p:spTree>
    <p:extLst>
      <p:ext uri="{BB962C8B-B14F-4D97-AF65-F5344CB8AC3E}">
        <p14:creationId xmlns:p14="http://schemas.microsoft.com/office/powerpoint/2010/main" val="504661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Excessive/Obsolete Controls</a:t>
            </a:r>
          </a:p>
        </p:txBody>
      </p:sp>
      <p:sp>
        <p:nvSpPr>
          <p:cNvPr id="3" name="Text Placeholder 2"/>
          <p:cNvSpPr>
            <a:spLocks noGrp="1"/>
          </p:cNvSpPr>
          <p:nvPr>
            <p:ph type="body" sz="quarter" idx="11"/>
          </p:nvPr>
        </p:nvSpPr>
        <p:spPr>
          <a:xfrm>
            <a:off x="1465855" y="1231500"/>
            <a:ext cx="3229970" cy="3455087"/>
          </a:xfrm>
        </p:spPr>
        <p:txBody>
          <a:bodyPr>
            <a:normAutofit fontScale="25000" lnSpcReduction="20000"/>
          </a:bodyPr>
          <a:lstStyle/>
          <a:p>
            <a:pPr>
              <a:lnSpc>
                <a:spcPct val="120000"/>
              </a:lnSpc>
            </a:pPr>
            <a:r>
              <a:rPr lang="en-US" sz="6400" b="1" dirty="0"/>
              <a:t>A broken planning process</a:t>
            </a:r>
            <a:r>
              <a:rPr lang="en-US" sz="6400" dirty="0"/>
              <a:t>:</a:t>
            </a:r>
          </a:p>
          <a:p>
            <a:pPr marL="285750" indent="-285750">
              <a:lnSpc>
                <a:spcPct val="120000"/>
              </a:lnSpc>
              <a:spcAft>
                <a:spcPts val="0"/>
              </a:spcAft>
              <a:buFont typeface="Arial" panose="020B0604020202020204" pitchFamily="34" charset="0"/>
              <a:buChar char="•"/>
            </a:pPr>
            <a:r>
              <a:rPr lang="en-US" sz="6400" dirty="0"/>
              <a:t>Outdated plans and ordinances</a:t>
            </a:r>
          </a:p>
          <a:p>
            <a:pPr marL="285750" indent="-285750">
              <a:lnSpc>
                <a:spcPct val="120000"/>
              </a:lnSpc>
              <a:spcAft>
                <a:spcPts val="0"/>
              </a:spcAft>
              <a:buFont typeface="Arial" panose="020B0604020202020204" pitchFamily="34" charset="0"/>
              <a:buChar char="•"/>
            </a:pPr>
            <a:r>
              <a:rPr lang="en-US" sz="6400" dirty="0"/>
              <a:t>Regulations not in step with comprehensive plan</a:t>
            </a:r>
          </a:p>
          <a:p>
            <a:pPr marL="285750" indent="-285750">
              <a:lnSpc>
                <a:spcPct val="120000"/>
              </a:lnSpc>
              <a:spcAft>
                <a:spcPts val="0"/>
              </a:spcAft>
              <a:buFont typeface="Arial" panose="020B0604020202020204" pitchFamily="34" charset="0"/>
              <a:buChar char="•"/>
            </a:pPr>
            <a:endParaRPr lang="en-US" sz="6400" dirty="0"/>
          </a:p>
          <a:p>
            <a:r>
              <a:rPr lang="en-US" sz="6400" b="1" dirty="0"/>
              <a:t>Delays add true costs</a:t>
            </a:r>
            <a:r>
              <a:rPr lang="en-US" sz="6400" dirty="0"/>
              <a:t>:</a:t>
            </a:r>
          </a:p>
          <a:p>
            <a:pPr marL="285750" indent="-285750">
              <a:lnSpc>
                <a:spcPct val="120000"/>
              </a:lnSpc>
              <a:spcAft>
                <a:spcPts val="0"/>
              </a:spcAft>
              <a:buFont typeface="Arial" panose="020B0604020202020204" pitchFamily="34" charset="0"/>
              <a:buChar char="•"/>
            </a:pPr>
            <a:r>
              <a:rPr lang="en-US" sz="6400" dirty="0"/>
              <a:t>Complex and lengthy approval process</a:t>
            </a:r>
          </a:p>
          <a:p>
            <a:pPr marL="285750" indent="-285750">
              <a:lnSpc>
                <a:spcPct val="120000"/>
              </a:lnSpc>
              <a:spcAft>
                <a:spcPts val="0"/>
              </a:spcAft>
              <a:buFont typeface="Arial" panose="020B0604020202020204" pitchFamily="34" charset="0"/>
              <a:buChar char="•"/>
            </a:pPr>
            <a:r>
              <a:rPr lang="en-US" sz="6400" dirty="0"/>
              <a:t>Unclear process and authority</a:t>
            </a:r>
          </a:p>
          <a:p>
            <a:pPr marL="285750" indent="-285750">
              <a:lnSpc>
                <a:spcPct val="120000"/>
              </a:lnSpc>
              <a:spcAft>
                <a:spcPts val="0"/>
              </a:spcAft>
              <a:buFont typeface="Arial" panose="020B0604020202020204" pitchFamily="34" charset="0"/>
              <a:buChar char="•"/>
            </a:pPr>
            <a:r>
              <a:rPr lang="en-US" sz="6400" dirty="0"/>
              <a:t>Certainty vs. flexibility</a:t>
            </a:r>
          </a:p>
          <a:p>
            <a:pPr marL="285750" indent="-285750">
              <a:lnSpc>
                <a:spcPct val="120000"/>
              </a:lnSpc>
              <a:spcAft>
                <a:spcPts val="0"/>
              </a:spcAft>
              <a:buFont typeface="Arial" panose="020B0604020202020204" pitchFamily="34" charset="0"/>
              <a:buChar char="•"/>
            </a:pPr>
            <a:r>
              <a:rPr lang="en-US" sz="6400" dirty="0"/>
              <a:t>Flexibility often triggers heightened scrutiny</a:t>
            </a:r>
          </a:p>
          <a:p>
            <a:pPr marL="285750" indent="-285750">
              <a:buFont typeface="Arial" panose="020B0604020202020204" pitchFamily="34" charset="0"/>
              <a:buChar char="•"/>
            </a:pPr>
            <a:endParaRPr lang="en-US" dirty="0"/>
          </a:p>
        </p:txBody>
      </p:sp>
      <p:sp>
        <p:nvSpPr>
          <p:cNvPr id="7" name="Text Placeholder 2"/>
          <p:cNvSpPr txBox="1">
            <a:spLocks/>
          </p:cNvSpPr>
          <p:nvPr/>
        </p:nvSpPr>
        <p:spPr>
          <a:xfrm>
            <a:off x="4809131" y="1231500"/>
            <a:ext cx="4201520" cy="2456453"/>
          </a:xfrm>
          <a:prstGeom prst="rect">
            <a:avLst/>
          </a:prstGeom>
        </p:spPr>
        <p:txBody>
          <a:bodyPr vert="horz" lIns="0" tIns="0" rIns="0" bIns="0"/>
          <a:lstStyle>
            <a:lvl1pPr marL="0" indent="0" algn="l" defTabSz="457200" rtl="0" eaLnBrk="1" latinLnBrk="0" hangingPunct="1">
              <a:lnSpc>
                <a:spcPts val="2100"/>
              </a:lnSpc>
              <a:spcBef>
                <a:spcPts val="0"/>
              </a:spcBef>
              <a:spcAft>
                <a:spcPts val="600"/>
              </a:spcAft>
              <a:buFont typeface="Arial"/>
              <a:buNone/>
              <a:defRPr lang="en-US" sz="1500" kern="1200" smtClean="0">
                <a:solidFill>
                  <a:schemeClr val="tx1"/>
                </a:solidFill>
                <a:latin typeface="+mn-lt"/>
                <a:ea typeface="+mn-ea"/>
                <a:cs typeface="+mn-cs"/>
              </a:defRPr>
            </a:lvl1pPr>
            <a:lvl2pPr marL="457200" indent="0" algn="l" defTabSz="457200" rtl="0" eaLnBrk="1" latinLnBrk="0" hangingPunct="1">
              <a:spcBef>
                <a:spcPct val="20000"/>
              </a:spcBef>
              <a:buFont typeface="Arial"/>
              <a:buNone/>
              <a:defRPr sz="1500" kern="1200">
                <a:solidFill>
                  <a:schemeClr val="tx1"/>
                </a:solidFill>
                <a:latin typeface="Calibri"/>
                <a:ea typeface="+mn-ea"/>
                <a:cs typeface="Calibri"/>
              </a:defRPr>
            </a:lvl2pPr>
            <a:lvl3pPr marL="914400" indent="0" algn="l" defTabSz="457200" rtl="0" eaLnBrk="1" latinLnBrk="0" hangingPunct="1">
              <a:spcBef>
                <a:spcPct val="20000"/>
              </a:spcBef>
              <a:buFont typeface="Arial"/>
              <a:buNone/>
              <a:defRPr sz="1500" kern="1200">
                <a:solidFill>
                  <a:schemeClr val="tx1"/>
                </a:solidFill>
                <a:latin typeface="Calibri"/>
                <a:ea typeface="+mn-ea"/>
                <a:cs typeface="Calibri"/>
              </a:defRPr>
            </a:lvl3pPr>
            <a:lvl4pPr marL="1371600" indent="0" algn="l" defTabSz="457200" rtl="0" eaLnBrk="1" latinLnBrk="0" hangingPunct="1">
              <a:spcBef>
                <a:spcPct val="20000"/>
              </a:spcBef>
              <a:buFont typeface="Arial"/>
              <a:buNone/>
              <a:defRPr sz="1500" kern="1200">
                <a:solidFill>
                  <a:schemeClr val="tx1"/>
                </a:solidFill>
                <a:latin typeface="Calibri"/>
                <a:ea typeface="+mn-ea"/>
                <a:cs typeface="Calibri"/>
              </a:defRPr>
            </a:lvl4pPr>
            <a:lvl5pPr marL="1828800" indent="0" algn="l" defTabSz="457200" rtl="0" eaLnBrk="1" latinLnBrk="0" hangingPunct="1">
              <a:spcBef>
                <a:spcPct val="20000"/>
              </a:spcBef>
              <a:buFont typeface="Arial"/>
              <a:buNone/>
              <a:defRPr sz="1500" kern="1200">
                <a:solidFill>
                  <a:schemeClr val="tx1"/>
                </a:solidFill>
                <a:latin typeface="Calibri"/>
                <a:ea typeface="+mn-ea"/>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dirty="0"/>
              <a:t>“Zoning to the nth degree”:</a:t>
            </a:r>
          </a:p>
          <a:p>
            <a:pPr marL="285750" indent="-285750">
              <a:lnSpc>
                <a:spcPct val="100000"/>
              </a:lnSpc>
              <a:spcAft>
                <a:spcPts val="0"/>
              </a:spcAft>
              <a:buFont typeface="Arial" panose="020B0604020202020204" pitchFamily="34" charset="0"/>
              <a:buChar char="•"/>
            </a:pPr>
            <a:r>
              <a:rPr lang="en-US" dirty="0"/>
              <a:t>Too many districts</a:t>
            </a:r>
          </a:p>
          <a:p>
            <a:pPr marL="285750" indent="-285750">
              <a:lnSpc>
                <a:spcPct val="100000"/>
              </a:lnSpc>
              <a:spcAft>
                <a:spcPts val="0"/>
              </a:spcAft>
              <a:buFont typeface="Arial" panose="020B0604020202020204" pitchFamily="34" charset="0"/>
              <a:buChar char="•"/>
            </a:pPr>
            <a:r>
              <a:rPr lang="en-US" dirty="0"/>
              <a:t>Overly detailed requirements</a:t>
            </a:r>
          </a:p>
          <a:p>
            <a:pPr marL="285750" indent="-285750">
              <a:lnSpc>
                <a:spcPct val="100000"/>
              </a:lnSpc>
              <a:spcAft>
                <a:spcPts val="0"/>
              </a:spcAft>
              <a:buFont typeface="Arial" panose="020B0604020202020204" pitchFamily="34" charset="0"/>
              <a:buChar char="•"/>
            </a:pPr>
            <a:r>
              <a:rPr lang="en-US" dirty="0"/>
              <a:t>Gold-plated standards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884416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NIMBY Attitudes</a:t>
            </a:r>
          </a:p>
        </p:txBody>
      </p:sp>
      <p:sp>
        <p:nvSpPr>
          <p:cNvPr id="3" name="Text Placeholder 2"/>
          <p:cNvSpPr>
            <a:spLocks noGrp="1"/>
          </p:cNvSpPr>
          <p:nvPr>
            <p:ph type="body" sz="quarter" idx="11"/>
          </p:nvPr>
        </p:nvSpPr>
        <p:spPr/>
        <p:txBody>
          <a:bodyPr/>
          <a:lstStyle/>
          <a:p>
            <a:r>
              <a:rPr lang="en-US" dirty="0"/>
              <a:t>NIMBY = Not In My Back Yard!</a:t>
            </a:r>
          </a:p>
          <a:p>
            <a:pPr marL="285750" indent="-285750">
              <a:buFont typeface="Arial" panose="020B0604020202020204" pitchFamily="34" charset="0"/>
              <a:buChar char="•"/>
            </a:pPr>
            <a:r>
              <a:rPr lang="en-US" dirty="0"/>
              <a:t>Every development proposal is a battle </a:t>
            </a:r>
          </a:p>
          <a:p>
            <a:pPr marL="285750" indent="-285750">
              <a:buFont typeface="Arial" panose="020B0604020202020204" pitchFamily="34" charset="0"/>
              <a:buChar char="•"/>
            </a:pPr>
            <a:r>
              <a:rPr lang="en-US" dirty="0"/>
              <a:t>Creates housing affordability crisis</a:t>
            </a:r>
          </a:p>
          <a:p>
            <a:pPr marL="285750" indent="-285750">
              <a:buFont typeface="Arial" panose="020B0604020202020204" pitchFamily="34" charset="0"/>
              <a:buChar char="•"/>
            </a:pPr>
            <a:r>
              <a:rPr lang="en-US" altLang="en-US" dirty="0"/>
              <a:t>Affects wide range of people providing much needed services, ex: workforce housing</a:t>
            </a:r>
          </a:p>
          <a:p>
            <a:pPr marL="285750" indent="-285750">
              <a:buFont typeface="Arial" panose="020B0604020202020204" pitchFamily="34" charset="0"/>
              <a:buChar char="•"/>
            </a:pPr>
            <a:endParaRPr lang="en-US"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a:ext>
            </a:extLst>
          </a:blip>
          <a:srcRect l="14615" r="14615"/>
          <a:stretch>
            <a:fillRect/>
          </a:stretch>
        </p:blipFill>
        <p:spPr/>
      </p:pic>
    </p:spTree>
    <p:extLst>
      <p:ext uri="{BB962C8B-B14F-4D97-AF65-F5344CB8AC3E}">
        <p14:creationId xmlns:p14="http://schemas.microsoft.com/office/powerpoint/2010/main" val="15334370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NIMBYs and Affordable Housing</a:t>
            </a:r>
          </a:p>
        </p:txBody>
      </p:sp>
      <p:sp>
        <p:nvSpPr>
          <p:cNvPr id="3" name="Text Placeholder 2"/>
          <p:cNvSpPr>
            <a:spLocks noGrp="1"/>
          </p:cNvSpPr>
          <p:nvPr>
            <p:ph type="body" sz="quarter" idx="11"/>
          </p:nvPr>
        </p:nvSpPr>
        <p:spPr/>
        <p:txBody>
          <a:bodyPr/>
          <a:lstStyle/>
          <a:p>
            <a:r>
              <a:rPr lang="en-US" dirty="0"/>
              <a:t>Approaches to help solve the affordable housing challenge:</a:t>
            </a:r>
          </a:p>
          <a:p>
            <a:pPr marL="285750" indent="-285750">
              <a:buFont typeface="Arial" panose="020B0604020202020204" pitchFamily="34" charset="0"/>
              <a:buChar char="•"/>
            </a:pPr>
            <a:r>
              <a:rPr lang="en-US" dirty="0"/>
              <a:t>Streamlining approvals</a:t>
            </a:r>
          </a:p>
          <a:p>
            <a:pPr marL="285750" indent="-285750">
              <a:buFont typeface="Arial" panose="020B0604020202020204" pitchFamily="34" charset="0"/>
              <a:buChar char="•"/>
            </a:pPr>
            <a:r>
              <a:rPr lang="en-US" dirty="0"/>
              <a:t>Planning for housing</a:t>
            </a:r>
          </a:p>
          <a:p>
            <a:pPr marL="285750" indent="-285750">
              <a:buFont typeface="Arial" panose="020B0604020202020204" pitchFamily="34" charset="0"/>
              <a:buChar char="•"/>
            </a:pPr>
            <a:r>
              <a:rPr lang="en-US" dirty="0"/>
              <a:t>Ensuring land availability</a:t>
            </a:r>
          </a:p>
          <a:p>
            <a:pPr marL="285750" indent="-285750">
              <a:buFont typeface="Arial" panose="020B0604020202020204" pitchFamily="34" charset="0"/>
              <a:buChar char="•"/>
            </a:pPr>
            <a:r>
              <a:rPr lang="en-US" dirty="0"/>
              <a:t>Creating public/private partnerships</a:t>
            </a:r>
          </a:p>
        </p:txBody>
      </p:sp>
      <p:pic>
        <p:nvPicPr>
          <p:cNvPr id="5" name="Picture Placeholder 4"/>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6645" r="16645"/>
          <a:stretch>
            <a:fillRect/>
          </a:stretch>
        </p:blipFill>
        <p:spPr/>
      </p:pic>
      <p:sp>
        <p:nvSpPr>
          <p:cNvPr id="6" name="TextBox 5"/>
          <p:cNvSpPr txBox="1"/>
          <p:nvPr/>
        </p:nvSpPr>
        <p:spPr>
          <a:xfrm>
            <a:off x="6194277" y="4953992"/>
            <a:ext cx="1540806" cy="215444"/>
          </a:xfrm>
          <a:prstGeom prst="rect">
            <a:avLst/>
          </a:prstGeom>
          <a:noFill/>
        </p:spPr>
        <p:txBody>
          <a:bodyPr wrap="none" rtlCol="0">
            <a:spAutoFit/>
          </a:bodyPr>
          <a:lstStyle/>
          <a:p>
            <a:r>
              <a:rPr lang="en-US" sz="800" dirty="0">
                <a:solidFill>
                  <a:schemeClr val="bg1">
                    <a:lumMod val="65000"/>
                  </a:schemeClr>
                </a:solidFill>
              </a:rPr>
              <a:t>Schoolhouse Terrace, Ari Burling</a:t>
            </a:r>
          </a:p>
        </p:txBody>
      </p:sp>
    </p:spTree>
    <p:extLst>
      <p:ext uri="{BB962C8B-B14F-4D97-AF65-F5344CB8AC3E}">
        <p14:creationId xmlns:p14="http://schemas.microsoft.com/office/powerpoint/2010/main" val="27270455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Limited Land Availability</a:t>
            </a:r>
          </a:p>
        </p:txBody>
      </p:sp>
      <p:sp>
        <p:nvSpPr>
          <p:cNvPr id="3" name="Text Placeholder 2"/>
          <p:cNvSpPr>
            <a:spLocks noGrp="1"/>
          </p:cNvSpPr>
          <p:nvPr>
            <p:ph type="body" sz="quarter" idx="11"/>
          </p:nvPr>
        </p:nvSpPr>
        <p:spPr/>
        <p:txBody>
          <a:bodyPr>
            <a:normAutofit lnSpcReduction="10000"/>
          </a:bodyPr>
          <a:lstStyle/>
          <a:p>
            <a:pPr marL="285750" indent="-285750">
              <a:buFont typeface="Arial" panose="020B0604020202020204" pitchFamily="34" charset="0"/>
              <a:buChar char="•"/>
            </a:pPr>
            <a:r>
              <a:rPr lang="en-US" dirty="0"/>
              <a:t>Buildable versus vacant land</a:t>
            </a:r>
          </a:p>
          <a:p>
            <a:pPr marL="285750" indent="-285750">
              <a:buFont typeface="Arial" panose="020B0604020202020204" pitchFamily="34" charset="0"/>
              <a:buChar char="•"/>
            </a:pPr>
            <a:r>
              <a:rPr lang="en-US" dirty="0" err="1"/>
              <a:t>Developability</a:t>
            </a:r>
            <a:r>
              <a:rPr lang="en-US" dirty="0"/>
              <a:t> of land is constrained by many competing environmental factors</a:t>
            </a:r>
          </a:p>
          <a:p>
            <a:pPr marL="285750" indent="-285750">
              <a:buFont typeface="Arial" panose="020B0604020202020204" pitchFamily="34" charset="0"/>
              <a:buChar char="•"/>
            </a:pPr>
            <a:r>
              <a:rPr lang="en-US" dirty="0"/>
              <a:t>New tools and opportunities:</a:t>
            </a:r>
          </a:p>
          <a:p>
            <a:pPr marL="742950" lvl="1" indent="-285750">
              <a:buFont typeface="Arial" panose="020B0604020202020204" pitchFamily="34" charset="0"/>
              <a:buChar char="•"/>
            </a:pPr>
            <a:r>
              <a:rPr lang="en-US" dirty="0"/>
              <a:t>Buildable lot inventories or Land market monitoring systems </a:t>
            </a:r>
          </a:p>
          <a:p>
            <a:pPr marL="742950" lvl="1" indent="-285750">
              <a:buFont typeface="Arial" panose="020B0604020202020204" pitchFamily="34" charset="0"/>
              <a:buChar char="•"/>
            </a:pPr>
            <a:r>
              <a:rPr lang="en-US" dirty="0"/>
              <a:t>Infill and redevelopment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5" name="Picture Placeholder 4"/>
          <p:cNvPicPr>
            <a:picLocks noGrp="1" noChangeAspect="1"/>
          </p:cNvPicPr>
          <p:nvPr>
            <p:ph type="pic" sz="quarter" idx="13"/>
          </p:nvPr>
        </p:nvPicPr>
        <p:blipFill>
          <a:blip r:embed="rId3">
            <a:extLst>
              <a:ext uri="{28A0092B-C50C-407E-A947-70E740481C1C}">
                <a14:useLocalDpi xmlns:a14="http://schemas.microsoft.com/office/drawing/2010/main"/>
              </a:ext>
            </a:extLst>
          </a:blip>
          <a:srcRect l="12516" r="12516"/>
          <a:stretch>
            <a:fillRect/>
          </a:stretch>
        </p:blipFill>
        <p:spPr/>
      </p:pic>
    </p:spTree>
    <p:extLst>
      <p:ext uri="{BB962C8B-B14F-4D97-AF65-F5344CB8AC3E}">
        <p14:creationId xmlns:p14="http://schemas.microsoft.com/office/powerpoint/2010/main" val="2768346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Exactions: Impact Fees</a:t>
            </a:r>
          </a:p>
        </p:txBody>
      </p:sp>
      <p:sp>
        <p:nvSpPr>
          <p:cNvPr id="3" name="Text Placeholder 2"/>
          <p:cNvSpPr>
            <a:spLocks noGrp="1"/>
          </p:cNvSpPr>
          <p:nvPr>
            <p:ph type="body" sz="quarter" idx="11"/>
          </p:nvPr>
        </p:nvSpPr>
        <p:spPr/>
        <p:txBody>
          <a:bodyPr>
            <a:normAutofit fontScale="92500" lnSpcReduction="20000"/>
          </a:bodyPr>
          <a:lstStyle/>
          <a:p>
            <a:pPr marL="285750" indent="-285750">
              <a:buFont typeface="Arial" panose="020B0604020202020204" pitchFamily="34" charset="0"/>
              <a:buChar char="•"/>
            </a:pPr>
            <a:r>
              <a:rPr lang="en-US" dirty="0"/>
              <a:t>Applied to increasing range of facilities</a:t>
            </a:r>
          </a:p>
          <a:p>
            <a:pPr marL="285750" indent="-285750">
              <a:buFont typeface="Arial" panose="020B0604020202020204" pitchFamily="34" charset="0"/>
              <a:buChar char="•"/>
            </a:pPr>
            <a:r>
              <a:rPr lang="en-US" dirty="0"/>
              <a:t>Impacts affordability of new &amp; existing homes</a:t>
            </a:r>
          </a:p>
          <a:p>
            <a:pPr marL="285750" indent="-285750">
              <a:buFont typeface="Arial" panose="020B0604020202020204" pitchFamily="34" charset="0"/>
              <a:buChar char="•"/>
            </a:pPr>
            <a:r>
              <a:rPr lang="en-US" dirty="0"/>
              <a:t>Many abuses by local government</a:t>
            </a:r>
          </a:p>
          <a:p>
            <a:pPr marL="742950" lvl="1" indent="-285750">
              <a:buFont typeface="Arial" panose="020B0604020202020204" pitchFamily="34" charset="0"/>
              <a:buChar char="•"/>
            </a:pPr>
            <a:r>
              <a:rPr lang="en-US" dirty="0"/>
              <a:t>Excessive fees charged</a:t>
            </a:r>
          </a:p>
          <a:p>
            <a:pPr marL="742950" lvl="1" indent="-285750">
              <a:buFont typeface="Arial" panose="020B0604020202020204" pitchFamily="34" charset="0"/>
              <a:buChar char="•"/>
            </a:pPr>
            <a:r>
              <a:rPr lang="en-US" dirty="0"/>
              <a:t>Fees not used to build facilities but put in general budget</a:t>
            </a:r>
          </a:p>
          <a:p>
            <a:pPr marL="742950" lvl="1" indent="-285750">
              <a:buFont typeface="Arial" panose="020B0604020202020204" pitchFamily="34" charset="0"/>
              <a:buChar char="•"/>
            </a:pPr>
            <a:r>
              <a:rPr lang="en-US" dirty="0"/>
              <a:t>Charged for facilities that benefit everyone not just needed for new development</a:t>
            </a:r>
          </a:p>
        </p:txBody>
      </p:sp>
      <p:pic>
        <p:nvPicPr>
          <p:cNvPr id="5" name="Picture Placeholder 4"/>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4232" b="4232"/>
          <a:stretch/>
        </p:blipFill>
        <p:spPr/>
      </p:pic>
    </p:spTree>
    <p:extLst>
      <p:ext uri="{BB962C8B-B14F-4D97-AF65-F5344CB8AC3E}">
        <p14:creationId xmlns:p14="http://schemas.microsoft.com/office/powerpoint/2010/main" val="1159132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Clean Air Act</a:t>
            </a:r>
          </a:p>
        </p:txBody>
      </p:sp>
      <p:sp>
        <p:nvSpPr>
          <p:cNvPr id="3" name="Text Placeholder 2"/>
          <p:cNvSpPr>
            <a:spLocks noGrp="1"/>
          </p:cNvSpPr>
          <p:nvPr>
            <p:ph type="body" sz="quarter" idx="11"/>
          </p:nvPr>
        </p:nvSpPr>
        <p:spPr>
          <a:xfrm>
            <a:off x="1465855" y="1290046"/>
            <a:ext cx="3544295" cy="2456453"/>
          </a:xfrm>
        </p:spPr>
        <p:txBody>
          <a:bodyPr/>
          <a:lstStyle/>
          <a:p>
            <a:pPr marL="285750" indent="-285750">
              <a:buFont typeface="Arial" panose="020B0604020202020204" pitchFamily="34" charset="0"/>
              <a:buChar char="•"/>
            </a:pPr>
            <a:r>
              <a:rPr lang="en-US" dirty="0"/>
              <a:t>Establishes ambient air quality standards</a:t>
            </a:r>
          </a:p>
          <a:p>
            <a:pPr marL="285750" indent="-285750">
              <a:buFont typeface="Arial" panose="020B0604020202020204" pitchFamily="34" charset="0"/>
              <a:buChar char="•"/>
            </a:pPr>
            <a:r>
              <a:rPr lang="en-US" dirty="0"/>
              <a:t>Requires State Implementation Plans (SIPs)</a:t>
            </a:r>
          </a:p>
          <a:p>
            <a:pPr marL="285750" indent="-285750">
              <a:buFont typeface="Arial" panose="020B0604020202020204" pitchFamily="34" charset="0"/>
              <a:buChar char="•"/>
            </a:pPr>
            <a:r>
              <a:rPr lang="en-US" dirty="0"/>
              <a:t>Increased scrutiny of vehicle emissions</a:t>
            </a:r>
          </a:p>
          <a:p>
            <a:pPr marL="285750" indent="-285750">
              <a:buFont typeface="Arial" panose="020B0604020202020204" pitchFamily="34" charset="0"/>
              <a:buChar char="•"/>
            </a:pPr>
            <a:r>
              <a:rPr lang="en-US" dirty="0"/>
              <a:t>Increasing focus on land use patterns</a:t>
            </a:r>
          </a:p>
        </p:txBody>
      </p:sp>
      <p:pic>
        <p:nvPicPr>
          <p:cNvPr id="7" name="Picture Placeholder 6"/>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l="16717" r="16717"/>
          <a:stretch>
            <a:fillRect/>
          </a:stretch>
        </p:blipFill>
        <p:spPr/>
      </p:pic>
    </p:spTree>
    <p:extLst>
      <p:ext uri="{BB962C8B-B14F-4D97-AF65-F5344CB8AC3E}">
        <p14:creationId xmlns:p14="http://schemas.microsoft.com/office/powerpoint/2010/main" val="36113834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Exactions: Taxes &amp; Fees </a:t>
            </a:r>
          </a:p>
        </p:txBody>
      </p:sp>
      <p:sp>
        <p:nvSpPr>
          <p:cNvPr id="3" name="Text Placeholder 2"/>
          <p:cNvSpPr>
            <a:spLocks noGrp="1"/>
          </p:cNvSpPr>
          <p:nvPr>
            <p:ph type="body" sz="quarter" idx="11"/>
          </p:nvPr>
        </p:nvSpPr>
        <p:spPr/>
        <p:txBody>
          <a:bodyPr>
            <a:normAutofit/>
          </a:bodyPr>
          <a:lstStyle/>
          <a:p>
            <a:r>
              <a:rPr lang="en-US" dirty="0"/>
              <a:t>Alternative financing solutions                 </a:t>
            </a:r>
          </a:p>
          <a:p>
            <a:pPr marL="285750" indent="-285750">
              <a:buFont typeface="Arial" panose="020B0604020202020204" pitchFamily="34" charset="0"/>
              <a:buChar char="•"/>
            </a:pPr>
            <a:r>
              <a:rPr lang="en-US" dirty="0"/>
              <a:t>Public-private partnerships</a:t>
            </a:r>
          </a:p>
          <a:p>
            <a:pPr marL="285750" indent="-285750">
              <a:buFont typeface="Arial" panose="020B0604020202020204" pitchFamily="34" charset="0"/>
              <a:buChar char="•"/>
            </a:pPr>
            <a:r>
              <a:rPr lang="en-US" dirty="0"/>
              <a:t>Revolving loan funds</a:t>
            </a:r>
          </a:p>
          <a:p>
            <a:pPr marL="285750" indent="-285750">
              <a:buFont typeface="Arial" panose="020B0604020202020204" pitchFamily="34" charset="0"/>
              <a:buChar char="•"/>
            </a:pPr>
            <a:r>
              <a:rPr lang="en-US" dirty="0"/>
              <a:t>Districts</a:t>
            </a:r>
          </a:p>
          <a:p>
            <a:pPr marL="285750" indent="-285750">
              <a:buFont typeface="Arial" panose="020B0604020202020204" pitchFamily="34" charset="0"/>
              <a:buChar char="•"/>
            </a:pPr>
            <a:r>
              <a:rPr lang="en-US" dirty="0"/>
              <a:t>Tax increment financing</a:t>
            </a:r>
          </a:p>
          <a:p>
            <a:pPr marL="285750" indent="-285750">
              <a:buFont typeface="Arial" panose="020B0604020202020204" pitchFamily="34" charset="0"/>
              <a:buChar char="•"/>
            </a:pPr>
            <a:r>
              <a:rPr lang="en-US" dirty="0"/>
              <a:t>Special assessment districts </a:t>
            </a:r>
          </a:p>
          <a:p>
            <a:pPr marL="285750" indent="-285750">
              <a:buFont typeface="Arial" panose="020B0604020202020204" pitchFamily="34" charset="0"/>
              <a:buChar char="•"/>
            </a:pPr>
            <a:r>
              <a:rPr lang="en-US" dirty="0"/>
              <a:t>Community development districts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14392" y="1202408"/>
            <a:ext cx="2719446" cy="3552825"/>
          </a:xfrm>
          <a:prstGeom prst="rect">
            <a:avLst/>
          </a:prstGeom>
        </p:spPr>
      </p:pic>
    </p:spTree>
    <p:extLst>
      <p:ext uri="{BB962C8B-B14F-4D97-AF65-F5344CB8AC3E}">
        <p14:creationId xmlns:p14="http://schemas.microsoft.com/office/powerpoint/2010/main" val="779915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Other Resources</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3887" y="886808"/>
            <a:ext cx="1724055" cy="2142223"/>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433" y="1134793"/>
            <a:ext cx="1731322" cy="213747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0659" y="1083838"/>
            <a:ext cx="2177254" cy="271361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6756" y="2840757"/>
            <a:ext cx="1694440" cy="2108639"/>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43228" y="1059657"/>
            <a:ext cx="1867372" cy="2287747"/>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7173" y="2922098"/>
            <a:ext cx="3318550" cy="2103921"/>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0958" y="1200721"/>
            <a:ext cx="1681342" cy="2479853"/>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12521" y="2400301"/>
            <a:ext cx="2024021" cy="2532594"/>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07254" y="2840757"/>
            <a:ext cx="1674764" cy="2092138"/>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56422" y="2922098"/>
            <a:ext cx="1666779" cy="2071790"/>
          </a:xfrm>
          <a:prstGeom prst="rect">
            <a:avLst/>
          </a:prstGeom>
        </p:spPr>
      </p:pic>
    </p:spTree>
    <p:extLst>
      <p:ext uri="{BB962C8B-B14F-4D97-AF65-F5344CB8AC3E}">
        <p14:creationId xmlns:p14="http://schemas.microsoft.com/office/powerpoint/2010/main" val="19745103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Questions?</a:t>
            </a:r>
          </a:p>
        </p:txBody>
      </p:sp>
      <p:sp>
        <p:nvSpPr>
          <p:cNvPr id="6" name="Text Placeholder 5"/>
          <p:cNvSpPr>
            <a:spLocks noGrp="1"/>
          </p:cNvSpPr>
          <p:nvPr>
            <p:ph type="body" sz="quarter" idx="12"/>
          </p:nvPr>
        </p:nvSpPr>
        <p:spPr/>
        <p:txBody>
          <a:bodyPr/>
          <a:lstStyle/>
          <a:p>
            <a:endParaRPr lang="en-US"/>
          </a:p>
        </p:txBody>
      </p:sp>
      <p:sp>
        <p:nvSpPr>
          <p:cNvPr id="7" name="TextBox 6">
            <a:extLst>
              <a:ext uri="{FF2B5EF4-FFF2-40B4-BE49-F238E27FC236}">
                <a16:creationId xmlns:a16="http://schemas.microsoft.com/office/drawing/2014/main" xmlns="" id="{A1F81A34-301C-4C14-A384-D7F7F9AEBA1E}"/>
              </a:ext>
            </a:extLst>
          </p:cNvPr>
          <p:cNvSpPr txBox="1"/>
          <p:nvPr/>
        </p:nvSpPr>
        <p:spPr>
          <a:xfrm>
            <a:off x="1853883" y="1494532"/>
            <a:ext cx="4937760" cy="2369880"/>
          </a:xfrm>
          <a:prstGeom prst="rect">
            <a:avLst/>
          </a:prstGeom>
          <a:noFill/>
        </p:spPr>
        <p:txBody>
          <a:bodyPr wrap="square" lIns="0" tIns="0" rIns="0" bIns="0" numCol="1" rtlCol="0">
            <a:spAutoFit/>
          </a:bodyPr>
          <a:lstStyle/>
          <a:p>
            <a:r>
              <a:rPr lang="en-US" sz="1400" b="1" dirty="0">
                <a:latin typeface="Calibri Light"/>
                <a:cs typeface="Calibri Light"/>
              </a:rPr>
              <a:t>Nicholas Julian</a:t>
            </a:r>
          </a:p>
          <a:p>
            <a:r>
              <a:rPr lang="en-US" sz="1400" dirty="0">
                <a:latin typeface="Calibri Light"/>
                <a:cs typeface="Calibri Light"/>
              </a:rPr>
              <a:t>Program Manager, Land Use, NAHB</a:t>
            </a:r>
          </a:p>
          <a:p>
            <a:r>
              <a:rPr lang="en-US" sz="1400" dirty="0">
                <a:latin typeface="Calibri Light"/>
                <a:cs typeface="Calibri Light"/>
                <a:hlinkClick r:id="rId2"/>
              </a:rPr>
              <a:t>njulian@nahb.org</a:t>
            </a:r>
            <a:endParaRPr lang="en-US" sz="1400" dirty="0">
              <a:latin typeface="Calibri Light"/>
              <a:cs typeface="Calibri Light"/>
            </a:endParaRPr>
          </a:p>
          <a:p>
            <a:r>
              <a:rPr lang="en-US" sz="1400" dirty="0">
                <a:latin typeface="Calibri Light"/>
                <a:cs typeface="Calibri Light"/>
              </a:rPr>
              <a:t>202-266-8309</a:t>
            </a:r>
          </a:p>
          <a:p>
            <a:endParaRPr lang="en-US" sz="1400" dirty="0">
              <a:latin typeface="Calibri Light"/>
              <a:cs typeface="Calibri Light"/>
            </a:endParaRPr>
          </a:p>
          <a:p>
            <a:endParaRPr lang="en-US" sz="1400" b="1" dirty="0">
              <a:latin typeface="Calibri Light"/>
              <a:cs typeface="Calibri Light"/>
            </a:endParaRPr>
          </a:p>
          <a:p>
            <a:endParaRPr lang="en-US" sz="1400" b="1" dirty="0">
              <a:latin typeface="Calibri Light"/>
              <a:cs typeface="Calibri Light"/>
            </a:endParaRPr>
          </a:p>
          <a:p>
            <a:endParaRPr lang="en-US" sz="1400" b="1" dirty="0">
              <a:latin typeface="Calibri Light"/>
              <a:cs typeface="Calibri Light"/>
            </a:endParaRPr>
          </a:p>
          <a:p>
            <a:endParaRPr lang="en-US" sz="1400" b="1" dirty="0">
              <a:latin typeface="Calibri Light"/>
              <a:cs typeface="Calibri Light"/>
            </a:endParaRPr>
          </a:p>
          <a:p>
            <a:endParaRPr lang="en-US" sz="1400" dirty="0">
              <a:latin typeface="Calibri Light"/>
              <a:cs typeface="Calibri Light"/>
            </a:endParaRPr>
          </a:p>
          <a:p>
            <a:endParaRPr lang="en-US" sz="1400" dirty="0">
              <a:latin typeface="Calibri Light"/>
              <a:cs typeface="Calibri Light"/>
            </a:endParaRPr>
          </a:p>
        </p:txBody>
      </p:sp>
    </p:spTree>
    <p:extLst>
      <p:ext uri="{BB962C8B-B14F-4D97-AF65-F5344CB8AC3E}">
        <p14:creationId xmlns:p14="http://schemas.microsoft.com/office/powerpoint/2010/main" val="2793225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Clean Water Act</a:t>
            </a:r>
          </a:p>
        </p:txBody>
      </p:sp>
      <p:sp>
        <p:nvSpPr>
          <p:cNvPr id="3" name="Text Placeholder 2"/>
          <p:cNvSpPr>
            <a:spLocks noGrp="1"/>
          </p:cNvSpPr>
          <p:nvPr>
            <p:ph type="body" sz="quarter" idx="11"/>
          </p:nvPr>
        </p:nvSpPr>
        <p:spPr>
          <a:xfrm>
            <a:off x="1465855" y="1290046"/>
            <a:ext cx="3544295" cy="2456453"/>
          </a:xfrm>
        </p:spPr>
        <p:txBody>
          <a:bodyPr/>
          <a:lstStyle/>
          <a:p>
            <a:pPr marL="285750" indent="-285750">
              <a:buFont typeface="Arial" panose="020B0604020202020204" pitchFamily="34" charset="0"/>
              <a:buChar char="•"/>
            </a:pPr>
            <a:r>
              <a:rPr lang="en-US" dirty="0"/>
              <a:t>Prohibits discharges of pollution</a:t>
            </a:r>
          </a:p>
          <a:p>
            <a:pPr marL="285750" indent="-285750">
              <a:buFont typeface="Arial" panose="020B0604020202020204" pitchFamily="34" charset="0"/>
              <a:buChar char="•"/>
            </a:pPr>
            <a:r>
              <a:rPr lang="en-US" dirty="0"/>
              <a:t>Establishes water quality standards</a:t>
            </a:r>
          </a:p>
          <a:p>
            <a:pPr marL="285750" indent="-285750">
              <a:buFont typeface="Arial" panose="020B0604020202020204" pitchFamily="34" charset="0"/>
              <a:buChar char="•"/>
            </a:pPr>
            <a:r>
              <a:rPr lang="en-US" dirty="0"/>
              <a:t>Requires permits for </a:t>
            </a:r>
            <a:r>
              <a:rPr lang="en-US" dirty="0" err="1"/>
              <a:t>stormwater</a:t>
            </a:r>
            <a:r>
              <a:rPr lang="en-US" dirty="0"/>
              <a:t> and wetlands fills </a:t>
            </a:r>
          </a:p>
        </p:txBody>
      </p:sp>
      <p:pic>
        <p:nvPicPr>
          <p:cNvPr id="8" name="Picture Placeholder 7"/>
          <p:cNvPicPr>
            <a:picLocks noGrp="1" noChangeAspect="1"/>
          </p:cNvPicPr>
          <p:nvPr>
            <p:ph type="pic" sz="quarter" idx="13"/>
          </p:nvPr>
        </p:nvPicPr>
        <p:blipFill>
          <a:blip r:embed="rId3">
            <a:extLst>
              <a:ext uri="{28A0092B-C50C-407E-A947-70E740481C1C}">
                <a14:useLocalDpi xmlns:a14="http://schemas.microsoft.com/office/drawing/2010/main"/>
              </a:ext>
            </a:extLst>
          </a:blip>
          <a:srcRect l="15681" r="15681"/>
          <a:stretch>
            <a:fillRect/>
          </a:stretch>
        </p:blipFill>
        <p:spPr/>
      </p:pic>
    </p:spTree>
    <p:extLst>
      <p:ext uri="{BB962C8B-B14F-4D97-AF65-F5344CB8AC3E}">
        <p14:creationId xmlns:p14="http://schemas.microsoft.com/office/powerpoint/2010/main" val="3217449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Endangered Species Act</a:t>
            </a:r>
          </a:p>
        </p:txBody>
      </p:sp>
      <p:sp>
        <p:nvSpPr>
          <p:cNvPr id="3" name="Text Placeholder 2"/>
          <p:cNvSpPr>
            <a:spLocks noGrp="1"/>
          </p:cNvSpPr>
          <p:nvPr>
            <p:ph type="body" sz="quarter" idx="11"/>
          </p:nvPr>
        </p:nvSpPr>
        <p:spPr/>
        <p:txBody>
          <a:bodyPr/>
          <a:lstStyle/>
          <a:p>
            <a:pPr marL="285750" indent="-285750">
              <a:buFont typeface="Arial" panose="020B0604020202020204" pitchFamily="34" charset="0"/>
              <a:buChar char="•"/>
            </a:pPr>
            <a:r>
              <a:rPr lang="en-US" dirty="0"/>
              <a:t>Identifies species threatened by extinction</a:t>
            </a:r>
          </a:p>
          <a:p>
            <a:pPr marL="285750" indent="-285750">
              <a:buFont typeface="Arial" panose="020B0604020202020204" pitchFamily="34" charset="0"/>
              <a:buChar char="•"/>
            </a:pPr>
            <a:r>
              <a:rPr lang="en-US" dirty="0"/>
              <a:t>Designates “critical habitat”</a:t>
            </a:r>
          </a:p>
          <a:p>
            <a:pPr marL="285750" indent="-285750">
              <a:buFont typeface="Arial" panose="020B0604020202020204" pitchFamily="34" charset="0"/>
              <a:buChar char="•"/>
            </a:pPr>
            <a:r>
              <a:rPr lang="en-US" dirty="0"/>
              <a:t>Prohibits “taking” and harming species and their habitat</a:t>
            </a:r>
          </a:p>
          <a:p>
            <a:pPr marL="285750" indent="-285750">
              <a:buFont typeface="Arial" panose="020B0604020202020204" pitchFamily="34" charset="0"/>
              <a:buChar char="•"/>
            </a:pPr>
            <a:r>
              <a:rPr lang="en-US" dirty="0"/>
              <a:t>Requires permits for habitat alteration</a:t>
            </a:r>
          </a:p>
          <a:p>
            <a:endParaRPr lang="en-US" dirty="0"/>
          </a:p>
        </p:txBody>
      </p:sp>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a:ext>
            </a:extLst>
          </a:blip>
          <a:srcRect l="3242" r="3242"/>
          <a:stretch>
            <a:fillRect/>
          </a:stretch>
        </p:blipFill>
        <p:spPr/>
      </p:pic>
      <p:pic>
        <p:nvPicPr>
          <p:cNvPr id="7" name="Picture Placeholder 6"/>
          <p:cNvPicPr>
            <a:picLocks noGrp="1" noChangeAspect="1"/>
          </p:cNvPicPr>
          <p:nvPr>
            <p:ph type="pic" sz="quarter" idx="14"/>
          </p:nvPr>
        </p:nvPicPr>
        <p:blipFill>
          <a:blip r:embed="rId4">
            <a:extLst>
              <a:ext uri="{28A0092B-C50C-407E-A947-70E740481C1C}">
                <a14:useLocalDpi xmlns:a14="http://schemas.microsoft.com/office/drawing/2010/main"/>
              </a:ext>
            </a:extLst>
          </a:blip>
          <a:srcRect l="3580" r="3580"/>
          <a:stretch>
            <a:fillRect/>
          </a:stretch>
        </p:blipFill>
        <p:spPr/>
      </p:pic>
    </p:spTree>
    <p:extLst>
      <p:ext uri="{BB962C8B-B14F-4D97-AF65-F5344CB8AC3E}">
        <p14:creationId xmlns:p14="http://schemas.microsoft.com/office/powerpoint/2010/main" val="183557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Waste Disposal Laws</a:t>
            </a:r>
          </a:p>
        </p:txBody>
      </p:sp>
      <p:sp>
        <p:nvSpPr>
          <p:cNvPr id="3" name="Text Placeholder 2"/>
          <p:cNvSpPr>
            <a:spLocks noGrp="1"/>
          </p:cNvSpPr>
          <p:nvPr>
            <p:ph type="body" sz="quarter" idx="11"/>
          </p:nvPr>
        </p:nvSpPr>
        <p:spPr>
          <a:xfrm>
            <a:off x="1465855" y="1404346"/>
            <a:ext cx="6182720" cy="2986160"/>
          </a:xfrm>
        </p:spPr>
        <p:txBody>
          <a:bodyPr>
            <a:normAutofit/>
          </a:bodyPr>
          <a:lstStyle/>
          <a:p>
            <a:pPr marL="285750" indent="-285750">
              <a:buFont typeface="Arial" panose="020B0604020202020204" pitchFamily="34" charset="0"/>
              <a:buChar char="•"/>
            </a:pPr>
            <a:r>
              <a:rPr lang="en-US" dirty="0"/>
              <a:t>Comprehensive Environmental Risk, Compensation and Liability Act (CERCLA or “Superfund”)</a:t>
            </a:r>
          </a:p>
          <a:p>
            <a:pPr marL="1028700" lvl="1">
              <a:buFont typeface="Arial" panose="020B0604020202020204" pitchFamily="34" charset="0"/>
              <a:buChar char="•"/>
            </a:pPr>
            <a:r>
              <a:rPr lang="en-US" dirty="0"/>
              <a:t>Imposes liability on owners/operators regardless of who created the mess and requires clean-up</a:t>
            </a:r>
          </a:p>
          <a:p>
            <a:pPr marL="285750" indent="-285750">
              <a:buFont typeface="Arial" panose="020B0604020202020204" pitchFamily="34" charset="0"/>
              <a:buChar char="•"/>
            </a:pPr>
            <a:r>
              <a:rPr lang="en-US" dirty="0"/>
              <a:t>Resource Conservation and Recovery Act (RCRA)</a:t>
            </a:r>
          </a:p>
          <a:p>
            <a:pPr marL="1028700" lvl="1">
              <a:buFont typeface="Arial" panose="020B0604020202020204" pitchFamily="34" charset="0"/>
              <a:buChar char="•"/>
            </a:pPr>
            <a:r>
              <a:rPr lang="en-US" dirty="0"/>
              <a:t>Regulates the transport/disposal of hazardous waste</a:t>
            </a:r>
          </a:p>
          <a:p>
            <a:pPr marL="1028700" lvl="1">
              <a:buFont typeface="Arial" panose="020B0604020202020204" pitchFamily="34" charset="0"/>
              <a:buChar char="•"/>
            </a:pPr>
            <a:r>
              <a:rPr lang="en-US" dirty="0"/>
              <a:t>Mandates that states create and implement solid waste management plans for non-hazardous waste</a:t>
            </a:r>
          </a:p>
          <a:p>
            <a:pPr marL="285750" indent="-285750">
              <a:buFont typeface="Arial" panose="020B0604020202020204" pitchFamily="34" charset="0"/>
              <a:buChar char="•"/>
            </a:pPr>
            <a:r>
              <a:rPr lang="en-US" dirty="0"/>
              <a:t>EPA’s Brownfields Program</a:t>
            </a:r>
          </a:p>
          <a:p>
            <a:pPr marL="1028700" lvl="1">
              <a:buFont typeface="Arial" panose="020B0604020202020204" pitchFamily="34" charset="0"/>
              <a:buChar char="•"/>
            </a:pPr>
            <a:r>
              <a:rPr lang="en-US" dirty="0"/>
              <a:t>Encourages the reuse of contaminated properties</a:t>
            </a:r>
          </a:p>
        </p:txBody>
      </p:sp>
    </p:spTree>
    <p:extLst>
      <p:ext uri="{BB962C8B-B14F-4D97-AF65-F5344CB8AC3E}">
        <p14:creationId xmlns:p14="http://schemas.microsoft.com/office/powerpoint/2010/main" val="2248900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4812</TotalTime>
  <Words>6999</Words>
  <Application>Microsoft Office PowerPoint</Application>
  <PresentationFormat>On-screen Show (16:9)</PresentationFormat>
  <Paragraphs>771</Paragraphs>
  <Slides>62</Slides>
  <Notes>47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62</vt:i4>
      </vt:variant>
    </vt:vector>
  </HeadingPairs>
  <TitlesOfParts>
    <vt:vector size="69" baseType="lpstr">
      <vt:lpstr>ＭＳ Ｐゴシック</vt:lpstr>
      <vt:lpstr>Arial</vt:lpstr>
      <vt:lpstr>Calibri</vt:lpstr>
      <vt:lpstr>Calibri Light</vt:lpstr>
      <vt:lpstr>Source Sans Pro</vt:lpstr>
      <vt:lpstr>Wingdings</vt:lpstr>
      <vt:lpstr>Office Theme</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NAHB</dc:creator>
  <cp:lastModifiedBy>Richardson, Whitney</cp:lastModifiedBy>
  <cp:revision>56</cp:revision>
  <cp:lastPrinted>2018-06-15T20:12:21Z</cp:lastPrinted>
  <dcterms:created xsi:type="dcterms:W3CDTF">2017-04-11T18:31:45Z</dcterms:created>
  <dcterms:modified xsi:type="dcterms:W3CDTF">2020-03-19T18:04:10Z</dcterms:modified>
</cp:coreProperties>
</file>