
<file path=[Content_Types].xml><?xml version="1.0" encoding="utf-8"?>
<Types xmlns="http://schemas.openxmlformats.org/package/2006/content-types">
  <Default Extension="wmf" ContentType="image/x-wmf"/>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308" r:id="rId2"/>
    <p:sldId id="302" r:id="rId3"/>
    <p:sldId id="300" r:id="rId4"/>
    <p:sldId id="301" r:id="rId5"/>
    <p:sldId id="310" r:id="rId6"/>
    <p:sldId id="309" r:id="rId7"/>
    <p:sldId id="311" r:id="rId8"/>
    <p:sldId id="312" r:id="rId9"/>
    <p:sldId id="313" r:id="rId10"/>
    <p:sldId id="314" r:id="rId11"/>
    <p:sldId id="315" r:id="rId12"/>
    <p:sldId id="304"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968D"/>
    <a:srgbClr val="000000"/>
    <a:srgbClr val="4E3524"/>
    <a:srgbClr val="84795D"/>
    <a:srgbClr val="00205B"/>
    <a:srgbClr val="C6D6E3"/>
    <a:srgbClr val="D1CCBD"/>
    <a:srgbClr val="4A773C"/>
    <a:srgbClr val="A4D65E"/>
    <a:srgbClr val="6D33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6408" autoAdjust="0"/>
  </p:normalViewPr>
  <p:slideViewPr>
    <p:cSldViewPr snapToGrid="0" snapToObjects="1">
      <p:cViewPr varScale="1">
        <p:scale>
          <a:sx n="48" d="100"/>
          <a:sy n="48" d="100"/>
        </p:scale>
        <p:origin x="36" y="4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A0BC23-F260-452C-A165-FCC57D71A521}" type="datetimeFigureOut">
              <a:rPr lang="en-US" smtClean="0"/>
              <a:t>03/19/2020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F0989B-CD9B-4CDC-97F9-FEEE8278C5CF}" type="slidenum">
              <a:rPr lang="en-US" smtClean="0"/>
              <a:t>‹#›</a:t>
            </a:fld>
            <a:endParaRPr lang="en-US"/>
          </a:p>
        </p:txBody>
      </p:sp>
    </p:spTree>
    <p:extLst>
      <p:ext uri="{BB962C8B-B14F-4D97-AF65-F5344CB8AC3E}">
        <p14:creationId xmlns:p14="http://schemas.microsoft.com/office/powerpoint/2010/main" val="1143278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While most engineering plans pipe water to low spots as quickly as possible, LID uses micro-scale techniques to manage precipitation as close to where it hits the ground as possible</a:t>
            </a:r>
          </a:p>
          <a:p>
            <a:pPr>
              <a:spcBef>
                <a:spcPct val="0"/>
              </a:spcBef>
            </a:pPr>
            <a:endParaRPr lang="en-US" altLang="en-US" dirty="0"/>
          </a:p>
          <a:p>
            <a:pPr>
              <a:spcBef>
                <a:spcPct val="0"/>
              </a:spcBef>
            </a:pPr>
            <a:r>
              <a:rPr lang="en-US" altLang="en-US" dirty="0"/>
              <a:t>By implementing LID principles and practices, water can be managed in a way that reduces the impact of built areas and promotes the natural movement of water within an ecosystem or watershed. Applied on a broad scale, LID can maintain or restore a watershed's hydrologic and ecological functions.</a:t>
            </a:r>
          </a:p>
          <a:p>
            <a:pPr>
              <a:spcBef>
                <a:spcPct val="0"/>
              </a:spcBef>
            </a:pPr>
            <a:endParaRPr lang="en-US" altLang="en-US" dirty="0"/>
          </a:p>
          <a:p>
            <a:pPr>
              <a:spcBef>
                <a:spcPct val="0"/>
              </a:spcBef>
            </a:pPr>
            <a:r>
              <a:rPr lang="en-US" altLang="en-US" dirty="0"/>
              <a:t>LID measures provide a means to address both pollutant removal and the protection of predevelopment hydrological functions. </a:t>
            </a:r>
          </a:p>
          <a:p>
            <a:pPr>
              <a:spcBef>
                <a:spcPct val="0"/>
              </a:spcBef>
            </a:pPr>
            <a:r>
              <a:rPr lang="en-US" altLang="en-US" dirty="0"/>
              <a:t>One of the primary goals of LID design is to reduce runoff volume by infiltrating rainfall water to groundwater, evaporating rain water back to the atmosphere after a storm</a:t>
            </a:r>
          </a:p>
          <a:p>
            <a:pPr>
              <a:spcBef>
                <a:spcPct val="0"/>
              </a:spcBef>
            </a:pPr>
            <a:endParaRPr lang="en-US" altLang="en-US" dirty="0"/>
          </a:p>
          <a:p>
            <a:endParaRPr lang="en-US" dirty="0"/>
          </a:p>
        </p:txBody>
      </p:sp>
      <p:sp>
        <p:nvSpPr>
          <p:cNvPr id="4" name="Slide Number Placeholder 3"/>
          <p:cNvSpPr>
            <a:spLocks noGrp="1"/>
          </p:cNvSpPr>
          <p:nvPr>
            <p:ph type="sldNum" sz="quarter" idx="10"/>
          </p:nvPr>
        </p:nvSpPr>
        <p:spPr/>
        <p:txBody>
          <a:bodyPr/>
          <a:lstStyle/>
          <a:p>
            <a:fld id="{13F0989B-CD9B-4CDC-97F9-FEEE8278C5CF}" type="slidenum">
              <a:rPr lang="en-US" smtClean="0"/>
              <a:t>2</a:t>
            </a:fld>
            <a:endParaRPr lang="en-US"/>
          </a:p>
        </p:txBody>
      </p:sp>
    </p:spTree>
    <p:extLst>
      <p:ext uri="{BB962C8B-B14F-4D97-AF65-F5344CB8AC3E}">
        <p14:creationId xmlns:p14="http://schemas.microsoft.com/office/powerpoint/2010/main" val="190845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200" dirty="0"/>
              <a:t>Two of the most frequent challenges facing developers who contemplate the use of LID center around restrictive local ordinances and local officials’ and citizens’ opposition to the approach. However, careful project planning, close collaboration with the local municipality, and education programs can reduce the challenges. </a:t>
            </a:r>
          </a:p>
          <a:p>
            <a:pPr>
              <a:spcBef>
                <a:spcPct val="0"/>
              </a:spcBef>
            </a:pPr>
            <a:endParaRPr lang="en-US" altLang="en-US" sz="1200" dirty="0"/>
          </a:p>
          <a:p>
            <a:pPr>
              <a:spcBef>
                <a:spcPct val="0"/>
              </a:spcBef>
            </a:pPr>
            <a:r>
              <a:rPr lang="en-US" altLang="en-US" sz="1200" dirty="0"/>
              <a:t>Misconceptions and minimal data regarding the safety and long-term viability of LID systems, particularly in terms of flood control and public health and safety. Studies have shown that once residents understand the benefits to local water quality, they are more likely to support and accept alternative technologies. </a:t>
            </a:r>
          </a:p>
          <a:p>
            <a:pPr>
              <a:spcBef>
                <a:spcPct val="0"/>
              </a:spcBef>
            </a:pPr>
            <a:endParaRPr lang="en-US" altLang="en-US" sz="1200" dirty="0"/>
          </a:p>
          <a:p>
            <a:pPr>
              <a:spcBef>
                <a:spcPct val="0"/>
              </a:spcBef>
            </a:pPr>
            <a:r>
              <a:rPr lang="en-US" altLang="en-US" sz="1200" dirty="0"/>
              <a:t>In many cases, developers wishing to use LID may have to obtain some type of variance or waiver from their local planning agency. As a pure business decision, it usually does not make sense for a developer to go through the potentially time consuming steps of the variance process. One way to address this issue is to have municipalities reword their zoning ordinances in order to allow (NOT REQUIRE) LID in residential land development projects. </a:t>
            </a:r>
            <a:endParaRPr lang="en-US" altLang="en-US" dirty="0"/>
          </a:p>
          <a:p>
            <a:pPr>
              <a:spcBef>
                <a:spcPct val="0"/>
              </a:spcBef>
            </a:pPr>
            <a:endParaRPr lang="en-US" altLang="en-US" dirty="0"/>
          </a:p>
        </p:txBody>
      </p:sp>
      <p:sp>
        <p:nvSpPr>
          <p:cNvPr id="4" name="Slide Number Placeholder 3"/>
          <p:cNvSpPr>
            <a:spLocks noGrp="1"/>
          </p:cNvSpPr>
          <p:nvPr>
            <p:ph type="sldNum" sz="quarter" idx="10"/>
          </p:nvPr>
        </p:nvSpPr>
        <p:spPr/>
        <p:txBody>
          <a:bodyPr/>
          <a:lstStyle/>
          <a:p>
            <a:fld id="{13F0989B-CD9B-4CDC-97F9-FEEE8278C5CF}" type="slidenum">
              <a:rPr lang="en-US" smtClean="0"/>
              <a:t>11</a:t>
            </a:fld>
            <a:endParaRPr lang="en-US"/>
          </a:p>
        </p:txBody>
      </p:sp>
    </p:spTree>
    <p:extLst>
      <p:ext uri="{BB962C8B-B14F-4D97-AF65-F5344CB8AC3E}">
        <p14:creationId xmlns:p14="http://schemas.microsoft.com/office/powerpoint/2010/main" val="498592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LID techniques such as rooftop retention, permeable pavements, </a:t>
            </a:r>
            <a:r>
              <a:rPr lang="en-US" altLang="en-US" sz="1200" dirty="0" err="1"/>
              <a:t>bioretention</a:t>
            </a:r>
            <a:r>
              <a:rPr lang="en-US" altLang="en-US" sz="1200" dirty="0"/>
              <a:t> and disconnecting rooftop rain gutter spouts are valuable tools that can be used in urban areas. For example, </a:t>
            </a:r>
            <a:r>
              <a:rPr lang="en-US" altLang="en-US" sz="1200" dirty="0" err="1"/>
              <a:t>stormwater</a:t>
            </a:r>
            <a:r>
              <a:rPr lang="en-US" altLang="en-US" sz="1200" dirty="0"/>
              <a:t> flows can easily be directed into rain barrels, cisterns or across vegetated areas in high-density urban areas. Further, opportunities exist to implement </a:t>
            </a:r>
            <a:r>
              <a:rPr lang="en-US" altLang="en-US" sz="1200" dirty="0" err="1"/>
              <a:t>bioretention</a:t>
            </a:r>
            <a:r>
              <a:rPr lang="en-US" altLang="en-US" sz="1200" dirty="0"/>
              <a:t> systems in parking lots with little or no reduction in parking space. The use of vegetated rooftops and permeable pavements are 2 ways to reduce impervious surfaces in highly urbanized areas. </a:t>
            </a:r>
            <a:endParaRPr lang="en-US" altLang="en-US" dirty="0"/>
          </a:p>
          <a:p>
            <a:endParaRPr lang="en-US" dirty="0"/>
          </a:p>
        </p:txBody>
      </p:sp>
      <p:sp>
        <p:nvSpPr>
          <p:cNvPr id="4" name="Slide Number Placeholder 3"/>
          <p:cNvSpPr>
            <a:spLocks noGrp="1"/>
          </p:cNvSpPr>
          <p:nvPr>
            <p:ph type="sldNum" sz="quarter" idx="10"/>
          </p:nvPr>
        </p:nvSpPr>
        <p:spPr/>
        <p:txBody>
          <a:bodyPr/>
          <a:lstStyle/>
          <a:p>
            <a:fld id="{13F0989B-CD9B-4CDC-97F9-FEEE8278C5CF}" type="slidenum">
              <a:rPr lang="en-US" smtClean="0"/>
              <a:t>3</a:t>
            </a:fld>
            <a:endParaRPr lang="en-US"/>
          </a:p>
        </p:txBody>
      </p:sp>
    </p:spTree>
    <p:extLst>
      <p:ext uri="{BB962C8B-B14F-4D97-AF65-F5344CB8AC3E}">
        <p14:creationId xmlns:p14="http://schemas.microsoft.com/office/powerpoint/2010/main" val="188219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These "rules" refer to a mix of subdivision codes, zoning regulations, parking and street standards and other local ordinances that determine how development happens (Center for Watershed Protection, 1998). These rules are responsible for wide streets, expansive parking lots and large-lot subdivisions that reduce open space and natural features. These obstacles are often difficult to overcome. </a:t>
            </a:r>
            <a:endParaRPr lang="en-US" altLang="en-US" dirty="0"/>
          </a:p>
          <a:p>
            <a:endParaRPr lang="en-US" dirty="0"/>
          </a:p>
        </p:txBody>
      </p:sp>
      <p:sp>
        <p:nvSpPr>
          <p:cNvPr id="4" name="Slide Number Placeholder 3"/>
          <p:cNvSpPr>
            <a:spLocks noGrp="1"/>
          </p:cNvSpPr>
          <p:nvPr>
            <p:ph type="sldNum" sz="quarter" idx="10"/>
          </p:nvPr>
        </p:nvSpPr>
        <p:spPr/>
        <p:txBody>
          <a:bodyPr/>
          <a:lstStyle/>
          <a:p>
            <a:fld id="{13F0989B-CD9B-4CDC-97F9-FEEE8278C5CF}" type="slidenum">
              <a:rPr lang="en-US" smtClean="0"/>
              <a:t>4</a:t>
            </a:fld>
            <a:endParaRPr lang="en-US"/>
          </a:p>
        </p:txBody>
      </p:sp>
    </p:spTree>
    <p:extLst>
      <p:ext uri="{BB962C8B-B14F-4D97-AF65-F5344CB8AC3E}">
        <p14:creationId xmlns:p14="http://schemas.microsoft.com/office/powerpoint/2010/main" val="3815702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is not a complete list, but rather some of the most commonly used practices. </a:t>
            </a:r>
          </a:p>
          <a:p>
            <a:endParaRPr lang="en-US" dirty="0"/>
          </a:p>
        </p:txBody>
      </p:sp>
      <p:sp>
        <p:nvSpPr>
          <p:cNvPr id="4" name="Slide Number Placeholder 3"/>
          <p:cNvSpPr>
            <a:spLocks noGrp="1"/>
          </p:cNvSpPr>
          <p:nvPr>
            <p:ph type="sldNum" sz="quarter" idx="10"/>
          </p:nvPr>
        </p:nvSpPr>
        <p:spPr/>
        <p:txBody>
          <a:bodyPr/>
          <a:lstStyle/>
          <a:p>
            <a:fld id="{13F0989B-CD9B-4CDC-97F9-FEEE8278C5CF}" type="slidenum">
              <a:rPr lang="en-US" smtClean="0"/>
              <a:t>5</a:t>
            </a:fld>
            <a:endParaRPr lang="en-US"/>
          </a:p>
        </p:txBody>
      </p:sp>
    </p:spTree>
    <p:extLst>
      <p:ext uri="{BB962C8B-B14F-4D97-AF65-F5344CB8AC3E}">
        <p14:creationId xmlns:p14="http://schemas.microsoft.com/office/powerpoint/2010/main" val="2150071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200" dirty="0"/>
              <a:t>Six typical components found in </a:t>
            </a:r>
            <a:r>
              <a:rPr lang="en-US" altLang="en-US" sz="1200" dirty="0" err="1"/>
              <a:t>bioretention</a:t>
            </a:r>
            <a:r>
              <a:rPr lang="en-US" altLang="en-US" sz="1200" dirty="0"/>
              <a:t> cells: </a:t>
            </a:r>
          </a:p>
          <a:p>
            <a:pPr>
              <a:spcBef>
                <a:spcPct val="0"/>
              </a:spcBef>
            </a:pPr>
            <a:endParaRPr lang="en-US" altLang="en-US" sz="1200" dirty="0"/>
          </a:p>
          <a:p>
            <a:pPr>
              <a:spcBef>
                <a:spcPct val="0"/>
              </a:spcBef>
              <a:buFontTx/>
              <a:buChar char="•"/>
            </a:pPr>
            <a:r>
              <a:rPr lang="en-US" altLang="en-US" sz="1200" dirty="0"/>
              <a:t> Grass buffer strips reduce runoff velocity and filter particulate matter. </a:t>
            </a:r>
          </a:p>
          <a:p>
            <a:pPr>
              <a:spcBef>
                <a:spcPct val="0"/>
              </a:spcBef>
              <a:buFontTx/>
              <a:buChar char="•"/>
            </a:pPr>
            <a:r>
              <a:rPr lang="en-US" altLang="en-US" sz="1200" dirty="0"/>
              <a:t> Sand bed provides aeration and drainage of the planting soil and assists in the flushing of pollutants from soil materials. </a:t>
            </a:r>
          </a:p>
          <a:p>
            <a:pPr>
              <a:spcBef>
                <a:spcPct val="0"/>
              </a:spcBef>
              <a:buFontTx/>
              <a:buChar char="•"/>
            </a:pPr>
            <a:r>
              <a:rPr lang="en-US" altLang="en-US" sz="1200" dirty="0"/>
              <a:t> Ponding area provides storage of excess runoff and facilitates the settling of particulates and evaporation of excess water. </a:t>
            </a:r>
          </a:p>
          <a:p>
            <a:pPr>
              <a:spcBef>
                <a:spcPct val="0"/>
              </a:spcBef>
              <a:buFontTx/>
              <a:buChar char="•"/>
            </a:pPr>
            <a:r>
              <a:rPr lang="en-US" altLang="en-US" sz="1200" dirty="0"/>
              <a:t> Organic layer performs the function of decomposition of organic material by providing a medium for biological growth (such as microorganisms) to degrade petroleum-based pollutants. It also filters pollutants and prevents soil erosion. </a:t>
            </a:r>
          </a:p>
          <a:p>
            <a:pPr>
              <a:spcBef>
                <a:spcPct val="0"/>
              </a:spcBef>
              <a:buFontTx/>
              <a:buChar char="•"/>
            </a:pPr>
            <a:r>
              <a:rPr lang="en-US" altLang="en-US" sz="1200" dirty="0"/>
              <a:t> Planting soil provides the area for </a:t>
            </a:r>
            <a:r>
              <a:rPr lang="en-US" altLang="en-US" sz="1200" dirty="0" err="1"/>
              <a:t>stormwater</a:t>
            </a:r>
            <a:r>
              <a:rPr lang="en-US" altLang="en-US" sz="1200" dirty="0"/>
              <a:t> storage and nutrient uptake by plants. The planting soils contain some clays which adsorb pollutants such as hydrocarbons, heavy metals and nutrients. </a:t>
            </a:r>
          </a:p>
          <a:p>
            <a:pPr>
              <a:spcBef>
                <a:spcPct val="0"/>
              </a:spcBef>
              <a:buFontTx/>
              <a:buChar char="•"/>
            </a:pPr>
            <a:r>
              <a:rPr lang="en-US" altLang="en-US" sz="1200" dirty="0"/>
              <a:t> Vegetation (plants) functions in the removal of water through evapotranspiration and pollutant removal through nutrient cycling. </a:t>
            </a:r>
          </a:p>
          <a:p>
            <a:pPr>
              <a:spcBef>
                <a:spcPct val="0"/>
              </a:spcBef>
            </a:pPr>
            <a:endParaRPr lang="en-US" altLang="en-US" sz="1200" dirty="0"/>
          </a:p>
          <a:p>
            <a:pPr>
              <a:spcBef>
                <a:spcPct val="0"/>
              </a:spcBef>
            </a:pPr>
            <a:r>
              <a:rPr lang="en-US" altLang="en-US" sz="1200" dirty="0"/>
              <a:t>Construction of a typical </a:t>
            </a:r>
            <a:r>
              <a:rPr lang="en-US" altLang="en-US" sz="1200" dirty="0" err="1"/>
              <a:t>bioretention</a:t>
            </a:r>
            <a:r>
              <a:rPr lang="en-US" altLang="en-US" sz="1200" dirty="0"/>
              <a:t> area in Prince George's County, Maryland is between $5,000 and $10,000 per acre drained, depending on soil type (Weinstein, 2000). Other sources estimate the costs for developing </a:t>
            </a:r>
            <a:r>
              <a:rPr lang="en-US" altLang="en-US" sz="1200" dirty="0" err="1"/>
              <a:t>bioretention</a:t>
            </a:r>
            <a:r>
              <a:rPr lang="en-US" altLang="en-US" sz="1200" dirty="0"/>
              <a:t> sites at between $3 and $15 per square foot of </a:t>
            </a:r>
            <a:r>
              <a:rPr lang="en-US" altLang="en-US" sz="1200" dirty="0" err="1"/>
              <a:t>bioretention</a:t>
            </a:r>
            <a:r>
              <a:rPr lang="en-US" altLang="en-US" sz="1200" dirty="0"/>
              <a:t> area. </a:t>
            </a:r>
            <a:endParaRPr lang="en-US" altLang="en-US" dirty="0"/>
          </a:p>
          <a:p>
            <a:endParaRPr lang="en-US" dirty="0"/>
          </a:p>
        </p:txBody>
      </p:sp>
      <p:sp>
        <p:nvSpPr>
          <p:cNvPr id="4" name="Slide Number Placeholder 3"/>
          <p:cNvSpPr>
            <a:spLocks noGrp="1"/>
          </p:cNvSpPr>
          <p:nvPr>
            <p:ph type="sldNum" sz="quarter" idx="10"/>
          </p:nvPr>
        </p:nvSpPr>
        <p:spPr/>
        <p:txBody>
          <a:bodyPr/>
          <a:lstStyle/>
          <a:p>
            <a:fld id="{13F0989B-CD9B-4CDC-97F9-FEEE8278C5CF}" type="slidenum">
              <a:rPr lang="en-US" smtClean="0"/>
              <a:t>6</a:t>
            </a:fld>
            <a:endParaRPr lang="en-US"/>
          </a:p>
        </p:txBody>
      </p:sp>
    </p:spTree>
    <p:extLst>
      <p:ext uri="{BB962C8B-B14F-4D97-AF65-F5344CB8AC3E}">
        <p14:creationId xmlns:p14="http://schemas.microsoft.com/office/powerpoint/2010/main" val="1749891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200" dirty="0"/>
              <a:t>Sedimentation is the primary pollutant removal mechanism, with additional secondary mechanisms of infiltration and adsorption. </a:t>
            </a:r>
          </a:p>
          <a:p>
            <a:pPr>
              <a:spcBef>
                <a:spcPct val="0"/>
              </a:spcBef>
            </a:pPr>
            <a:endParaRPr lang="en-US" altLang="en-US" sz="1200" dirty="0"/>
          </a:p>
          <a:p>
            <a:pPr>
              <a:spcBef>
                <a:spcPct val="0"/>
              </a:spcBef>
            </a:pPr>
            <a:r>
              <a:rPr lang="en-US" altLang="en-US" sz="1200" dirty="0"/>
              <a:t>The cost for traditional structural conveyance systems ranges from $40–$50 per running foot. This is two to three times more expensive than an engineered grass swale (Center for Watershed Protection, 1998). </a:t>
            </a:r>
            <a:endParaRPr lang="en-US" altLang="en-US" dirty="0"/>
          </a:p>
          <a:p>
            <a:endParaRPr lang="en-US" dirty="0"/>
          </a:p>
        </p:txBody>
      </p:sp>
      <p:sp>
        <p:nvSpPr>
          <p:cNvPr id="4" name="Slide Number Placeholder 3"/>
          <p:cNvSpPr>
            <a:spLocks noGrp="1"/>
          </p:cNvSpPr>
          <p:nvPr>
            <p:ph type="sldNum" sz="quarter" idx="10"/>
          </p:nvPr>
        </p:nvSpPr>
        <p:spPr/>
        <p:txBody>
          <a:bodyPr/>
          <a:lstStyle/>
          <a:p>
            <a:fld id="{13F0989B-CD9B-4CDC-97F9-FEEE8278C5CF}" type="slidenum">
              <a:rPr lang="en-US" smtClean="0"/>
              <a:t>7</a:t>
            </a:fld>
            <a:endParaRPr lang="en-US"/>
          </a:p>
        </p:txBody>
      </p:sp>
    </p:spTree>
    <p:extLst>
      <p:ext uri="{BB962C8B-B14F-4D97-AF65-F5344CB8AC3E}">
        <p14:creationId xmlns:p14="http://schemas.microsoft.com/office/powerpoint/2010/main" val="2202771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200" dirty="0"/>
              <a:t>The green roof is a multilayered constructed material consisting of a vegetative layer, media, a geotextile layer and a synthetic drain layer. </a:t>
            </a:r>
          </a:p>
          <a:p>
            <a:pPr>
              <a:spcBef>
                <a:spcPct val="0"/>
              </a:spcBef>
            </a:pPr>
            <a:endParaRPr lang="en-US" altLang="en-US" sz="1200" dirty="0"/>
          </a:p>
          <a:p>
            <a:pPr>
              <a:spcBef>
                <a:spcPct val="0"/>
              </a:spcBef>
            </a:pPr>
            <a:r>
              <a:rPr lang="en-US" altLang="en-US" dirty="0"/>
              <a:t>Simple vegetated roof covers, with approximately 3 inches of substrate can reduce annual runoff by more than 50 percent in temperate climates </a:t>
            </a:r>
          </a:p>
        </p:txBody>
      </p:sp>
      <p:sp>
        <p:nvSpPr>
          <p:cNvPr id="4" name="Slide Number Placeholder 3"/>
          <p:cNvSpPr>
            <a:spLocks noGrp="1"/>
          </p:cNvSpPr>
          <p:nvPr>
            <p:ph type="sldNum" sz="quarter" idx="10"/>
          </p:nvPr>
        </p:nvSpPr>
        <p:spPr/>
        <p:txBody>
          <a:bodyPr/>
          <a:lstStyle/>
          <a:p>
            <a:fld id="{13F0989B-CD9B-4CDC-97F9-FEEE8278C5CF}" type="slidenum">
              <a:rPr lang="en-US" smtClean="0"/>
              <a:t>8</a:t>
            </a:fld>
            <a:endParaRPr lang="en-US"/>
          </a:p>
        </p:txBody>
      </p:sp>
    </p:spTree>
    <p:extLst>
      <p:ext uri="{BB962C8B-B14F-4D97-AF65-F5344CB8AC3E}">
        <p14:creationId xmlns:p14="http://schemas.microsoft.com/office/powerpoint/2010/main" val="2158495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200" dirty="0"/>
              <a:t>The most successful installations of alternative pavements are found in coastal areas with sandy soils and flatter slopes </a:t>
            </a:r>
            <a:endParaRPr lang="en-US" altLang="en-US" dirty="0"/>
          </a:p>
          <a:p>
            <a:endParaRPr lang="en-US" dirty="0"/>
          </a:p>
        </p:txBody>
      </p:sp>
      <p:sp>
        <p:nvSpPr>
          <p:cNvPr id="4" name="Slide Number Placeholder 3"/>
          <p:cNvSpPr>
            <a:spLocks noGrp="1"/>
          </p:cNvSpPr>
          <p:nvPr>
            <p:ph type="sldNum" sz="quarter" idx="10"/>
          </p:nvPr>
        </p:nvSpPr>
        <p:spPr/>
        <p:txBody>
          <a:bodyPr/>
          <a:lstStyle/>
          <a:p>
            <a:fld id="{13F0989B-CD9B-4CDC-97F9-FEEE8278C5CF}" type="slidenum">
              <a:rPr lang="en-US" smtClean="0"/>
              <a:t>9</a:t>
            </a:fld>
            <a:endParaRPr lang="en-US"/>
          </a:p>
        </p:txBody>
      </p:sp>
    </p:spTree>
    <p:extLst>
      <p:ext uri="{BB962C8B-B14F-4D97-AF65-F5344CB8AC3E}">
        <p14:creationId xmlns:p14="http://schemas.microsoft.com/office/powerpoint/2010/main" val="1842503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200" dirty="0"/>
              <a:t>Cost savings for control mechanisms are not only for construction, but also for long-term maintenance and life cycle cost considerations. </a:t>
            </a:r>
          </a:p>
          <a:p>
            <a:pPr>
              <a:spcBef>
                <a:spcPct val="0"/>
              </a:spcBef>
            </a:pPr>
            <a:endParaRPr lang="en-US" altLang="en-US" sz="1200" dirty="0"/>
          </a:p>
          <a:p>
            <a:pPr>
              <a:spcBef>
                <a:spcPct val="0"/>
              </a:spcBef>
            </a:pPr>
            <a:r>
              <a:rPr lang="en-US" altLang="en-US" sz="1200" dirty="0"/>
              <a:t>For example, an alternative LID </a:t>
            </a:r>
            <a:r>
              <a:rPr lang="en-US" altLang="en-US" sz="1200" dirty="0" err="1"/>
              <a:t>stormwater</a:t>
            </a:r>
            <a:r>
              <a:rPr lang="en-US" altLang="en-US" sz="1200" dirty="0"/>
              <a:t> control design for a new 270 unit apartment complex in Aberdeen, NC will save the developer approximately 72% or $175,000 of the </a:t>
            </a:r>
            <a:r>
              <a:rPr lang="en-US" altLang="en-US" sz="1200" dirty="0" err="1"/>
              <a:t>stormwater</a:t>
            </a:r>
            <a:r>
              <a:rPr lang="en-US" altLang="en-US" sz="1200" dirty="0"/>
              <a:t> construction costs (EPA). </a:t>
            </a:r>
            <a:endParaRPr lang="en-US" altLang="en-US" dirty="0"/>
          </a:p>
          <a:p>
            <a:endParaRPr lang="en-US" dirty="0"/>
          </a:p>
        </p:txBody>
      </p:sp>
      <p:sp>
        <p:nvSpPr>
          <p:cNvPr id="4" name="Slide Number Placeholder 3"/>
          <p:cNvSpPr>
            <a:spLocks noGrp="1"/>
          </p:cNvSpPr>
          <p:nvPr>
            <p:ph type="sldNum" sz="quarter" idx="10"/>
          </p:nvPr>
        </p:nvSpPr>
        <p:spPr/>
        <p:txBody>
          <a:bodyPr/>
          <a:lstStyle/>
          <a:p>
            <a:fld id="{13F0989B-CD9B-4CDC-97F9-FEEE8278C5CF}" type="slidenum">
              <a:rPr lang="en-US" smtClean="0"/>
              <a:t>10</a:t>
            </a:fld>
            <a:endParaRPr lang="en-US"/>
          </a:p>
        </p:txBody>
      </p:sp>
    </p:spTree>
    <p:extLst>
      <p:ext uri="{BB962C8B-B14F-4D97-AF65-F5344CB8AC3E}">
        <p14:creationId xmlns:p14="http://schemas.microsoft.com/office/powerpoint/2010/main" val="598834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8.w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w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667463" y="1054909"/>
            <a:ext cx="8749435" cy="2482948"/>
          </a:xfrm>
          <a:prstGeom prst="rect">
            <a:avLst/>
          </a:prstGeom>
        </p:spPr>
      </p:pic>
      <p:pic>
        <p:nvPicPr>
          <p:cNvPr id="9" name="Picture 8" descr="NAHB 2 Line 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19960" y="4191000"/>
            <a:ext cx="987617" cy="686054"/>
          </a:xfrm>
          <a:prstGeom prst="rect">
            <a:avLst/>
          </a:prstGeom>
        </p:spPr>
      </p:pic>
      <p:sp>
        <p:nvSpPr>
          <p:cNvPr id="15" name="Text Placeholder 14"/>
          <p:cNvSpPr>
            <a:spLocks noGrp="1"/>
          </p:cNvSpPr>
          <p:nvPr>
            <p:ph type="body" sz="quarter" idx="11"/>
          </p:nvPr>
        </p:nvSpPr>
        <p:spPr>
          <a:xfrm>
            <a:off x="172720" y="1054909"/>
            <a:ext cx="5475037" cy="2482948"/>
          </a:xfrm>
          <a:prstGeom prst="rect">
            <a:avLst/>
          </a:prstGeom>
        </p:spPr>
        <p:txBody>
          <a:bodyPr vert="horz" lIns="0" tIns="0" rIns="0" bIns="0" anchor="ctr" anchorCtr="0"/>
          <a:lstStyle>
            <a:lvl1pPr marL="0" indent="0" algn="r">
              <a:lnSpc>
                <a:spcPts val="6000"/>
              </a:lnSpc>
              <a:spcBef>
                <a:spcPts val="0"/>
              </a:spcBef>
              <a:spcAft>
                <a:spcPts val="600"/>
              </a:spcAft>
              <a:buNone/>
              <a:defRPr sz="6000" b="0" i="0">
                <a:solidFill>
                  <a:schemeClr val="accent3"/>
                </a:solidFill>
                <a:latin typeface="Calibri Light"/>
                <a:cs typeface="Calibri Light"/>
              </a:defRPr>
            </a:lvl1pPr>
            <a:lvl2pPr marL="457200" indent="0" algn="r">
              <a:buNone/>
              <a:defRPr sz="1800" b="0" i="1">
                <a:solidFill>
                  <a:srgbClr val="00205B"/>
                </a:solidFill>
                <a:latin typeface="Source Sans Pro"/>
                <a:cs typeface="Source Sans Pro"/>
              </a:defRPr>
            </a:lvl2pPr>
          </a:lstStyle>
          <a:p>
            <a:pPr lvl="0"/>
            <a:r>
              <a:rPr lang="en-US"/>
              <a:t>Click to edit Master text styles</a:t>
            </a:r>
          </a:p>
        </p:txBody>
      </p:sp>
    </p:spTree>
    <p:extLst>
      <p:ext uri="{BB962C8B-B14F-4D97-AF65-F5344CB8AC3E}">
        <p14:creationId xmlns:p14="http://schemas.microsoft.com/office/powerpoint/2010/main" val="2852611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Image box">
    <p:spTree>
      <p:nvGrpSpPr>
        <p:cNvPr id="1" name=""/>
        <p:cNvGrpSpPr/>
        <p:nvPr/>
      </p:nvGrpSpPr>
      <p:grpSpPr>
        <a:xfrm>
          <a:off x="0" y="0"/>
          <a:ext cx="0" cy="0"/>
          <a:chOff x="0" y="0"/>
          <a:chExt cx="0" cy="0"/>
        </a:xfrm>
      </p:grpSpPr>
      <p:pic>
        <p:nvPicPr>
          <p:cNvPr id="10" name="Picture 9" descr="NAHB 2 Line CMYK.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544" y="4390506"/>
            <a:ext cx="700414" cy="486547"/>
          </a:xfrm>
          <a:prstGeom prst="rect">
            <a:avLst/>
          </a:prstGeom>
        </p:spPr>
      </p:pic>
      <p:sp>
        <p:nvSpPr>
          <p:cNvPr id="12" name="Text Placeholder 2"/>
          <p:cNvSpPr>
            <a:spLocks noGrp="1"/>
          </p:cNvSpPr>
          <p:nvPr>
            <p:ph type="body" sz="quarter" idx="10" hasCustomPrompt="1"/>
          </p:nvPr>
        </p:nvSpPr>
        <p:spPr>
          <a:xfrm>
            <a:off x="1465855" y="71321"/>
            <a:ext cx="3888465" cy="1131087"/>
          </a:xfrm>
          <a:prstGeom prst="rect">
            <a:avLst/>
          </a:prstGeom>
        </p:spPr>
        <p:txBody>
          <a:bodyPr vert="horz" lIns="0" tIns="0" rIns="0" bIns="0" anchor="ctr" anchorCtr="0"/>
          <a:lstStyle>
            <a:lvl1pPr marL="0" indent="0">
              <a:spcBef>
                <a:spcPts val="0"/>
              </a:spcBef>
              <a:spcAft>
                <a:spcPts val="600"/>
              </a:spcAft>
              <a:buNone/>
              <a:defRPr sz="3600" b="0" i="0">
                <a:solidFill>
                  <a:schemeClr val="accent3"/>
                </a:solidFill>
                <a:latin typeface="Calibri Light"/>
                <a:cs typeface="Calibri Light"/>
              </a:defRPr>
            </a:lvl1pPr>
          </a:lstStyle>
          <a:p>
            <a:pPr lvl="0"/>
            <a:r>
              <a:rPr lang="en-US" dirty="0"/>
              <a:t>Page Header</a:t>
            </a:r>
          </a:p>
        </p:txBody>
      </p:sp>
      <p:sp>
        <p:nvSpPr>
          <p:cNvPr id="4" name="Picture Placeholder 3"/>
          <p:cNvSpPr>
            <a:spLocks noGrp="1"/>
          </p:cNvSpPr>
          <p:nvPr>
            <p:ph type="pic" sz="quarter" idx="13"/>
          </p:nvPr>
        </p:nvSpPr>
        <p:spPr>
          <a:xfrm>
            <a:off x="1465855" y="1322740"/>
            <a:ext cx="7139665" cy="3218780"/>
          </a:xfrm>
          <a:prstGeom prst="rect">
            <a:avLst/>
          </a:prstGeom>
        </p:spPr>
        <p:txBody>
          <a:bodyPr vert="horz"/>
          <a:lstStyle/>
          <a:p>
            <a:r>
              <a:rPr lang="en-US"/>
              <a:t>Click icon to add picture</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114075" y="71321"/>
            <a:ext cx="1579929" cy="1131086"/>
          </a:xfrm>
          <a:prstGeom prst="rect">
            <a:avLst/>
          </a:prstGeom>
        </p:spPr>
      </p:pic>
    </p:spTree>
    <p:extLst>
      <p:ext uri="{BB962C8B-B14F-4D97-AF65-F5344CB8AC3E}">
        <p14:creationId xmlns:p14="http://schemas.microsoft.com/office/powerpoint/2010/main" val="4029230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4485" y="71321"/>
            <a:ext cx="1579929" cy="1131086"/>
          </a:xfrm>
          <a:prstGeom prst="rect">
            <a:avLst/>
          </a:prstGeom>
        </p:spPr>
      </p:pic>
      <p:pic>
        <p:nvPicPr>
          <p:cNvPr id="11" name="Picture 10" descr="NAHB 2 Line 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544" y="4390506"/>
            <a:ext cx="700414" cy="486547"/>
          </a:xfrm>
          <a:prstGeom prst="rect">
            <a:avLst/>
          </a:prstGeom>
        </p:spPr>
      </p:pic>
      <p:sp>
        <p:nvSpPr>
          <p:cNvPr id="3" name="Text Placeholder 2"/>
          <p:cNvSpPr>
            <a:spLocks noGrp="1"/>
          </p:cNvSpPr>
          <p:nvPr>
            <p:ph type="body" sz="quarter" idx="10" hasCustomPrompt="1"/>
          </p:nvPr>
        </p:nvSpPr>
        <p:spPr>
          <a:xfrm>
            <a:off x="381000" y="71320"/>
            <a:ext cx="3223485" cy="1130417"/>
          </a:xfrm>
          <a:prstGeom prst="rect">
            <a:avLst/>
          </a:prstGeom>
        </p:spPr>
        <p:txBody>
          <a:bodyPr vert="horz" lIns="0" tIns="0" rIns="0" bIns="0" anchor="ctr" anchorCtr="0"/>
          <a:lstStyle>
            <a:lvl1pPr marL="0" indent="0" algn="r">
              <a:spcBef>
                <a:spcPts val="0"/>
              </a:spcBef>
              <a:spcAft>
                <a:spcPts val="600"/>
              </a:spcAft>
              <a:buNone/>
              <a:defRPr sz="3600" b="0" i="0" baseline="0">
                <a:solidFill>
                  <a:schemeClr val="accent3"/>
                </a:solidFill>
                <a:latin typeface="Calibri Light"/>
                <a:cs typeface="Calibri Light"/>
              </a:defRPr>
            </a:lvl1pPr>
          </a:lstStyle>
          <a:p>
            <a:pPr lvl="0"/>
            <a:r>
              <a:rPr lang="en-US" dirty="0"/>
              <a:t>Page Header</a:t>
            </a:r>
          </a:p>
        </p:txBody>
      </p:sp>
      <p:sp>
        <p:nvSpPr>
          <p:cNvPr id="17" name="Text Placeholder 5"/>
          <p:cNvSpPr>
            <a:spLocks noGrp="1"/>
          </p:cNvSpPr>
          <p:nvPr>
            <p:ph type="body" sz="quarter" idx="11" hasCustomPrompt="1"/>
          </p:nvPr>
        </p:nvSpPr>
        <p:spPr>
          <a:xfrm>
            <a:off x="381546" y="1360260"/>
            <a:ext cx="3222940" cy="2470060"/>
          </a:xfrm>
          <a:prstGeom prst="rect">
            <a:avLst/>
          </a:prstGeom>
        </p:spPr>
        <p:txBody>
          <a:bodyPr vert="horz" lIns="0" tIns="0" rIns="0" bIns="0"/>
          <a:lstStyle>
            <a:lvl1pPr marL="0" indent="0">
              <a:lnSpc>
                <a:spcPts val="2100"/>
              </a:lnSpc>
              <a:spcBef>
                <a:spcPts val="0"/>
              </a:spcBef>
              <a:spcAft>
                <a:spcPts val="600"/>
              </a:spcAft>
              <a:buNone/>
              <a:defRPr lang="en-US" sz="1500" smtClean="0"/>
            </a:lvl1pPr>
            <a:lvl2pPr marL="457200" indent="0">
              <a:buNone/>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sz="1500" dirty="0" err="1">
                <a:solidFill>
                  <a:srgbClr val="3D3935"/>
                </a:solidFill>
                <a:latin typeface="Calibri"/>
              </a:rPr>
              <a:t>consectetur</a:t>
            </a:r>
            <a:r>
              <a:rPr lang="en-US" sz="1500" dirty="0">
                <a:solidFill>
                  <a:srgbClr val="3D3935"/>
                </a:solidFill>
                <a:latin typeface="Calibri"/>
              </a:rPr>
              <a:t> </a:t>
            </a:r>
            <a:r>
              <a:rPr lang="en-US" sz="1500" dirty="0" err="1">
                <a:solidFill>
                  <a:srgbClr val="3D3935"/>
                </a:solidFill>
                <a:latin typeface="Calibri"/>
              </a:rPr>
              <a:t>adipiscing</a:t>
            </a:r>
            <a:r>
              <a:rPr lang="en-US" sz="1500" dirty="0">
                <a:solidFill>
                  <a:srgbClr val="3D3935"/>
                </a:solidFill>
                <a:latin typeface="Calibri"/>
              </a:rPr>
              <a:t> </a:t>
            </a:r>
            <a:r>
              <a:rPr lang="en-US" sz="1500" dirty="0" err="1">
                <a:solidFill>
                  <a:srgbClr val="3D3935"/>
                </a:solidFill>
                <a:latin typeface="Calibri"/>
              </a:rPr>
              <a:t>elit</a:t>
            </a:r>
            <a:r>
              <a:rPr lang="en-US" sz="1500" dirty="0">
                <a:solidFill>
                  <a:srgbClr val="3D3935"/>
                </a:solidFill>
                <a:latin typeface="Calibri"/>
              </a:rPr>
              <a:t>. </a:t>
            </a:r>
            <a:r>
              <a:rPr lang="en-US" sz="1500" dirty="0" err="1">
                <a:solidFill>
                  <a:srgbClr val="3D3935"/>
                </a:solidFill>
                <a:latin typeface="Calibri"/>
              </a:rPr>
              <a:t>Vestibulum</a:t>
            </a:r>
            <a:r>
              <a:rPr lang="en-US" sz="1500" dirty="0">
                <a:solidFill>
                  <a:srgbClr val="3D3935"/>
                </a:solidFill>
                <a:latin typeface="Calibri"/>
              </a:rPr>
              <a:t> ac ante </a:t>
            </a:r>
            <a:r>
              <a:rPr lang="en-US" sz="1500" dirty="0" err="1">
                <a:solidFill>
                  <a:srgbClr val="3D3935"/>
                </a:solidFill>
                <a:latin typeface="Calibri"/>
              </a:rPr>
              <a:t>feugiat</a:t>
            </a:r>
            <a:r>
              <a:rPr lang="en-US" sz="1500" dirty="0">
                <a:solidFill>
                  <a:srgbClr val="3D3935"/>
                </a:solidFill>
                <a:latin typeface="Calibri"/>
              </a:rPr>
              <a:t>, </a:t>
            </a:r>
            <a:r>
              <a:rPr lang="en-US" sz="1500" dirty="0" err="1">
                <a:solidFill>
                  <a:srgbClr val="3D3935"/>
                </a:solidFill>
                <a:latin typeface="Calibri"/>
              </a:rPr>
              <a:t>maximus</a:t>
            </a:r>
            <a:r>
              <a:rPr lang="en-US" sz="1500" dirty="0">
                <a:solidFill>
                  <a:srgbClr val="3D3935"/>
                </a:solidFill>
                <a:latin typeface="Calibri"/>
              </a:rPr>
              <a:t> </a:t>
            </a:r>
            <a:r>
              <a:rPr lang="en-US" sz="1500" dirty="0" err="1">
                <a:solidFill>
                  <a:srgbClr val="3D3935"/>
                </a:solidFill>
                <a:latin typeface="Calibri"/>
              </a:rPr>
              <a:t>erat</a:t>
            </a:r>
            <a:r>
              <a:rPr lang="en-US" sz="1500" dirty="0">
                <a:solidFill>
                  <a:srgbClr val="3D3935"/>
                </a:solidFill>
                <a:latin typeface="Calibri"/>
              </a:rPr>
              <a:t> et, </a:t>
            </a:r>
            <a:r>
              <a:rPr lang="en-US" sz="1500" dirty="0" err="1">
                <a:solidFill>
                  <a:srgbClr val="3D3935"/>
                </a:solidFill>
                <a:latin typeface="Calibri"/>
              </a:rPr>
              <a:t>accumsan</a:t>
            </a:r>
            <a:r>
              <a:rPr lang="en-US" sz="1500" dirty="0">
                <a:solidFill>
                  <a:srgbClr val="3D3935"/>
                </a:solidFill>
                <a:latin typeface="Calibri"/>
              </a:rPr>
              <a:t> </a:t>
            </a:r>
            <a:r>
              <a:rPr lang="en-US" sz="1500" dirty="0" err="1">
                <a:solidFill>
                  <a:srgbClr val="3D3935"/>
                </a:solidFill>
                <a:latin typeface="Calibri"/>
              </a:rPr>
              <a:t>neque</a:t>
            </a:r>
            <a:r>
              <a:rPr lang="en-US" sz="1500" dirty="0">
                <a:solidFill>
                  <a:srgbClr val="3D3935"/>
                </a:solidFill>
                <a:latin typeface="Calibri"/>
              </a:rPr>
              <a:t>. </a:t>
            </a:r>
            <a:r>
              <a:rPr lang="en-US" sz="1500" dirty="0" err="1">
                <a:solidFill>
                  <a:srgbClr val="3D3935"/>
                </a:solidFill>
                <a:latin typeface="Calibri"/>
              </a:rPr>
              <a:t>Nulla</a:t>
            </a:r>
            <a:r>
              <a:rPr lang="en-US" sz="1500" dirty="0">
                <a:solidFill>
                  <a:srgbClr val="3D3935"/>
                </a:solidFill>
                <a:latin typeface="Calibri"/>
              </a:rPr>
              <a:t> </a:t>
            </a:r>
            <a:r>
              <a:rPr lang="en-US" sz="1500" dirty="0" err="1">
                <a:solidFill>
                  <a:srgbClr val="3D3935"/>
                </a:solidFill>
                <a:latin typeface="Calibri"/>
              </a:rPr>
              <a:t>lacinia</a:t>
            </a:r>
            <a:r>
              <a:rPr lang="en-US" sz="1500" dirty="0">
                <a:solidFill>
                  <a:srgbClr val="3D3935"/>
                </a:solidFill>
                <a:latin typeface="Calibri"/>
              </a:rPr>
              <a:t> </a:t>
            </a:r>
            <a:r>
              <a:rPr lang="en-US" sz="1500" dirty="0" err="1">
                <a:solidFill>
                  <a:srgbClr val="3D3935"/>
                </a:solidFill>
                <a:latin typeface="Calibri"/>
              </a:rPr>
              <a:t>purus</a:t>
            </a:r>
            <a:r>
              <a:rPr lang="en-US" sz="1500" dirty="0">
                <a:solidFill>
                  <a:srgbClr val="3D3935"/>
                </a:solidFill>
                <a:latin typeface="Calibri"/>
              </a:rPr>
              <a:t> a </a:t>
            </a:r>
            <a:r>
              <a:rPr lang="en-US" sz="1500" dirty="0" err="1">
                <a:solidFill>
                  <a:srgbClr val="3D3935"/>
                </a:solidFill>
                <a:latin typeface="Calibri"/>
              </a:rPr>
              <a:t>lorem</a:t>
            </a:r>
            <a:r>
              <a:rPr lang="en-US" sz="1500" dirty="0">
                <a:solidFill>
                  <a:srgbClr val="3D3935"/>
                </a:solidFill>
                <a:latin typeface="Calibri"/>
              </a:rPr>
              <a:t> </a:t>
            </a:r>
            <a:r>
              <a:rPr lang="en-US" sz="1500" dirty="0" err="1">
                <a:solidFill>
                  <a:srgbClr val="3D3935"/>
                </a:solidFill>
                <a:latin typeface="Calibri"/>
              </a:rPr>
              <a:t>tincidunt</a:t>
            </a:r>
            <a:r>
              <a:rPr lang="en-US" sz="1500" dirty="0">
                <a:solidFill>
                  <a:srgbClr val="3D3935"/>
                </a:solidFill>
                <a:latin typeface="Calibri"/>
              </a:rPr>
              <a:t> </a:t>
            </a:r>
            <a:r>
              <a:rPr lang="en-US" sz="1500" dirty="0" err="1">
                <a:solidFill>
                  <a:srgbClr val="3D3935"/>
                </a:solidFill>
                <a:latin typeface="Calibri"/>
              </a:rPr>
              <a:t>consequat</a:t>
            </a:r>
            <a:r>
              <a:rPr lang="en-US" sz="1500" dirty="0">
                <a:solidFill>
                  <a:srgbClr val="3D3935"/>
                </a:solidFill>
                <a:latin typeface="Calibri"/>
              </a:rPr>
              <a:t>. </a:t>
            </a:r>
            <a:r>
              <a:rPr lang="en-US" sz="1500" dirty="0" err="1">
                <a:solidFill>
                  <a:srgbClr val="3D3935"/>
                </a:solidFill>
                <a:latin typeface="Calibri"/>
              </a:rPr>
              <a:t>Sed</a:t>
            </a:r>
            <a:r>
              <a:rPr lang="en-US" sz="1500" dirty="0">
                <a:solidFill>
                  <a:srgbClr val="3D3935"/>
                </a:solidFill>
                <a:latin typeface="Calibri"/>
              </a:rPr>
              <a:t> </a:t>
            </a:r>
            <a:r>
              <a:rPr lang="en-US" sz="1500" dirty="0" err="1">
                <a:solidFill>
                  <a:srgbClr val="3D3935"/>
                </a:solidFill>
                <a:latin typeface="Calibri"/>
              </a:rPr>
              <a:t>posuere</a:t>
            </a:r>
            <a:r>
              <a:rPr lang="en-US" sz="1500" dirty="0">
                <a:solidFill>
                  <a:srgbClr val="3D3935"/>
                </a:solidFill>
                <a:latin typeface="Calibri"/>
              </a:rPr>
              <a:t> </a:t>
            </a:r>
            <a:r>
              <a:rPr lang="en-US" sz="1500" dirty="0" err="1">
                <a:solidFill>
                  <a:srgbClr val="3D3935"/>
                </a:solidFill>
                <a:latin typeface="Calibri"/>
              </a:rPr>
              <a:t>cursus</a:t>
            </a:r>
            <a:r>
              <a:rPr lang="en-US" sz="1500" dirty="0">
                <a:solidFill>
                  <a:srgbClr val="3D3935"/>
                </a:solidFill>
                <a:latin typeface="Calibri"/>
              </a:rPr>
              <a:t> ligula in </a:t>
            </a:r>
            <a:r>
              <a:rPr lang="en-US" sz="1500" dirty="0" err="1">
                <a:solidFill>
                  <a:srgbClr val="3D3935"/>
                </a:solidFill>
                <a:latin typeface="Calibri"/>
              </a:rPr>
              <a:t>porta</a:t>
            </a:r>
            <a:r>
              <a:rPr lang="en-US" sz="1500" dirty="0">
                <a:solidFill>
                  <a:srgbClr val="3D3935"/>
                </a:solidFill>
                <a:latin typeface="Calibri"/>
              </a:rPr>
              <a:t>. </a:t>
            </a:r>
            <a:r>
              <a:rPr lang="en-US" sz="1500" dirty="0" err="1">
                <a:solidFill>
                  <a:srgbClr val="3D3935"/>
                </a:solidFill>
                <a:latin typeface="Calibri"/>
              </a:rPr>
              <a:t>Ut</a:t>
            </a:r>
            <a:r>
              <a:rPr lang="en-US" sz="1500" dirty="0">
                <a:solidFill>
                  <a:srgbClr val="3D3935"/>
                </a:solidFill>
                <a:latin typeface="Calibri"/>
              </a:rPr>
              <a:t> </a:t>
            </a:r>
            <a:r>
              <a:rPr lang="en-US" sz="1500" dirty="0" err="1">
                <a:solidFill>
                  <a:srgbClr val="3D3935"/>
                </a:solidFill>
                <a:latin typeface="Calibri"/>
              </a:rPr>
              <a:t>quis</a:t>
            </a:r>
            <a:r>
              <a:rPr lang="en-US" sz="1500" dirty="0">
                <a:solidFill>
                  <a:srgbClr val="3D3935"/>
                </a:solidFill>
                <a:latin typeface="Calibri"/>
              </a:rPr>
              <a:t> ex </a:t>
            </a:r>
            <a:r>
              <a:rPr lang="en-US" sz="1500" dirty="0" err="1">
                <a:solidFill>
                  <a:srgbClr val="3D3935"/>
                </a:solidFill>
                <a:latin typeface="Calibri"/>
              </a:rPr>
              <a:t>eget</a:t>
            </a:r>
            <a:r>
              <a:rPr lang="en-US" sz="1500" dirty="0">
                <a:solidFill>
                  <a:srgbClr val="3D3935"/>
                </a:solidFill>
                <a:latin typeface="Calibri"/>
              </a:rPr>
              <a:t> ligula </a:t>
            </a:r>
            <a:r>
              <a:rPr lang="en-US" sz="1500" dirty="0" err="1">
                <a:solidFill>
                  <a:srgbClr val="3D3935"/>
                </a:solidFill>
                <a:latin typeface="Calibri"/>
              </a:rPr>
              <a:t>ultricies</a:t>
            </a:r>
            <a:r>
              <a:rPr lang="en-US" sz="1500" dirty="0">
                <a:solidFill>
                  <a:srgbClr val="3D3935"/>
                </a:solidFill>
                <a:latin typeface="Calibri"/>
              </a:rPr>
              <a:t> </a:t>
            </a:r>
            <a:r>
              <a:rPr lang="en-US" sz="1500" dirty="0" err="1">
                <a:solidFill>
                  <a:srgbClr val="3D3935"/>
                </a:solidFill>
                <a:latin typeface="Calibri"/>
              </a:rPr>
              <a:t>pulvinar</a:t>
            </a:r>
            <a:r>
              <a:rPr lang="en-US" sz="1500" dirty="0">
                <a:solidFill>
                  <a:srgbClr val="3D3935"/>
                </a:solidFill>
                <a:latin typeface="Calibri"/>
              </a:rPr>
              <a:t> </a:t>
            </a:r>
            <a:r>
              <a:rPr lang="en-US" sz="1500" dirty="0" err="1">
                <a:solidFill>
                  <a:srgbClr val="3D3935"/>
                </a:solidFill>
                <a:latin typeface="Calibri"/>
              </a:rPr>
              <a:t>eget</a:t>
            </a:r>
            <a:r>
              <a:rPr lang="en-US" sz="1500" dirty="0">
                <a:solidFill>
                  <a:srgbClr val="3D3935"/>
                </a:solidFill>
                <a:latin typeface="Calibri"/>
              </a:rPr>
              <a:t> </a:t>
            </a:r>
            <a:r>
              <a:rPr lang="en-US" sz="1500" dirty="0" err="1">
                <a:solidFill>
                  <a:srgbClr val="3D3935"/>
                </a:solidFill>
                <a:latin typeface="Calibri"/>
              </a:rPr>
              <a:t>mollis</a:t>
            </a:r>
            <a:r>
              <a:rPr lang="en-US" sz="1500" dirty="0">
                <a:solidFill>
                  <a:srgbClr val="3D3935"/>
                </a:solidFill>
                <a:latin typeface="Calibri"/>
              </a:rPr>
              <a:t> </a:t>
            </a:r>
            <a:r>
              <a:rPr lang="en-US" sz="1500" dirty="0" err="1">
                <a:solidFill>
                  <a:srgbClr val="3D3935"/>
                </a:solidFill>
                <a:latin typeface="Calibri"/>
              </a:rPr>
              <a:t>tellus</a:t>
            </a:r>
            <a:r>
              <a:rPr lang="en-US" sz="1500" dirty="0">
                <a:solidFill>
                  <a:srgbClr val="3D3935"/>
                </a:solidFill>
                <a:latin typeface="Calibri"/>
              </a:rPr>
              <a:t>. </a:t>
            </a:r>
            <a:endParaRPr lang="en-US" dirty="0"/>
          </a:p>
        </p:txBody>
      </p:sp>
      <p:sp>
        <p:nvSpPr>
          <p:cNvPr id="18" name="Picture Placeholder 8"/>
          <p:cNvSpPr>
            <a:spLocks noGrp="1"/>
          </p:cNvSpPr>
          <p:nvPr>
            <p:ph type="pic" sz="quarter" idx="13"/>
          </p:nvPr>
        </p:nvSpPr>
        <p:spPr>
          <a:xfrm>
            <a:off x="4008123" y="-764259"/>
            <a:ext cx="6724886" cy="6728562"/>
          </a:xfrm>
          <a:prstGeom prst="ellipse">
            <a:avLst/>
          </a:prstGeom>
        </p:spPr>
        <p:txBody>
          <a:bodyPr vert="horz"/>
          <a:lstStyle/>
          <a:p>
            <a:r>
              <a:rPr lang="en-US"/>
              <a:t>Click icon to add picture</a:t>
            </a:r>
          </a:p>
        </p:txBody>
      </p:sp>
    </p:spTree>
    <p:extLst>
      <p:ext uri="{BB962C8B-B14F-4D97-AF65-F5344CB8AC3E}">
        <p14:creationId xmlns:p14="http://schemas.microsoft.com/office/powerpoint/2010/main" val="1236700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Rectangle 11"/>
          <p:cNvSpPr/>
          <p:nvPr userDrawn="1"/>
        </p:nvSpPr>
        <p:spPr>
          <a:xfrm>
            <a:off x="0" y="0"/>
            <a:ext cx="9144000" cy="5143500"/>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6260" y="4415553"/>
            <a:ext cx="699026" cy="486547"/>
          </a:xfrm>
          <a:prstGeom prst="rect">
            <a:avLst/>
          </a:prstGeom>
        </p:spPr>
      </p:pic>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114076" y="71321"/>
            <a:ext cx="1579929" cy="1131085"/>
          </a:xfrm>
          <a:prstGeom prst="rect">
            <a:avLst/>
          </a:prstGeom>
        </p:spPr>
      </p:pic>
      <p:sp>
        <p:nvSpPr>
          <p:cNvPr id="7" name="Text Placeholder 2"/>
          <p:cNvSpPr>
            <a:spLocks noGrp="1"/>
          </p:cNvSpPr>
          <p:nvPr>
            <p:ph type="body" sz="quarter" idx="10" hasCustomPrompt="1"/>
          </p:nvPr>
        </p:nvSpPr>
        <p:spPr>
          <a:xfrm>
            <a:off x="1465855" y="71321"/>
            <a:ext cx="6977105" cy="1131087"/>
          </a:xfrm>
          <a:prstGeom prst="rect">
            <a:avLst/>
          </a:prstGeom>
        </p:spPr>
        <p:txBody>
          <a:bodyPr vert="horz" lIns="0" tIns="0" rIns="0" bIns="0" anchor="ctr" anchorCtr="0"/>
          <a:lstStyle>
            <a:lvl1pPr marL="0" indent="0">
              <a:spcBef>
                <a:spcPts val="0"/>
              </a:spcBef>
              <a:spcAft>
                <a:spcPts val="600"/>
              </a:spcAft>
              <a:buNone/>
              <a:defRPr sz="3600" b="0" i="0">
                <a:solidFill>
                  <a:schemeClr val="bg1"/>
                </a:solidFill>
                <a:latin typeface="Calibri Light"/>
                <a:cs typeface="Calibri Light"/>
              </a:defRPr>
            </a:lvl1pPr>
          </a:lstStyle>
          <a:p>
            <a:pPr lvl="0"/>
            <a:r>
              <a:rPr lang="en-US" dirty="0"/>
              <a:t>Page Header</a:t>
            </a:r>
          </a:p>
        </p:txBody>
      </p:sp>
      <p:sp>
        <p:nvSpPr>
          <p:cNvPr id="10" name="Text Placeholder 5"/>
          <p:cNvSpPr>
            <a:spLocks noGrp="1"/>
          </p:cNvSpPr>
          <p:nvPr>
            <p:ph type="body" sz="quarter" idx="11" hasCustomPrompt="1"/>
          </p:nvPr>
        </p:nvSpPr>
        <p:spPr>
          <a:xfrm>
            <a:off x="1465855" y="1404347"/>
            <a:ext cx="6337025" cy="1196614"/>
          </a:xfrm>
          <a:prstGeom prst="rect">
            <a:avLst/>
          </a:prstGeom>
        </p:spPr>
        <p:txBody>
          <a:bodyPr vert="horz" lIns="0" tIns="0" rIns="0" bIns="0"/>
          <a:lstStyle>
            <a:lvl1pPr marL="0" indent="0">
              <a:lnSpc>
                <a:spcPts val="2100"/>
              </a:lnSpc>
              <a:spcBef>
                <a:spcPts val="0"/>
              </a:spcBef>
              <a:spcAft>
                <a:spcPts val="600"/>
              </a:spcAft>
              <a:buNone/>
              <a:defRPr lang="en-US" sz="1500" smtClean="0">
                <a:solidFill>
                  <a:srgbClr val="FFFFFF"/>
                </a:solidFill>
              </a:defRPr>
            </a:lvl1pPr>
            <a:lvl2pPr marL="457200" indent="0">
              <a:buNone/>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Vestibulum</a:t>
            </a:r>
            <a:r>
              <a:rPr lang="en-US" dirty="0"/>
              <a:t> ac ante </a:t>
            </a:r>
            <a:r>
              <a:rPr lang="en-US" dirty="0" err="1"/>
              <a:t>feugiat</a:t>
            </a:r>
            <a:r>
              <a:rPr lang="en-US" dirty="0"/>
              <a:t>, </a:t>
            </a:r>
            <a:r>
              <a:rPr lang="en-US" dirty="0" err="1"/>
              <a:t>maximus</a:t>
            </a:r>
            <a:r>
              <a:rPr lang="en-US" dirty="0"/>
              <a:t> </a:t>
            </a:r>
            <a:r>
              <a:rPr lang="en-US" dirty="0" err="1"/>
              <a:t>erat</a:t>
            </a:r>
            <a:r>
              <a:rPr lang="en-US" dirty="0"/>
              <a:t> et, </a:t>
            </a:r>
            <a:r>
              <a:rPr lang="en-US" dirty="0" err="1"/>
              <a:t>accumsan</a:t>
            </a:r>
            <a:r>
              <a:rPr lang="en-US" dirty="0"/>
              <a:t> </a:t>
            </a:r>
            <a:r>
              <a:rPr lang="en-US" dirty="0" err="1"/>
              <a:t>neque</a:t>
            </a:r>
            <a:r>
              <a:rPr lang="en-US" dirty="0"/>
              <a:t>. </a:t>
            </a:r>
            <a:r>
              <a:rPr lang="en-US" dirty="0" err="1"/>
              <a:t>Nulla</a:t>
            </a:r>
            <a:r>
              <a:rPr lang="en-US" dirty="0"/>
              <a:t> </a:t>
            </a:r>
            <a:r>
              <a:rPr lang="en-US" dirty="0" err="1"/>
              <a:t>lacinia</a:t>
            </a:r>
            <a:r>
              <a:rPr lang="en-US" dirty="0"/>
              <a:t> </a:t>
            </a:r>
            <a:r>
              <a:rPr lang="en-US" dirty="0" err="1"/>
              <a:t>purus</a:t>
            </a:r>
            <a:r>
              <a:rPr lang="en-US" dirty="0"/>
              <a:t> a </a:t>
            </a:r>
            <a:r>
              <a:rPr lang="en-US" dirty="0" err="1"/>
              <a:t>lorem</a:t>
            </a:r>
            <a:r>
              <a:rPr lang="en-US" dirty="0"/>
              <a:t> </a:t>
            </a:r>
            <a:r>
              <a:rPr lang="en-US" dirty="0" err="1"/>
              <a:t>tincidunt</a:t>
            </a:r>
            <a:r>
              <a:rPr lang="en-US" dirty="0"/>
              <a:t> </a:t>
            </a:r>
            <a:r>
              <a:rPr lang="en-US" dirty="0" err="1"/>
              <a:t>consequat</a:t>
            </a:r>
            <a:r>
              <a:rPr lang="en-US" dirty="0"/>
              <a:t>. </a:t>
            </a:r>
            <a:r>
              <a:rPr lang="en-US" dirty="0" err="1"/>
              <a:t>Sed</a:t>
            </a:r>
            <a:r>
              <a:rPr lang="en-US" dirty="0"/>
              <a:t> </a:t>
            </a:r>
            <a:r>
              <a:rPr lang="en-US" dirty="0" err="1"/>
              <a:t>posuere</a:t>
            </a:r>
            <a:r>
              <a:rPr lang="en-US" dirty="0"/>
              <a:t> </a:t>
            </a:r>
            <a:r>
              <a:rPr lang="en-US" dirty="0" err="1"/>
              <a:t>cursus</a:t>
            </a:r>
            <a:r>
              <a:rPr lang="en-US" dirty="0"/>
              <a:t> ligula in </a:t>
            </a:r>
            <a:r>
              <a:rPr lang="en-US" dirty="0" err="1"/>
              <a:t>porta</a:t>
            </a:r>
            <a:r>
              <a:rPr lang="en-US" dirty="0"/>
              <a:t>. </a:t>
            </a:r>
            <a:r>
              <a:rPr lang="en-US" dirty="0" err="1"/>
              <a:t>Ut</a:t>
            </a:r>
            <a:r>
              <a:rPr lang="en-US" dirty="0"/>
              <a:t> </a:t>
            </a:r>
            <a:r>
              <a:rPr lang="en-US" dirty="0" err="1"/>
              <a:t>quis</a:t>
            </a:r>
            <a:r>
              <a:rPr lang="en-US" dirty="0"/>
              <a:t> ex </a:t>
            </a:r>
            <a:r>
              <a:rPr lang="en-US" dirty="0" err="1"/>
              <a:t>eget</a:t>
            </a:r>
            <a:r>
              <a:rPr lang="en-US" dirty="0"/>
              <a:t> ligula </a:t>
            </a:r>
            <a:r>
              <a:rPr lang="en-US" dirty="0" err="1"/>
              <a:t>ultricies</a:t>
            </a:r>
            <a:r>
              <a:rPr lang="en-US" dirty="0"/>
              <a:t> </a:t>
            </a:r>
            <a:r>
              <a:rPr lang="en-US" dirty="0" err="1"/>
              <a:t>pulvinar</a:t>
            </a:r>
            <a:r>
              <a:rPr lang="en-US" dirty="0"/>
              <a:t> </a:t>
            </a:r>
            <a:r>
              <a:rPr lang="en-US" dirty="0" err="1"/>
              <a:t>eget</a:t>
            </a:r>
            <a:r>
              <a:rPr lang="en-US" dirty="0"/>
              <a:t> </a:t>
            </a:r>
            <a:r>
              <a:rPr lang="en-US" dirty="0" err="1"/>
              <a:t>mollis</a:t>
            </a:r>
            <a:r>
              <a:rPr lang="en-US" dirty="0"/>
              <a:t> </a:t>
            </a:r>
            <a:r>
              <a:rPr lang="en-US" dirty="0" err="1"/>
              <a:t>tellus</a:t>
            </a:r>
            <a:r>
              <a:rPr lang="en-US" dirty="0"/>
              <a:t>. </a:t>
            </a:r>
          </a:p>
        </p:txBody>
      </p:sp>
      <p:sp>
        <p:nvSpPr>
          <p:cNvPr id="11" name="Text Placeholder 7"/>
          <p:cNvSpPr>
            <a:spLocks noGrp="1"/>
          </p:cNvSpPr>
          <p:nvPr>
            <p:ph type="body" sz="quarter" idx="12" hasCustomPrompt="1"/>
          </p:nvPr>
        </p:nvSpPr>
        <p:spPr>
          <a:xfrm>
            <a:off x="1465263" y="2631442"/>
            <a:ext cx="6337300" cy="1574800"/>
          </a:xfrm>
          <a:prstGeom prst="rect">
            <a:avLst/>
          </a:prstGeom>
        </p:spPr>
        <p:txBody>
          <a:bodyPr vert="horz" lIns="0" tIns="0" rIns="0" bIns="0"/>
          <a:lstStyle>
            <a:lvl1pPr marL="285750" indent="-285750">
              <a:lnSpc>
                <a:spcPts val="2100"/>
              </a:lnSpc>
              <a:spcBef>
                <a:spcPts val="0"/>
              </a:spcBef>
              <a:spcAft>
                <a:spcPts val="600"/>
              </a:spcAft>
              <a:buFont typeface="Arial"/>
              <a:buChar char="•"/>
              <a:defRPr sz="1500" baseline="0">
                <a:solidFill>
                  <a:srgbClr val="FFFFFF"/>
                </a:solidFill>
                <a:latin typeface="Calibri"/>
                <a:cs typeface="Calibri"/>
              </a:defRPr>
            </a:lvl1pPr>
          </a:lstStyle>
          <a:p>
            <a:pPr lvl="0"/>
            <a:r>
              <a:rPr lang="en-US" dirty="0"/>
              <a:t>Bullet number one</a:t>
            </a:r>
          </a:p>
          <a:p>
            <a:pPr lvl="0"/>
            <a:r>
              <a:rPr lang="en-US" dirty="0"/>
              <a:t>Bullet number two</a:t>
            </a:r>
          </a:p>
        </p:txBody>
      </p:sp>
    </p:spTree>
    <p:extLst>
      <p:ext uri="{BB962C8B-B14F-4D97-AF65-F5344CB8AC3E}">
        <p14:creationId xmlns:p14="http://schemas.microsoft.com/office/powerpoint/2010/main" val="3391163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4220307"/>
            <a:ext cx="9144000" cy="923193"/>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6260" y="4415553"/>
            <a:ext cx="699026" cy="486547"/>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80382" y="4266534"/>
            <a:ext cx="2952768" cy="826430"/>
          </a:xfrm>
          <a:prstGeom prst="rect">
            <a:avLst/>
          </a:prstGeom>
        </p:spPr>
      </p:pic>
      <p:sp>
        <p:nvSpPr>
          <p:cNvPr id="12" name="Text Placeholder 2"/>
          <p:cNvSpPr>
            <a:spLocks noGrp="1"/>
          </p:cNvSpPr>
          <p:nvPr>
            <p:ph type="body" sz="quarter" idx="10" hasCustomPrompt="1"/>
          </p:nvPr>
        </p:nvSpPr>
        <p:spPr>
          <a:xfrm>
            <a:off x="1465855" y="71321"/>
            <a:ext cx="6977105" cy="1131087"/>
          </a:xfrm>
          <a:prstGeom prst="rect">
            <a:avLst/>
          </a:prstGeom>
        </p:spPr>
        <p:txBody>
          <a:bodyPr vert="horz" lIns="0" tIns="0" rIns="0" bIns="0" anchor="ctr" anchorCtr="0"/>
          <a:lstStyle>
            <a:lvl1pPr marL="0" indent="0">
              <a:lnSpc>
                <a:spcPts val="3600"/>
              </a:lnSpc>
              <a:spcBef>
                <a:spcPts val="0"/>
              </a:spcBef>
              <a:spcAft>
                <a:spcPts val="600"/>
              </a:spcAft>
              <a:buNone/>
              <a:defRPr sz="3600" b="0" i="0">
                <a:solidFill>
                  <a:schemeClr val="accent3"/>
                </a:solidFill>
                <a:latin typeface="Calibri Light"/>
                <a:cs typeface="Calibri Light"/>
              </a:defRPr>
            </a:lvl1pPr>
          </a:lstStyle>
          <a:p>
            <a:pPr lvl="0"/>
            <a:r>
              <a:rPr lang="en-US" dirty="0"/>
              <a:t>This slide is for the end </a:t>
            </a:r>
            <a:br>
              <a:rPr lang="en-US" dirty="0"/>
            </a:br>
            <a:r>
              <a:rPr lang="en-US" dirty="0"/>
              <a:t>of a presentation</a:t>
            </a:r>
          </a:p>
        </p:txBody>
      </p:sp>
      <p:sp>
        <p:nvSpPr>
          <p:cNvPr id="13" name="Text Placeholder 5"/>
          <p:cNvSpPr>
            <a:spLocks noGrp="1"/>
          </p:cNvSpPr>
          <p:nvPr>
            <p:ph type="body" sz="quarter" idx="11" hasCustomPrompt="1"/>
          </p:nvPr>
        </p:nvSpPr>
        <p:spPr>
          <a:xfrm>
            <a:off x="1465855" y="1404347"/>
            <a:ext cx="6337025" cy="1196614"/>
          </a:xfrm>
          <a:prstGeom prst="rect">
            <a:avLst/>
          </a:prstGeom>
        </p:spPr>
        <p:txBody>
          <a:bodyPr vert="horz" lIns="0" tIns="0" rIns="0" bIns="0"/>
          <a:lstStyle>
            <a:lvl1pPr marL="0" indent="0">
              <a:lnSpc>
                <a:spcPts val="2100"/>
              </a:lnSpc>
              <a:spcBef>
                <a:spcPts val="0"/>
              </a:spcBef>
              <a:spcAft>
                <a:spcPts val="600"/>
              </a:spcAft>
              <a:buNone/>
              <a:defRPr lang="en-US" sz="1500" smtClean="0"/>
            </a:lvl1pPr>
            <a:lvl2pPr marL="457200" indent="0">
              <a:buNone/>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sz="1500" dirty="0" err="1">
                <a:solidFill>
                  <a:srgbClr val="3D3935"/>
                </a:solidFill>
                <a:latin typeface="Calibri"/>
              </a:rPr>
              <a:t>consectetur</a:t>
            </a:r>
            <a:r>
              <a:rPr lang="en-US" sz="1500" dirty="0">
                <a:solidFill>
                  <a:srgbClr val="3D3935"/>
                </a:solidFill>
                <a:latin typeface="Calibri"/>
              </a:rPr>
              <a:t> </a:t>
            </a:r>
            <a:r>
              <a:rPr lang="en-US" sz="1500" dirty="0" err="1">
                <a:solidFill>
                  <a:srgbClr val="3D3935"/>
                </a:solidFill>
                <a:latin typeface="Calibri"/>
              </a:rPr>
              <a:t>adipiscing</a:t>
            </a:r>
            <a:r>
              <a:rPr lang="en-US" sz="1500" dirty="0">
                <a:solidFill>
                  <a:srgbClr val="3D3935"/>
                </a:solidFill>
                <a:latin typeface="Calibri"/>
              </a:rPr>
              <a:t> </a:t>
            </a:r>
            <a:r>
              <a:rPr lang="en-US" sz="1500" dirty="0" err="1">
                <a:solidFill>
                  <a:srgbClr val="3D3935"/>
                </a:solidFill>
                <a:latin typeface="Calibri"/>
              </a:rPr>
              <a:t>elit</a:t>
            </a:r>
            <a:r>
              <a:rPr lang="en-US" sz="1500" dirty="0">
                <a:solidFill>
                  <a:srgbClr val="3D3935"/>
                </a:solidFill>
                <a:latin typeface="Calibri"/>
              </a:rPr>
              <a:t>. </a:t>
            </a:r>
            <a:r>
              <a:rPr lang="en-US" sz="1500" dirty="0" err="1">
                <a:solidFill>
                  <a:srgbClr val="3D3935"/>
                </a:solidFill>
                <a:latin typeface="Calibri"/>
              </a:rPr>
              <a:t>Vestibulum</a:t>
            </a:r>
            <a:r>
              <a:rPr lang="en-US" sz="1500" dirty="0">
                <a:solidFill>
                  <a:srgbClr val="3D3935"/>
                </a:solidFill>
                <a:latin typeface="Calibri"/>
              </a:rPr>
              <a:t> ac ante </a:t>
            </a:r>
            <a:r>
              <a:rPr lang="en-US" sz="1500" dirty="0" err="1">
                <a:solidFill>
                  <a:srgbClr val="3D3935"/>
                </a:solidFill>
                <a:latin typeface="Calibri"/>
              </a:rPr>
              <a:t>feugiat</a:t>
            </a:r>
            <a:r>
              <a:rPr lang="en-US" sz="1500" dirty="0">
                <a:solidFill>
                  <a:srgbClr val="3D3935"/>
                </a:solidFill>
                <a:latin typeface="Calibri"/>
              </a:rPr>
              <a:t>, </a:t>
            </a:r>
            <a:r>
              <a:rPr lang="en-US" sz="1500" dirty="0" err="1">
                <a:solidFill>
                  <a:srgbClr val="3D3935"/>
                </a:solidFill>
                <a:latin typeface="Calibri"/>
              </a:rPr>
              <a:t>maximus</a:t>
            </a:r>
            <a:r>
              <a:rPr lang="en-US" sz="1500" dirty="0">
                <a:solidFill>
                  <a:srgbClr val="3D3935"/>
                </a:solidFill>
                <a:latin typeface="Calibri"/>
              </a:rPr>
              <a:t> </a:t>
            </a:r>
            <a:r>
              <a:rPr lang="en-US" sz="1500" dirty="0" err="1">
                <a:solidFill>
                  <a:srgbClr val="3D3935"/>
                </a:solidFill>
                <a:latin typeface="Calibri"/>
              </a:rPr>
              <a:t>erat</a:t>
            </a:r>
            <a:r>
              <a:rPr lang="en-US" sz="1500" dirty="0">
                <a:solidFill>
                  <a:srgbClr val="3D3935"/>
                </a:solidFill>
                <a:latin typeface="Calibri"/>
              </a:rPr>
              <a:t> et, </a:t>
            </a:r>
            <a:r>
              <a:rPr lang="en-US" sz="1500" dirty="0" err="1">
                <a:solidFill>
                  <a:srgbClr val="3D3935"/>
                </a:solidFill>
                <a:latin typeface="Calibri"/>
              </a:rPr>
              <a:t>accumsan</a:t>
            </a:r>
            <a:r>
              <a:rPr lang="en-US" sz="1500" dirty="0">
                <a:solidFill>
                  <a:srgbClr val="3D3935"/>
                </a:solidFill>
                <a:latin typeface="Calibri"/>
              </a:rPr>
              <a:t> </a:t>
            </a:r>
            <a:r>
              <a:rPr lang="en-US" sz="1500" dirty="0" err="1">
                <a:solidFill>
                  <a:srgbClr val="3D3935"/>
                </a:solidFill>
                <a:latin typeface="Calibri"/>
              </a:rPr>
              <a:t>neque</a:t>
            </a:r>
            <a:r>
              <a:rPr lang="en-US" sz="1500" dirty="0">
                <a:solidFill>
                  <a:srgbClr val="3D3935"/>
                </a:solidFill>
                <a:latin typeface="Calibri"/>
              </a:rPr>
              <a:t>. </a:t>
            </a:r>
            <a:r>
              <a:rPr lang="en-US" sz="1500" dirty="0" err="1">
                <a:solidFill>
                  <a:srgbClr val="3D3935"/>
                </a:solidFill>
                <a:latin typeface="Calibri"/>
              </a:rPr>
              <a:t>Nulla</a:t>
            </a:r>
            <a:r>
              <a:rPr lang="en-US" sz="1500" dirty="0">
                <a:solidFill>
                  <a:srgbClr val="3D3935"/>
                </a:solidFill>
                <a:latin typeface="Calibri"/>
              </a:rPr>
              <a:t> </a:t>
            </a:r>
            <a:r>
              <a:rPr lang="en-US" sz="1500" dirty="0" err="1">
                <a:solidFill>
                  <a:srgbClr val="3D3935"/>
                </a:solidFill>
                <a:latin typeface="Calibri"/>
              </a:rPr>
              <a:t>lacinia</a:t>
            </a:r>
            <a:r>
              <a:rPr lang="en-US" sz="1500" dirty="0">
                <a:solidFill>
                  <a:srgbClr val="3D3935"/>
                </a:solidFill>
                <a:latin typeface="Calibri"/>
              </a:rPr>
              <a:t> </a:t>
            </a:r>
            <a:r>
              <a:rPr lang="en-US" sz="1500" dirty="0" err="1">
                <a:solidFill>
                  <a:srgbClr val="3D3935"/>
                </a:solidFill>
                <a:latin typeface="Calibri"/>
              </a:rPr>
              <a:t>purus</a:t>
            </a:r>
            <a:r>
              <a:rPr lang="en-US" sz="1500" dirty="0">
                <a:solidFill>
                  <a:srgbClr val="3D3935"/>
                </a:solidFill>
                <a:latin typeface="Calibri"/>
              </a:rPr>
              <a:t> a </a:t>
            </a:r>
            <a:r>
              <a:rPr lang="en-US" sz="1500" dirty="0" err="1">
                <a:solidFill>
                  <a:srgbClr val="3D3935"/>
                </a:solidFill>
                <a:latin typeface="Calibri"/>
              </a:rPr>
              <a:t>lorem</a:t>
            </a:r>
            <a:r>
              <a:rPr lang="en-US" sz="1500" dirty="0">
                <a:solidFill>
                  <a:srgbClr val="3D3935"/>
                </a:solidFill>
                <a:latin typeface="Calibri"/>
              </a:rPr>
              <a:t> </a:t>
            </a:r>
            <a:r>
              <a:rPr lang="en-US" sz="1500" dirty="0" err="1">
                <a:solidFill>
                  <a:srgbClr val="3D3935"/>
                </a:solidFill>
                <a:latin typeface="Calibri"/>
              </a:rPr>
              <a:t>tincidunt</a:t>
            </a:r>
            <a:r>
              <a:rPr lang="en-US" sz="1500" dirty="0">
                <a:solidFill>
                  <a:srgbClr val="3D3935"/>
                </a:solidFill>
                <a:latin typeface="Calibri"/>
              </a:rPr>
              <a:t> </a:t>
            </a:r>
            <a:r>
              <a:rPr lang="en-US" sz="1500" dirty="0" err="1">
                <a:solidFill>
                  <a:srgbClr val="3D3935"/>
                </a:solidFill>
                <a:latin typeface="Calibri"/>
              </a:rPr>
              <a:t>consequat</a:t>
            </a:r>
            <a:r>
              <a:rPr lang="en-US" sz="1500" dirty="0">
                <a:solidFill>
                  <a:srgbClr val="3D3935"/>
                </a:solidFill>
                <a:latin typeface="Calibri"/>
              </a:rPr>
              <a:t>. </a:t>
            </a:r>
            <a:r>
              <a:rPr lang="en-US" sz="1500" dirty="0" err="1">
                <a:solidFill>
                  <a:srgbClr val="3D3935"/>
                </a:solidFill>
                <a:latin typeface="Calibri"/>
              </a:rPr>
              <a:t>Sed</a:t>
            </a:r>
            <a:r>
              <a:rPr lang="en-US" sz="1500" dirty="0">
                <a:solidFill>
                  <a:srgbClr val="3D3935"/>
                </a:solidFill>
                <a:latin typeface="Calibri"/>
              </a:rPr>
              <a:t> </a:t>
            </a:r>
            <a:r>
              <a:rPr lang="en-US" sz="1500" dirty="0" err="1">
                <a:solidFill>
                  <a:srgbClr val="3D3935"/>
                </a:solidFill>
                <a:latin typeface="Calibri"/>
              </a:rPr>
              <a:t>posuere</a:t>
            </a:r>
            <a:r>
              <a:rPr lang="en-US" sz="1500" dirty="0">
                <a:solidFill>
                  <a:srgbClr val="3D3935"/>
                </a:solidFill>
                <a:latin typeface="Calibri"/>
              </a:rPr>
              <a:t> </a:t>
            </a:r>
            <a:r>
              <a:rPr lang="en-US" sz="1500" dirty="0" err="1">
                <a:solidFill>
                  <a:srgbClr val="3D3935"/>
                </a:solidFill>
                <a:latin typeface="Calibri"/>
              </a:rPr>
              <a:t>cursus</a:t>
            </a:r>
            <a:r>
              <a:rPr lang="en-US" sz="1500" dirty="0">
                <a:solidFill>
                  <a:srgbClr val="3D3935"/>
                </a:solidFill>
                <a:latin typeface="Calibri"/>
              </a:rPr>
              <a:t> ligula in </a:t>
            </a:r>
            <a:r>
              <a:rPr lang="en-US" sz="1500" dirty="0" err="1">
                <a:solidFill>
                  <a:srgbClr val="3D3935"/>
                </a:solidFill>
                <a:latin typeface="Calibri"/>
              </a:rPr>
              <a:t>porta</a:t>
            </a:r>
            <a:r>
              <a:rPr lang="en-US" sz="1500" dirty="0">
                <a:solidFill>
                  <a:srgbClr val="3D3935"/>
                </a:solidFill>
                <a:latin typeface="Calibri"/>
              </a:rPr>
              <a:t>. </a:t>
            </a:r>
            <a:r>
              <a:rPr lang="en-US" sz="1500" dirty="0" err="1">
                <a:solidFill>
                  <a:srgbClr val="3D3935"/>
                </a:solidFill>
                <a:latin typeface="Calibri"/>
              </a:rPr>
              <a:t>Ut</a:t>
            </a:r>
            <a:r>
              <a:rPr lang="en-US" sz="1500" dirty="0">
                <a:solidFill>
                  <a:srgbClr val="3D3935"/>
                </a:solidFill>
                <a:latin typeface="Calibri"/>
              </a:rPr>
              <a:t> </a:t>
            </a:r>
            <a:r>
              <a:rPr lang="en-US" sz="1500" dirty="0" err="1">
                <a:solidFill>
                  <a:srgbClr val="3D3935"/>
                </a:solidFill>
                <a:latin typeface="Calibri"/>
              </a:rPr>
              <a:t>quis</a:t>
            </a:r>
            <a:r>
              <a:rPr lang="en-US" sz="1500" dirty="0">
                <a:solidFill>
                  <a:srgbClr val="3D3935"/>
                </a:solidFill>
                <a:latin typeface="Calibri"/>
              </a:rPr>
              <a:t> ex </a:t>
            </a:r>
            <a:r>
              <a:rPr lang="en-US" sz="1500" dirty="0" err="1">
                <a:solidFill>
                  <a:srgbClr val="3D3935"/>
                </a:solidFill>
                <a:latin typeface="Calibri"/>
              </a:rPr>
              <a:t>eget</a:t>
            </a:r>
            <a:r>
              <a:rPr lang="en-US" sz="1500" dirty="0">
                <a:solidFill>
                  <a:srgbClr val="3D3935"/>
                </a:solidFill>
                <a:latin typeface="Calibri"/>
              </a:rPr>
              <a:t> ligula </a:t>
            </a:r>
            <a:r>
              <a:rPr lang="en-US" sz="1500" dirty="0" err="1">
                <a:solidFill>
                  <a:srgbClr val="3D3935"/>
                </a:solidFill>
                <a:latin typeface="Calibri"/>
              </a:rPr>
              <a:t>ultricies</a:t>
            </a:r>
            <a:r>
              <a:rPr lang="en-US" sz="1500" dirty="0">
                <a:solidFill>
                  <a:srgbClr val="3D3935"/>
                </a:solidFill>
                <a:latin typeface="Calibri"/>
              </a:rPr>
              <a:t> </a:t>
            </a:r>
            <a:r>
              <a:rPr lang="en-US" sz="1500" dirty="0" err="1">
                <a:solidFill>
                  <a:srgbClr val="3D3935"/>
                </a:solidFill>
                <a:latin typeface="Calibri"/>
              </a:rPr>
              <a:t>pulvinar</a:t>
            </a:r>
            <a:r>
              <a:rPr lang="en-US" sz="1500" dirty="0">
                <a:solidFill>
                  <a:srgbClr val="3D3935"/>
                </a:solidFill>
                <a:latin typeface="Calibri"/>
              </a:rPr>
              <a:t> </a:t>
            </a:r>
            <a:r>
              <a:rPr lang="en-US" sz="1500" dirty="0" err="1">
                <a:solidFill>
                  <a:srgbClr val="3D3935"/>
                </a:solidFill>
                <a:latin typeface="Calibri"/>
              </a:rPr>
              <a:t>eget</a:t>
            </a:r>
            <a:r>
              <a:rPr lang="en-US" sz="1500" dirty="0">
                <a:solidFill>
                  <a:srgbClr val="3D3935"/>
                </a:solidFill>
                <a:latin typeface="Calibri"/>
              </a:rPr>
              <a:t> </a:t>
            </a:r>
            <a:r>
              <a:rPr lang="en-US" sz="1500" dirty="0" err="1">
                <a:solidFill>
                  <a:srgbClr val="3D3935"/>
                </a:solidFill>
                <a:latin typeface="Calibri"/>
              </a:rPr>
              <a:t>mollis</a:t>
            </a:r>
            <a:r>
              <a:rPr lang="en-US" sz="1500" dirty="0">
                <a:solidFill>
                  <a:srgbClr val="3D3935"/>
                </a:solidFill>
                <a:latin typeface="Calibri"/>
              </a:rPr>
              <a:t> </a:t>
            </a:r>
            <a:r>
              <a:rPr lang="en-US" sz="1500" dirty="0" err="1">
                <a:solidFill>
                  <a:srgbClr val="3D3935"/>
                </a:solidFill>
                <a:latin typeface="Calibri"/>
              </a:rPr>
              <a:t>tellus</a:t>
            </a:r>
            <a:r>
              <a:rPr lang="en-US" sz="1500" dirty="0">
                <a:solidFill>
                  <a:srgbClr val="3D3935"/>
                </a:solidFill>
                <a:latin typeface="Calibri"/>
              </a:rPr>
              <a:t>. </a:t>
            </a:r>
            <a:endParaRPr lang="en-US" dirty="0"/>
          </a:p>
        </p:txBody>
      </p:sp>
      <p:sp>
        <p:nvSpPr>
          <p:cNvPr id="14" name="Text Placeholder 13"/>
          <p:cNvSpPr>
            <a:spLocks noGrp="1"/>
          </p:cNvSpPr>
          <p:nvPr>
            <p:ph type="body" sz="quarter" idx="12" hasCustomPrompt="1"/>
          </p:nvPr>
        </p:nvSpPr>
        <p:spPr>
          <a:xfrm>
            <a:off x="1465263" y="4229833"/>
            <a:ext cx="5715000" cy="867012"/>
          </a:xfrm>
          <a:prstGeom prst="rect">
            <a:avLst/>
          </a:prstGeom>
        </p:spPr>
        <p:txBody>
          <a:bodyPr vert="horz" lIns="0" tIns="0" rIns="0" bIns="0" anchor="ctr" anchorCtr="0"/>
          <a:lstStyle>
            <a:lvl1pPr marL="0" indent="0" algn="r">
              <a:spcBef>
                <a:spcPts val="0"/>
              </a:spcBef>
              <a:spcAft>
                <a:spcPts val="600"/>
              </a:spcAft>
              <a:buNone/>
              <a:defRPr b="0" i="1">
                <a:solidFill>
                  <a:srgbClr val="FFFFFF"/>
                </a:solidFill>
                <a:latin typeface="Calibri"/>
                <a:cs typeface="Calibri"/>
              </a:defRPr>
            </a:lvl1pPr>
          </a:lstStyle>
          <a:p>
            <a:pPr lvl="0"/>
            <a:r>
              <a:rPr lang="en-US" dirty="0"/>
              <a:t>We Build Communities</a:t>
            </a:r>
          </a:p>
        </p:txBody>
      </p:sp>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0800000">
            <a:off x="-114075" y="71321"/>
            <a:ext cx="1579929" cy="1131086"/>
          </a:xfrm>
          <a:prstGeom prst="rect">
            <a:avLst/>
          </a:prstGeom>
        </p:spPr>
      </p:pic>
    </p:spTree>
    <p:extLst>
      <p:ext uri="{BB962C8B-B14F-4D97-AF65-F5344CB8AC3E}">
        <p14:creationId xmlns:p14="http://schemas.microsoft.com/office/powerpoint/2010/main" val="3179914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866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2728825" y="793567"/>
            <a:ext cx="8199915" cy="2327003"/>
          </a:xfrm>
          <a:prstGeom prst="rect">
            <a:avLst/>
          </a:prstGeom>
        </p:spPr>
      </p:pic>
      <p:pic>
        <p:nvPicPr>
          <p:cNvPr id="11" name="Picture 10" descr="NAHB 2 Line 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19960" y="4191000"/>
            <a:ext cx="987617" cy="686054"/>
          </a:xfrm>
          <a:prstGeom prst="rect">
            <a:avLst/>
          </a:prstGeom>
        </p:spPr>
      </p:pic>
      <p:sp>
        <p:nvSpPr>
          <p:cNvPr id="3" name="Text Placeholder 2"/>
          <p:cNvSpPr>
            <a:spLocks noGrp="1"/>
          </p:cNvSpPr>
          <p:nvPr>
            <p:ph type="body" sz="quarter" idx="12" hasCustomPrompt="1"/>
          </p:nvPr>
        </p:nvSpPr>
        <p:spPr>
          <a:xfrm>
            <a:off x="5489559" y="793566"/>
            <a:ext cx="3418018" cy="2327005"/>
          </a:xfrm>
          <a:prstGeom prst="rect">
            <a:avLst/>
          </a:prstGeom>
        </p:spPr>
        <p:txBody>
          <a:bodyPr vert="horz" lIns="0" tIns="0" rIns="0" bIns="0" anchor="ctr" anchorCtr="0"/>
          <a:lstStyle>
            <a:lvl1pPr marL="0" indent="0" algn="l">
              <a:spcBef>
                <a:spcPts val="0"/>
              </a:spcBef>
              <a:spcAft>
                <a:spcPts val="600"/>
              </a:spcAft>
              <a:buNone/>
              <a:defRPr sz="6000" b="0" i="0">
                <a:solidFill>
                  <a:schemeClr val="accent3"/>
                </a:solidFill>
                <a:latin typeface="Calibri Light"/>
                <a:cs typeface="Calibri Light"/>
              </a:defRPr>
            </a:lvl1pPr>
          </a:lstStyle>
          <a:p>
            <a:pPr lvl="0"/>
            <a:r>
              <a:rPr lang="en-US" dirty="0"/>
              <a:t>Section Header 1</a:t>
            </a:r>
          </a:p>
        </p:txBody>
      </p:sp>
      <p:sp>
        <p:nvSpPr>
          <p:cNvPr id="13" name="Picture Placeholder 8"/>
          <p:cNvSpPr>
            <a:spLocks noGrp="1"/>
          </p:cNvSpPr>
          <p:nvPr>
            <p:ph type="pic" sz="quarter" idx="13"/>
          </p:nvPr>
        </p:nvSpPr>
        <p:spPr>
          <a:xfrm>
            <a:off x="-2275840" y="-495906"/>
            <a:ext cx="6188473" cy="6191856"/>
          </a:xfrm>
          <a:prstGeom prst="ellipse">
            <a:avLst/>
          </a:prstGeom>
        </p:spPr>
        <p:txBody>
          <a:bodyPr vert="horz"/>
          <a:lstStyle/>
          <a:p>
            <a:r>
              <a:rPr lang="en-US"/>
              <a:t>Click icon to add picture</a:t>
            </a:r>
          </a:p>
        </p:txBody>
      </p:sp>
    </p:spTree>
    <p:extLst>
      <p:ext uri="{BB962C8B-B14F-4D97-AF65-F5344CB8AC3E}">
        <p14:creationId xmlns:p14="http://schemas.microsoft.com/office/powerpoint/2010/main" val="1959379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6731865" y="793567"/>
            <a:ext cx="8199915" cy="2327003"/>
          </a:xfrm>
          <a:prstGeom prst="rect">
            <a:avLst/>
          </a:prstGeom>
        </p:spPr>
      </p:pic>
      <p:pic>
        <p:nvPicPr>
          <p:cNvPr id="11" name="Picture 10" descr="NAHB 2 Line 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544" y="4191000"/>
            <a:ext cx="987617" cy="686054"/>
          </a:xfrm>
          <a:prstGeom prst="rect">
            <a:avLst/>
          </a:prstGeom>
        </p:spPr>
      </p:pic>
      <p:sp>
        <p:nvSpPr>
          <p:cNvPr id="3" name="Text Placeholder 2"/>
          <p:cNvSpPr>
            <a:spLocks noGrp="1"/>
          </p:cNvSpPr>
          <p:nvPr>
            <p:ph type="body" sz="quarter" idx="10" hasCustomPrompt="1"/>
          </p:nvPr>
        </p:nvSpPr>
        <p:spPr>
          <a:xfrm>
            <a:off x="1496997" y="793566"/>
            <a:ext cx="3461083" cy="2327004"/>
          </a:xfrm>
          <a:prstGeom prst="rect">
            <a:avLst/>
          </a:prstGeom>
        </p:spPr>
        <p:txBody>
          <a:bodyPr vert="horz" lIns="0" tIns="0" rIns="0" bIns="0" anchor="ctr" anchorCtr="0"/>
          <a:lstStyle>
            <a:lvl1pPr marL="0" indent="0">
              <a:spcBef>
                <a:spcPts val="0"/>
              </a:spcBef>
              <a:spcAft>
                <a:spcPts val="600"/>
              </a:spcAft>
              <a:buNone/>
              <a:defRPr sz="6000" b="0" i="0" baseline="0">
                <a:solidFill>
                  <a:schemeClr val="accent3"/>
                </a:solidFill>
                <a:latin typeface="Calibri Light"/>
                <a:cs typeface="Calibri Light"/>
              </a:defRPr>
            </a:lvl1pPr>
          </a:lstStyle>
          <a:p>
            <a:pPr lvl="0"/>
            <a:r>
              <a:rPr lang="en-US" dirty="0"/>
              <a:t>Section Header 2</a:t>
            </a:r>
          </a:p>
        </p:txBody>
      </p:sp>
      <p:sp>
        <p:nvSpPr>
          <p:cNvPr id="12" name="Picture Placeholder 8"/>
          <p:cNvSpPr>
            <a:spLocks noGrp="1"/>
          </p:cNvSpPr>
          <p:nvPr>
            <p:ph type="pic" sz="quarter" idx="13"/>
          </p:nvPr>
        </p:nvSpPr>
        <p:spPr>
          <a:xfrm>
            <a:off x="5140959" y="-495906"/>
            <a:ext cx="6188473" cy="6191856"/>
          </a:xfrm>
          <a:prstGeom prst="ellipse">
            <a:avLst/>
          </a:prstGeom>
        </p:spPr>
        <p:txBody>
          <a:bodyPr vert="horz"/>
          <a:lstStyle/>
          <a:p>
            <a:r>
              <a:rPr lang="en-US"/>
              <a:t>Click icon to add picture</a:t>
            </a:r>
          </a:p>
        </p:txBody>
      </p:sp>
    </p:spTree>
    <p:extLst>
      <p:ext uri="{BB962C8B-B14F-4D97-AF65-F5344CB8AC3E}">
        <p14:creationId xmlns:p14="http://schemas.microsoft.com/office/powerpoint/2010/main" val="2956384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iStock_72865149_XXX LR.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7" name="Rectangle 6"/>
          <p:cNvSpPr/>
          <p:nvPr userDrawn="1"/>
        </p:nvSpPr>
        <p:spPr>
          <a:xfrm rot="16200000">
            <a:off x="3280411" y="-720092"/>
            <a:ext cx="5143500" cy="6583682"/>
          </a:xfrm>
          <a:prstGeom prst="rect">
            <a:avLst/>
          </a:prstGeom>
          <a:gradFill flip="none" rotWithShape="1">
            <a:gsLst>
              <a:gs pos="0">
                <a:srgbClr val="000000"/>
              </a:gs>
              <a:gs pos="84000">
                <a:srgbClr val="FFFFFF">
                  <a:alpha val="0"/>
                  <a:lumMod val="0"/>
                </a:srgb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6200000">
            <a:off x="4017701" y="-3142956"/>
            <a:ext cx="6612998" cy="2540358"/>
          </a:xfrm>
          <a:prstGeom prst="rect">
            <a:avLst/>
          </a:prstGeom>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46260" y="4415553"/>
            <a:ext cx="699026" cy="486547"/>
          </a:xfrm>
          <a:prstGeom prst="rect">
            <a:avLst/>
          </a:prstGeom>
        </p:spPr>
      </p:pic>
      <p:sp>
        <p:nvSpPr>
          <p:cNvPr id="5" name="Text Placeholder 4"/>
          <p:cNvSpPr>
            <a:spLocks noGrp="1"/>
          </p:cNvSpPr>
          <p:nvPr>
            <p:ph type="body" sz="quarter" idx="11" hasCustomPrompt="1"/>
          </p:nvPr>
        </p:nvSpPr>
        <p:spPr>
          <a:xfrm>
            <a:off x="6081225" y="1433722"/>
            <a:ext cx="2485949" cy="3229718"/>
          </a:xfrm>
          <a:prstGeom prst="rect">
            <a:avLst/>
          </a:prstGeom>
        </p:spPr>
        <p:txBody>
          <a:bodyPr vert="horz" lIns="0" tIns="0" rIns="0" bIns="0"/>
          <a:lstStyle>
            <a:lvl1pPr marL="0" indent="0">
              <a:spcBef>
                <a:spcPts val="0"/>
              </a:spcBef>
              <a:spcAft>
                <a:spcPts val="600"/>
              </a:spcAft>
              <a:buNone/>
              <a:defRPr sz="3600">
                <a:solidFill>
                  <a:srgbClr val="FFFFFF"/>
                </a:solidFill>
                <a:latin typeface="Calibri"/>
                <a:cs typeface="Calibri"/>
              </a:defRPr>
            </a:lvl1pPr>
          </a:lstStyle>
          <a:p>
            <a:pPr lvl="0"/>
            <a:r>
              <a:rPr lang="en-US" dirty="0"/>
              <a:t>Section Style Option</a:t>
            </a:r>
          </a:p>
        </p:txBody>
      </p:sp>
    </p:spTree>
    <p:extLst>
      <p:ext uri="{BB962C8B-B14F-4D97-AF65-F5344CB8AC3E}">
        <p14:creationId xmlns:p14="http://schemas.microsoft.com/office/powerpoint/2010/main" val="2121730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814275" y="1511022"/>
            <a:ext cx="4771928" cy="1890764"/>
          </a:xfrm>
          <a:prstGeom prst="rect">
            <a:avLst/>
          </a:prstGeom>
        </p:spPr>
      </p:pic>
      <p:cxnSp>
        <p:nvCxnSpPr>
          <p:cNvPr id="10" name="Straight Connector 9"/>
          <p:cNvCxnSpPr/>
          <p:nvPr userDrawn="1"/>
        </p:nvCxnSpPr>
        <p:spPr>
          <a:xfrm>
            <a:off x="-1566329" y="1605242"/>
            <a:ext cx="16933" cy="3420535"/>
          </a:xfrm>
          <a:prstGeom prst="line">
            <a:avLst/>
          </a:prstGeom>
          <a:ln w="57150" cap="rnd">
            <a:solidFill>
              <a:srgbClr val="9D968D"/>
            </a:solidFill>
            <a:prstDash val="sysDot"/>
          </a:ln>
          <a:effectLst/>
        </p:spPr>
        <p:style>
          <a:lnRef idx="2">
            <a:schemeClr val="accent1"/>
          </a:lnRef>
          <a:fillRef idx="0">
            <a:schemeClr val="accent1"/>
          </a:fillRef>
          <a:effectRef idx="1">
            <a:schemeClr val="accent1"/>
          </a:effectRef>
          <a:fontRef idx="minor">
            <a:schemeClr val="tx1"/>
          </a:fontRef>
        </p:style>
      </p:cxnSp>
      <p:pic>
        <p:nvPicPr>
          <p:cNvPr id="13" name="Picture 12" descr="NAHB 2 Line 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544" y="4390506"/>
            <a:ext cx="700414" cy="486547"/>
          </a:xfrm>
          <a:prstGeom prst="rect">
            <a:avLst/>
          </a:prstGeom>
        </p:spPr>
      </p:pic>
      <p:sp>
        <p:nvSpPr>
          <p:cNvPr id="5" name="Text Placeholder 4"/>
          <p:cNvSpPr>
            <a:spLocks noGrp="1"/>
          </p:cNvSpPr>
          <p:nvPr>
            <p:ph type="body" sz="quarter" idx="10" hasCustomPrompt="1"/>
          </p:nvPr>
        </p:nvSpPr>
        <p:spPr>
          <a:xfrm>
            <a:off x="91440" y="1511022"/>
            <a:ext cx="2707323" cy="1890764"/>
          </a:xfrm>
          <a:prstGeom prst="rect">
            <a:avLst/>
          </a:prstGeom>
        </p:spPr>
        <p:txBody>
          <a:bodyPr vert="horz" lIns="0" tIns="0" rIns="0" bIns="0" anchor="ctr" anchorCtr="0"/>
          <a:lstStyle>
            <a:lvl1pPr marL="0" indent="0" algn="r">
              <a:spcBef>
                <a:spcPts val="0"/>
              </a:spcBef>
              <a:spcAft>
                <a:spcPts val="600"/>
              </a:spcAft>
              <a:buNone/>
              <a:defRPr sz="3600" b="0" i="0" baseline="0">
                <a:solidFill>
                  <a:schemeClr val="accent3"/>
                </a:solidFill>
                <a:latin typeface="Calibri Light"/>
                <a:cs typeface="Calibri Light"/>
              </a:defRPr>
            </a:lvl1pPr>
          </a:lstStyle>
          <a:p>
            <a:pPr lvl="0"/>
            <a:r>
              <a:rPr lang="en-US" dirty="0"/>
              <a:t>Divider Style 1</a:t>
            </a:r>
          </a:p>
        </p:txBody>
      </p:sp>
      <p:sp>
        <p:nvSpPr>
          <p:cNvPr id="15" name="Picture Placeholder 8"/>
          <p:cNvSpPr>
            <a:spLocks noGrp="1"/>
          </p:cNvSpPr>
          <p:nvPr>
            <p:ph type="pic" sz="quarter" idx="13"/>
          </p:nvPr>
        </p:nvSpPr>
        <p:spPr>
          <a:xfrm>
            <a:off x="3845563" y="-764259"/>
            <a:ext cx="6724886" cy="6728562"/>
          </a:xfrm>
          <a:prstGeom prst="ellipse">
            <a:avLst/>
          </a:prstGeom>
        </p:spPr>
        <p:txBody>
          <a:bodyPr vert="horz"/>
          <a:lstStyle/>
          <a:p>
            <a:r>
              <a:rPr lang="en-US"/>
              <a:t>Click icon to add picture</a:t>
            </a:r>
          </a:p>
        </p:txBody>
      </p:sp>
    </p:spTree>
    <p:extLst>
      <p:ext uri="{BB962C8B-B14F-4D97-AF65-F5344CB8AC3E}">
        <p14:creationId xmlns:p14="http://schemas.microsoft.com/office/powerpoint/2010/main" val="319638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iStock_26523191_XXLAR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9144000" cy="5143500"/>
          </a:xfrm>
          <a:prstGeom prst="rect">
            <a:avLst/>
          </a:prstGeom>
        </p:spPr>
      </p:pic>
      <p:sp>
        <p:nvSpPr>
          <p:cNvPr id="11" name="Rectangle 10"/>
          <p:cNvSpPr/>
          <p:nvPr userDrawn="1"/>
        </p:nvSpPr>
        <p:spPr>
          <a:xfrm flipH="1">
            <a:off x="0" y="0"/>
            <a:ext cx="9144001" cy="5143500"/>
          </a:xfrm>
          <a:prstGeom prst="rect">
            <a:avLst/>
          </a:prstGeom>
          <a:solidFill>
            <a:schemeClr val="tx1">
              <a:alpha val="3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6260" y="4415553"/>
            <a:ext cx="699026" cy="486547"/>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194002" y="2655946"/>
            <a:ext cx="4771928" cy="1890764"/>
          </a:xfrm>
          <a:prstGeom prst="rect">
            <a:avLst/>
          </a:prstGeom>
        </p:spPr>
      </p:pic>
      <p:sp>
        <p:nvSpPr>
          <p:cNvPr id="3" name="Text Placeholder 2"/>
          <p:cNvSpPr>
            <a:spLocks noGrp="1"/>
          </p:cNvSpPr>
          <p:nvPr>
            <p:ph type="body" sz="quarter" idx="10" hasCustomPrompt="1"/>
          </p:nvPr>
        </p:nvSpPr>
        <p:spPr>
          <a:xfrm>
            <a:off x="3301561" y="2655946"/>
            <a:ext cx="4867275" cy="1890764"/>
          </a:xfrm>
          <a:prstGeom prst="rect">
            <a:avLst/>
          </a:prstGeom>
        </p:spPr>
        <p:txBody>
          <a:bodyPr vert="horz" lIns="0" tIns="0" rIns="0" bIns="0" anchor="ctr" anchorCtr="0"/>
          <a:lstStyle>
            <a:lvl1pPr marL="0" indent="0" algn="r">
              <a:spcBef>
                <a:spcPts val="0"/>
              </a:spcBef>
              <a:spcAft>
                <a:spcPts val="600"/>
              </a:spcAft>
              <a:buNone/>
              <a:defRPr sz="3600">
                <a:solidFill>
                  <a:schemeClr val="bg1"/>
                </a:solidFill>
                <a:latin typeface="Calibri Light"/>
                <a:cs typeface="Calibri"/>
              </a:defRPr>
            </a:lvl1pPr>
          </a:lstStyle>
          <a:p>
            <a:pPr lvl="0"/>
            <a:r>
              <a:rPr lang="en-US" dirty="0"/>
              <a:t>Divider Style 2</a:t>
            </a:r>
          </a:p>
        </p:txBody>
      </p:sp>
    </p:spTree>
    <p:extLst>
      <p:ext uri="{BB962C8B-B14F-4D97-AF65-F5344CB8AC3E}">
        <p14:creationId xmlns:p14="http://schemas.microsoft.com/office/powerpoint/2010/main" val="2305920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114075" y="71321"/>
            <a:ext cx="1579929" cy="1131086"/>
          </a:xfrm>
          <a:prstGeom prst="rect">
            <a:avLst/>
          </a:prstGeom>
        </p:spPr>
      </p:pic>
      <p:pic>
        <p:nvPicPr>
          <p:cNvPr id="16" name="Picture 15" descr="NAHB 2 Line 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544" y="4390506"/>
            <a:ext cx="700414" cy="486547"/>
          </a:xfrm>
          <a:prstGeom prst="rect">
            <a:avLst/>
          </a:prstGeom>
        </p:spPr>
      </p:pic>
      <p:sp>
        <p:nvSpPr>
          <p:cNvPr id="3" name="Text Placeholder 2"/>
          <p:cNvSpPr>
            <a:spLocks noGrp="1"/>
          </p:cNvSpPr>
          <p:nvPr>
            <p:ph type="body" sz="quarter" idx="10" hasCustomPrompt="1"/>
          </p:nvPr>
        </p:nvSpPr>
        <p:spPr>
          <a:xfrm>
            <a:off x="1465855" y="71321"/>
            <a:ext cx="6977105" cy="1131087"/>
          </a:xfrm>
          <a:prstGeom prst="rect">
            <a:avLst/>
          </a:prstGeom>
        </p:spPr>
        <p:txBody>
          <a:bodyPr vert="horz" lIns="0" tIns="0" rIns="0" bIns="0" anchor="ctr" anchorCtr="0"/>
          <a:lstStyle>
            <a:lvl1pPr marL="0" indent="0">
              <a:spcBef>
                <a:spcPts val="0"/>
              </a:spcBef>
              <a:spcAft>
                <a:spcPts val="600"/>
              </a:spcAft>
              <a:buNone/>
              <a:defRPr sz="3600" b="0" i="0">
                <a:solidFill>
                  <a:schemeClr val="accent3"/>
                </a:solidFill>
                <a:latin typeface="Calibri Light"/>
                <a:cs typeface="Calibri Light"/>
              </a:defRPr>
            </a:lvl1pPr>
          </a:lstStyle>
          <a:p>
            <a:pPr lvl="0"/>
            <a:r>
              <a:rPr lang="en-US" dirty="0"/>
              <a:t>Page Header</a:t>
            </a:r>
          </a:p>
        </p:txBody>
      </p:sp>
      <p:sp>
        <p:nvSpPr>
          <p:cNvPr id="6" name="Text Placeholder 5"/>
          <p:cNvSpPr>
            <a:spLocks noGrp="1"/>
          </p:cNvSpPr>
          <p:nvPr>
            <p:ph type="body" sz="quarter" idx="11" hasCustomPrompt="1"/>
          </p:nvPr>
        </p:nvSpPr>
        <p:spPr>
          <a:xfrm>
            <a:off x="1465855" y="1404347"/>
            <a:ext cx="6337025" cy="1196614"/>
          </a:xfrm>
          <a:prstGeom prst="rect">
            <a:avLst/>
          </a:prstGeom>
        </p:spPr>
        <p:txBody>
          <a:bodyPr vert="horz" lIns="0" tIns="0" rIns="0" bIns="0"/>
          <a:lstStyle>
            <a:lvl1pPr marL="0" indent="0">
              <a:lnSpc>
                <a:spcPts val="2100"/>
              </a:lnSpc>
              <a:spcBef>
                <a:spcPts val="0"/>
              </a:spcBef>
              <a:spcAft>
                <a:spcPts val="600"/>
              </a:spcAft>
              <a:buNone/>
              <a:defRPr lang="en-US" sz="1500" smtClean="0"/>
            </a:lvl1pPr>
            <a:lvl2pPr marL="457200" indent="0">
              <a:buNone/>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sz="1500" dirty="0" err="1">
                <a:solidFill>
                  <a:srgbClr val="3D3935"/>
                </a:solidFill>
                <a:latin typeface="Calibri"/>
              </a:rPr>
              <a:t>consectetur</a:t>
            </a:r>
            <a:r>
              <a:rPr lang="en-US" sz="1500" dirty="0">
                <a:solidFill>
                  <a:srgbClr val="3D3935"/>
                </a:solidFill>
                <a:latin typeface="Calibri"/>
              </a:rPr>
              <a:t> </a:t>
            </a:r>
            <a:r>
              <a:rPr lang="en-US" sz="1500" dirty="0" err="1">
                <a:solidFill>
                  <a:srgbClr val="3D3935"/>
                </a:solidFill>
                <a:latin typeface="Calibri"/>
              </a:rPr>
              <a:t>adipiscing</a:t>
            </a:r>
            <a:r>
              <a:rPr lang="en-US" sz="1500" dirty="0">
                <a:solidFill>
                  <a:srgbClr val="3D3935"/>
                </a:solidFill>
                <a:latin typeface="Calibri"/>
              </a:rPr>
              <a:t> </a:t>
            </a:r>
            <a:r>
              <a:rPr lang="en-US" sz="1500" dirty="0" err="1">
                <a:solidFill>
                  <a:srgbClr val="3D3935"/>
                </a:solidFill>
                <a:latin typeface="Calibri"/>
              </a:rPr>
              <a:t>elit</a:t>
            </a:r>
            <a:r>
              <a:rPr lang="en-US" sz="1500" dirty="0">
                <a:solidFill>
                  <a:srgbClr val="3D3935"/>
                </a:solidFill>
                <a:latin typeface="Calibri"/>
              </a:rPr>
              <a:t>. </a:t>
            </a:r>
            <a:r>
              <a:rPr lang="en-US" sz="1500" dirty="0" err="1">
                <a:solidFill>
                  <a:srgbClr val="3D3935"/>
                </a:solidFill>
                <a:latin typeface="Calibri"/>
              </a:rPr>
              <a:t>Vestibulum</a:t>
            </a:r>
            <a:r>
              <a:rPr lang="en-US" sz="1500" dirty="0">
                <a:solidFill>
                  <a:srgbClr val="3D3935"/>
                </a:solidFill>
                <a:latin typeface="Calibri"/>
              </a:rPr>
              <a:t> ac ante </a:t>
            </a:r>
            <a:r>
              <a:rPr lang="en-US" sz="1500" dirty="0" err="1">
                <a:solidFill>
                  <a:srgbClr val="3D3935"/>
                </a:solidFill>
                <a:latin typeface="Calibri"/>
              </a:rPr>
              <a:t>feugiat</a:t>
            </a:r>
            <a:r>
              <a:rPr lang="en-US" sz="1500" dirty="0">
                <a:solidFill>
                  <a:srgbClr val="3D3935"/>
                </a:solidFill>
                <a:latin typeface="Calibri"/>
              </a:rPr>
              <a:t>, </a:t>
            </a:r>
            <a:r>
              <a:rPr lang="en-US" sz="1500" dirty="0" err="1">
                <a:solidFill>
                  <a:srgbClr val="3D3935"/>
                </a:solidFill>
                <a:latin typeface="Calibri"/>
              </a:rPr>
              <a:t>maximus</a:t>
            </a:r>
            <a:r>
              <a:rPr lang="en-US" sz="1500" dirty="0">
                <a:solidFill>
                  <a:srgbClr val="3D3935"/>
                </a:solidFill>
                <a:latin typeface="Calibri"/>
              </a:rPr>
              <a:t> </a:t>
            </a:r>
            <a:r>
              <a:rPr lang="en-US" sz="1500" dirty="0" err="1">
                <a:solidFill>
                  <a:srgbClr val="3D3935"/>
                </a:solidFill>
                <a:latin typeface="Calibri"/>
              </a:rPr>
              <a:t>erat</a:t>
            </a:r>
            <a:r>
              <a:rPr lang="en-US" sz="1500" dirty="0">
                <a:solidFill>
                  <a:srgbClr val="3D3935"/>
                </a:solidFill>
                <a:latin typeface="Calibri"/>
              </a:rPr>
              <a:t> et, </a:t>
            </a:r>
            <a:r>
              <a:rPr lang="en-US" sz="1500" dirty="0" err="1">
                <a:solidFill>
                  <a:srgbClr val="3D3935"/>
                </a:solidFill>
                <a:latin typeface="Calibri"/>
              </a:rPr>
              <a:t>accumsan</a:t>
            </a:r>
            <a:r>
              <a:rPr lang="en-US" sz="1500" dirty="0">
                <a:solidFill>
                  <a:srgbClr val="3D3935"/>
                </a:solidFill>
                <a:latin typeface="Calibri"/>
              </a:rPr>
              <a:t> </a:t>
            </a:r>
            <a:r>
              <a:rPr lang="en-US" sz="1500" dirty="0" err="1">
                <a:solidFill>
                  <a:srgbClr val="3D3935"/>
                </a:solidFill>
                <a:latin typeface="Calibri"/>
              </a:rPr>
              <a:t>neque</a:t>
            </a:r>
            <a:r>
              <a:rPr lang="en-US" sz="1500" dirty="0">
                <a:solidFill>
                  <a:srgbClr val="3D3935"/>
                </a:solidFill>
                <a:latin typeface="Calibri"/>
              </a:rPr>
              <a:t>. </a:t>
            </a:r>
            <a:r>
              <a:rPr lang="en-US" sz="1500" dirty="0" err="1">
                <a:solidFill>
                  <a:srgbClr val="3D3935"/>
                </a:solidFill>
                <a:latin typeface="Calibri"/>
              </a:rPr>
              <a:t>Nulla</a:t>
            </a:r>
            <a:r>
              <a:rPr lang="en-US" sz="1500" dirty="0">
                <a:solidFill>
                  <a:srgbClr val="3D3935"/>
                </a:solidFill>
                <a:latin typeface="Calibri"/>
              </a:rPr>
              <a:t> </a:t>
            </a:r>
            <a:r>
              <a:rPr lang="en-US" sz="1500" dirty="0" err="1">
                <a:solidFill>
                  <a:srgbClr val="3D3935"/>
                </a:solidFill>
                <a:latin typeface="Calibri"/>
              </a:rPr>
              <a:t>lacinia</a:t>
            </a:r>
            <a:r>
              <a:rPr lang="en-US" sz="1500" dirty="0">
                <a:solidFill>
                  <a:srgbClr val="3D3935"/>
                </a:solidFill>
                <a:latin typeface="Calibri"/>
              </a:rPr>
              <a:t> </a:t>
            </a:r>
            <a:r>
              <a:rPr lang="en-US" sz="1500" dirty="0" err="1">
                <a:solidFill>
                  <a:srgbClr val="3D3935"/>
                </a:solidFill>
                <a:latin typeface="Calibri"/>
              </a:rPr>
              <a:t>purus</a:t>
            </a:r>
            <a:r>
              <a:rPr lang="en-US" sz="1500" dirty="0">
                <a:solidFill>
                  <a:srgbClr val="3D3935"/>
                </a:solidFill>
                <a:latin typeface="Calibri"/>
              </a:rPr>
              <a:t> a </a:t>
            </a:r>
            <a:r>
              <a:rPr lang="en-US" sz="1500" dirty="0" err="1">
                <a:solidFill>
                  <a:srgbClr val="3D3935"/>
                </a:solidFill>
                <a:latin typeface="Calibri"/>
              </a:rPr>
              <a:t>lorem</a:t>
            </a:r>
            <a:r>
              <a:rPr lang="en-US" sz="1500" dirty="0">
                <a:solidFill>
                  <a:srgbClr val="3D3935"/>
                </a:solidFill>
                <a:latin typeface="Calibri"/>
              </a:rPr>
              <a:t> </a:t>
            </a:r>
            <a:r>
              <a:rPr lang="en-US" sz="1500" dirty="0" err="1">
                <a:solidFill>
                  <a:srgbClr val="3D3935"/>
                </a:solidFill>
                <a:latin typeface="Calibri"/>
              </a:rPr>
              <a:t>tincidunt</a:t>
            </a:r>
            <a:r>
              <a:rPr lang="en-US" sz="1500" dirty="0">
                <a:solidFill>
                  <a:srgbClr val="3D3935"/>
                </a:solidFill>
                <a:latin typeface="Calibri"/>
              </a:rPr>
              <a:t> </a:t>
            </a:r>
            <a:r>
              <a:rPr lang="en-US" sz="1500" dirty="0" err="1">
                <a:solidFill>
                  <a:srgbClr val="3D3935"/>
                </a:solidFill>
                <a:latin typeface="Calibri"/>
              </a:rPr>
              <a:t>consequat</a:t>
            </a:r>
            <a:r>
              <a:rPr lang="en-US" sz="1500" dirty="0">
                <a:solidFill>
                  <a:srgbClr val="3D3935"/>
                </a:solidFill>
                <a:latin typeface="Calibri"/>
              </a:rPr>
              <a:t>. </a:t>
            </a:r>
            <a:r>
              <a:rPr lang="en-US" sz="1500" dirty="0" err="1">
                <a:solidFill>
                  <a:srgbClr val="3D3935"/>
                </a:solidFill>
                <a:latin typeface="Calibri"/>
              </a:rPr>
              <a:t>Sed</a:t>
            </a:r>
            <a:r>
              <a:rPr lang="en-US" sz="1500" dirty="0">
                <a:solidFill>
                  <a:srgbClr val="3D3935"/>
                </a:solidFill>
                <a:latin typeface="Calibri"/>
              </a:rPr>
              <a:t> </a:t>
            </a:r>
            <a:r>
              <a:rPr lang="en-US" sz="1500" dirty="0" err="1">
                <a:solidFill>
                  <a:srgbClr val="3D3935"/>
                </a:solidFill>
                <a:latin typeface="Calibri"/>
              </a:rPr>
              <a:t>posuere</a:t>
            </a:r>
            <a:r>
              <a:rPr lang="en-US" sz="1500" dirty="0">
                <a:solidFill>
                  <a:srgbClr val="3D3935"/>
                </a:solidFill>
                <a:latin typeface="Calibri"/>
              </a:rPr>
              <a:t> </a:t>
            </a:r>
            <a:r>
              <a:rPr lang="en-US" sz="1500" dirty="0" err="1">
                <a:solidFill>
                  <a:srgbClr val="3D3935"/>
                </a:solidFill>
                <a:latin typeface="Calibri"/>
              </a:rPr>
              <a:t>cursus</a:t>
            </a:r>
            <a:r>
              <a:rPr lang="en-US" sz="1500" dirty="0">
                <a:solidFill>
                  <a:srgbClr val="3D3935"/>
                </a:solidFill>
                <a:latin typeface="Calibri"/>
              </a:rPr>
              <a:t> ligula in </a:t>
            </a:r>
            <a:r>
              <a:rPr lang="en-US" sz="1500" dirty="0" err="1">
                <a:solidFill>
                  <a:srgbClr val="3D3935"/>
                </a:solidFill>
                <a:latin typeface="Calibri"/>
              </a:rPr>
              <a:t>porta</a:t>
            </a:r>
            <a:r>
              <a:rPr lang="en-US" sz="1500" dirty="0">
                <a:solidFill>
                  <a:srgbClr val="3D3935"/>
                </a:solidFill>
                <a:latin typeface="Calibri"/>
              </a:rPr>
              <a:t>. </a:t>
            </a:r>
            <a:r>
              <a:rPr lang="en-US" sz="1500" dirty="0" err="1">
                <a:solidFill>
                  <a:srgbClr val="3D3935"/>
                </a:solidFill>
                <a:latin typeface="Calibri"/>
              </a:rPr>
              <a:t>Ut</a:t>
            </a:r>
            <a:r>
              <a:rPr lang="en-US" sz="1500" dirty="0">
                <a:solidFill>
                  <a:srgbClr val="3D3935"/>
                </a:solidFill>
                <a:latin typeface="Calibri"/>
              </a:rPr>
              <a:t> </a:t>
            </a:r>
            <a:r>
              <a:rPr lang="en-US" sz="1500" dirty="0" err="1">
                <a:solidFill>
                  <a:srgbClr val="3D3935"/>
                </a:solidFill>
                <a:latin typeface="Calibri"/>
              </a:rPr>
              <a:t>quis</a:t>
            </a:r>
            <a:r>
              <a:rPr lang="en-US" sz="1500" dirty="0">
                <a:solidFill>
                  <a:srgbClr val="3D3935"/>
                </a:solidFill>
                <a:latin typeface="Calibri"/>
              </a:rPr>
              <a:t> ex </a:t>
            </a:r>
            <a:r>
              <a:rPr lang="en-US" sz="1500" dirty="0" err="1">
                <a:solidFill>
                  <a:srgbClr val="3D3935"/>
                </a:solidFill>
                <a:latin typeface="Calibri"/>
              </a:rPr>
              <a:t>eget</a:t>
            </a:r>
            <a:r>
              <a:rPr lang="en-US" sz="1500" dirty="0">
                <a:solidFill>
                  <a:srgbClr val="3D3935"/>
                </a:solidFill>
                <a:latin typeface="Calibri"/>
              </a:rPr>
              <a:t> ligula </a:t>
            </a:r>
            <a:r>
              <a:rPr lang="en-US" sz="1500" dirty="0" err="1">
                <a:solidFill>
                  <a:srgbClr val="3D3935"/>
                </a:solidFill>
                <a:latin typeface="Calibri"/>
              </a:rPr>
              <a:t>ultricies</a:t>
            </a:r>
            <a:r>
              <a:rPr lang="en-US" sz="1500" dirty="0">
                <a:solidFill>
                  <a:srgbClr val="3D3935"/>
                </a:solidFill>
                <a:latin typeface="Calibri"/>
              </a:rPr>
              <a:t> </a:t>
            </a:r>
            <a:r>
              <a:rPr lang="en-US" sz="1500" dirty="0" err="1">
                <a:solidFill>
                  <a:srgbClr val="3D3935"/>
                </a:solidFill>
                <a:latin typeface="Calibri"/>
              </a:rPr>
              <a:t>pulvinar</a:t>
            </a:r>
            <a:r>
              <a:rPr lang="en-US" sz="1500" dirty="0">
                <a:solidFill>
                  <a:srgbClr val="3D3935"/>
                </a:solidFill>
                <a:latin typeface="Calibri"/>
              </a:rPr>
              <a:t> </a:t>
            </a:r>
            <a:r>
              <a:rPr lang="en-US" sz="1500" dirty="0" err="1">
                <a:solidFill>
                  <a:srgbClr val="3D3935"/>
                </a:solidFill>
                <a:latin typeface="Calibri"/>
              </a:rPr>
              <a:t>eget</a:t>
            </a:r>
            <a:r>
              <a:rPr lang="en-US" sz="1500" dirty="0">
                <a:solidFill>
                  <a:srgbClr val="3D3935"/>
                </a:solidFill>
                <a:latin typeface="Calibri"/>
              </a:rPr>
              <a:t> </a:t>
            </a:r>
            <a:r>
              <a:rPr lang="en-US" sz="1500" dirty="0" err="1">
                <a:solidFill>
                  <a:srgbClr val="3D3935"/>
                </a:solidFill>
                <a:latin typeface="Calibri"/>
              </a:rPr>
              <a:t>mollis</a:t>
            </a:r>
            <a:r>
              <a:rPr lang="en-US" sz="1500" dirty="0">
                <a:solidFill>
                  <a:srgbClr val="3D3935"/>
                </a:solidFill>
                <a:latin typeface="Calibri"/>
              </a:rPr>
              <a:t> </a:t>
            </a:r>
            <a:r>
              <a:rPr lang="en-US" sz="1500" dirty="0" err="1">
                <a:solidFill>
                  <a:srgbClr val="3D3935"/>
                </a:solidFill>
                <a:latin typeface="Calibri"/>
              </a:rPr>
              <a:t>tellus</a:t>
            </a:r>
            <a:r>
              <a:rPr lang="en-US" sz="1500" dirty="0">
                <a:solidFill>
                  <a:srgbClr val="3D3935"/>
                </a:solidFill>
                <a:latin typeface="Calibri"/>
              </a:rPr>
              <a:t>. </a:t>
            </a:r>
            <a:endParaRPr lang="en-US" dirty="0"/>
          </a:p>
        </p:txBody>
      </p:sp>
      <p:sp>
        <p:nvSpPr>
          <p:cNvPr id="8" name="Text Placeholder 7"/>
          <p:cNvSpPr>
            <a:spLocks noGrp="1"/>
          </p:cNvSpPr>
          <p:nvPr>
            <p:ph type="body" sz="quarter" idx="12" hasCustomPrompt="1"/>
          </p:nvPr>
        </p:nvSpPr>
        <p:spPr>
          <a:xfrm>
            <a:off x="1465263" y="2631442"/>
            <a:ext cx="6337300" cy="1574800"/>
          </a:xfrm>
          <a:prstGeom prst="rect">
            <a:avLst/>
          </a:prstGeom>
        </p:spPr>
        <p:txBody>
          <a:bodyPr vert="horz" lIns="0" tIns="0" rIns="0" bIns="0"/>
          <a:lstStyle>
            <a:lvl1pPr marL="285750" indent="-285750">
              <a:lnSpc>
                <a:spcPts val="2100"/>
              </a:lnSpc>
              <a:spcBef>
                <a:spcPts val="0"/>
              </a:spcBef>
              <a:spcAft>
                <a:spcPts val="600"/>
              </a:spcAft>
              <a:buFont typeface="Arial"/>
              <a:buChar char="•"/>
              <a:defRPr sz="1500" baseline="0">
                <a:solidFill>
                  <a:schemeClr val="tx1"/>
                </a:solidFill>
                <a:latin typeface="Calibri"/>
                <a:cs typeface="Calibri"/>
              </a:defRPr>
            </a:lvl1pPr>
          </a:lstStyle>
          <a:p>
            <a:pPr lvl="0"/>
            <a:r>
              <a:rPr lang="en-US" dirty="0"/>
              <a:t>Bullet number one</a:t>
            </a:r>
          </a:p>
          <a:p>
            <a:pPr lvl="0"/>
            <a:r>
              <a:rPr lang="en-US" dirty="0"/>
              <a:t>Bullet number two</a:t>
            </a:r>
          </a:p>
        </p:txBody>
      </p:sp>
    </p:spTree>
    <p:extLst>
      <p:ext uri="{BB962C8B-B14F-4D97-AF65-F5344CB8AC3E}">
        <p14:creationId xmlns:p14="http://schemas.microsoft.com/office/powerpoint/2010/main" val="335084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NAHB 2 Line CMYK.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544" y="4390506"/>
            <a:ext cx="700414" cy="486547"/>
          </a:xfrm>
          <a:prstGeom prst="rect">
            <a:avLst/>
          </a:prstGeom>
        </p:spPr>
      </p:pic>
      <p:sp>
        <p:nvSpPr>
          <p:cNvPr id="5" name="Text Placeholder 2"/>
          <p:cNvSpPr>
            <a:spLocks noGrp="1"/>
          </p:cNvSpPr>
          <p:nvPr>
            <p:ph type="body" sz="quarter" idx="10" hasCustomPrompt="1"/>
          </p:nvPr>
        </p:nvSpPr>
        <p:spPr>
          <a:xfrm>
            <a:off x="1465855" y="71321"/>
            <a:ext cx="6977105" cy="1131087"/>
          </a:xfrm>
          <a:prstGeom prst="rect">
            <a:avLst/>
          </a:prstGeom>
        </p:spPr>
        <p:txBody>
          <a:bodyPr vert="horz" lIns="0" tIns="0" rIns="0" bIns="0" anchor="ctr" anchorCtr="0"/>
          <a:lstStyle>
            <a:lvl1pPr marL="0" indent="0">
              <a:spcBef>
                <a:spcPts val="0"/>
              </a:spcBef>
              <a:spcAft>
                <a:spcPts val="600"/>
              </a:spcAft>
              <a:buNone/>
              <a:defRPr sz="3600" b="0" i="0">
                <a:solidFill>
                  <a:schemeClr val="accent3"/>
                </a:solidFill>
                <a:latin typeface="Calibri Light"/>
                <a:cs typeface="Calibri Light"/>
              </a:defRPr>
            </a:lvl1pPr>
          </a:lstStyle>
          <a:p>
            <a:pPr lvl="0"/>
            <a:r>
              <a:rPr lang="en-US" dirty="0"/>
              <a:t>Page Header</a:t>
            </a:r>
          </a:p>
        </p:txBody>
      </p:sp>
      <p:sp>
        <p:nvSpPr>
          <p:cNvPr id="6" name="Text Placeholder 5"/>
          <p:cNvSpPr>
            <a:spLocks noGrp="1"/>
          </p:cNvSpPr>
          <p:nvPr>
            <p:ph type="body" sz="quarter" idx="11" hasCustomPrompt="1"/>
          </p:nvPr>
        </p:nvSpPr>
        <p:spPr>
          <a:xfrm>
            <a:off x="1465855" y="1404346"/>
            <a:ext cx="3136625" cy="2456453"/>
          </a:xfrm>
          <a:prstGeom prst="rect">
            <a:avLst/>
          </a:prstGeom>
        </p:spPr>
        <p:txBody>
          <a:bodyPr vert="horz" lIns="0" tIns="0" rIns="0" bIns="0"/>
          <a:lstStyle>
            <a:lvl1pPr marL="0" indent="0">
              <a:lnSpc>
                <a:spcPts val="2100"/>
              </a:lnSpc>
              <a:spcBef>
                <a:spcPts val="0"/>
              </a:spcBef>
              <a:spcAft>
                <a:spcPts val="600"/>
              </a:spcAft>
              <a:buNone/>
              <a:defRPr lang="en-US" sz="1500" smtClean="0"/>
            </a:lvl1pPr>
            <a:lvl2pPr marL="457200" indent="0">
              <a:buNone/>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sz="1500" dirty="0" err="1">
                <a:solidFill>
                  <a:srgbClr val="3D3935"/>
                </a:solidFill>
                <a:latin typeface="Calibri"/>
              </a:rPr>
              <a:t>consectetur</a:t>
            </a:r>
            <a:r>
              <a:rPr lang="en-US" sz="1500" dirty="0">
                <a:solidFill>
                  <a:srgbClr val="3D3935"/>
                </a:solidFill>
                <a:latin typeface="Calibri"/>
              </a:rPr>
              <a:t> </a:t>
            </a:r>
            <a:r>
              <a:rPr lang="en-US" sz="1500" dirty="0" err="1">
                <a:solidFill>
                  <a:srgbClr val="3D3935"/>
                </a:solidFill>
                <a:latin typeface="Calibri"/>
              </a:rPr>
              <a:t>adipiscing</a:t>
            </a:r>
            <a:r>
              <a:rPr lang="en-US" sz="1500" dirty="0">
                <a:solidFill>
                  <a:srgbClr val="3D3935"/>
                </a:solidFill>
                <a:latin typeface="Calibri"/>
              </a:rPr>
              <a:t> </a:t>
            </a:r>
            <a:r>
              <a:rPr lang="en-US" sz="1500" dirty="0" err="1">
                <a:solidFill>
                  <a:srgbClr val="3D3935"/>
                </a:solidFill>
                <a:latin typeface="Calibri"/>
              </a:rPr>
              <a:t>elit</a:t>
            </a:r>
            <a:r>
              <a:rPr lang="en-US" sz="1500" dirty="0">
                <a:solidFill>
                  <a:srgbClr val="3D3935"/>
                </a:solidFill>
                <a:latin typeface="Calibri"/>
              </a:rPr>
              <a:t>. </a:t>
            </a:r>
            <a:r>
              <a:rPr lang="en-US" sz="1500" dirty="0" err="1">
                <a:solidFill>
                  <a:srgbClr val="3D3935"/>
                </a:solidFill>
                <a:latin typeface="Calibri"/>
              </a:rPr>
              <a:t>Vestibulum</a:t>
            </a:r>
            <a:r>
              <a:rPr lang="en-US" sz="1500" dirty="0">
                <a:solidFill>
                  <a:srgbClr val="3D3935"/>
                </a:solidFill>
                <a:latin typeface="Calibri"/>
              </a:rPr>
              <a:t> ac ante </a:t>
            </a:r>
            <a:r>
              <a:rPr lang="en-US" sz="1500" dirty="0" err="1">
                <a:solidFill>
                  <a:srgbClr val="3D3935"/>
                </a:solidFill>
                <a:latin typeface="Calibri"/>
              </a:rPr>
              <a:t>feugiat</a:t>
            </a:r>
            <a:r>
              <a:rPr lang="en-US" sz="1500" dirty="0">
                <a:solidFill>
                  <a:srgbClr val="3D3935"/>
                </a:solidFill>
                <a:latin typeface="Calibri"/>
              </a:rPr>
              <a:t>, </a:t>
            </a:r>
            <a:r>
              <a:rPr lang="en-US" sz="1500" dirty="0" err="1">
                <a:solidFill>
                  <a:srgbClr val="3D3935"/>
                </a:solidFill>
                <a:latin typeface="Calibri"/>
              </a:rPr>
              <a:t>maximus</a:t>
            </a:r>
            <a:r>
              <a:rPr lang="en-US" sz="1500" dirty="0">
                <a:solidFill>
                  <a:srgbClr val="3D3935"/>
                </a:solidFill>
                <a:latin typeface="Calibri"/>
              </a:rPr>
              <a:t> </a:t>
            </a:r>
            <a:r>
              <a:rPr lang="en-US" sz="1500" dirty="0" err="1">
                <a:solidFill>
                  <a:srgbClr val="3D3935"/>
                </a:solidFill>
                <a:latin typeface="Calibri"/>
              </a:rPr>
              <a:t>erat</a:t>
            </a:r>
            <a:r>
              <a:rPr lang="en-US" sz="1500" dirty="0">
                <a:solidFill>
                  <a:srgbClr val="3D3935"/>
                </a:solidFill>
                <a:latin typeface="Calibri"/>
              </a:rPr>
              <a:t> et, </a:t>
            </a:r>
            <a:r>
              <a:rPr lang="en-US" sz="1500" dirty="0" err="1">
                <a:solidFill>
                  <a:srgbClr val="3D3935"/>
                </a:solidFill>
                <a:latin typeface="Calibri"/>
              </a:rPr>
              <a:t>accumsan</a:t>
            </a:r>
            <a:r>
              <a:rPr lang="en-US" sz="1500" dirty="0">
                <a:solidFill>
                  <a:srgbClr val="3D3935"/>
                </a:solidFill>
                <a:latin typeface="Calibri"/>
              </a:rPr>
              <a:t> </a:t>
            </a:r>
            <a:r>
              <a:rPr lang="en-US" sz="1500" dirty="0" err="1">
                <a:solidFill>
                  <a:srgbClr val="3D3935"/>
                </a:solidFill>
                <a:latin typeface="Calibri"/>
              </a:rPr>
              <a:t>neque</a:t>
            </a:r>
            <a:r>
              <a:rPr lang="en-US" sz="1500" dirty="0">
                <a:solidFill>
                  <a:srgbClr val="3D3935"/>
                </a:solidFill>
                <a:latin typeface="Calibri"/>
              </a:rPr>
              <a:t>. </a:t>
            </a:r>
            <a:r>
              <a:rPr lang="en-US" sz="1500" dirty="0" err="1">
                <a:solidFill>
                  <a:srgbClr val="3D3935"/>
                </a:solidFill>
                <a:latin typeface="Calibri"/>
              </a:rPr>
              <a:t>Nulla</a:t>
            </a:r>
            <a:r>
              <a:rPr lang="en-US" sz="1500" dirty="0">
                <a:solidFill>
                  <a:srgbClr val="3D3935"/>
                </a:solidFill>
                <a:latin typeface="Calibri"/>
              </a:rPr>
              <a:t> </a:t>
            </a:r>
            <a:r>
              <a:rPr lang="en-US" sz="1500" dirty="0" err="1">
                <a:solidFill>
                  <a:srgbClr val="3D3935"/>
                </a:solidFill>
                <a:latin typeface="Calibri"/>
              </a:rPr>
              <a:t>lacinia</a:t>
            </a:r>
            <a:r>
              <a:rPr lang="en-US" sz="1500" dirty="0">
                <a:solidFill>
                  <a:srgbClr val="3D3935"/>
                </a:solidFill>
                <a:latin typeface="Calibri"/>
              </a:rPr>
              <a:t> </a:t>
            </a:r>
            <a:r>
              <a:rPr lang="en-US" sz="1500" dirty="0" err="1">
                <a:solidFill>
                  <a:srgbClr val="3D3935"/>
                </a:solidFill>
                <a:latin typeface="Calibri"/>
              </a:rPr>
              <a:t>purus</a:t>
            </a:r>
            <a:r>
              <a:rPr lang="en-US" sz="1500" dirty="0">
                <a:solidFill>
                  <a:srgbClr val="3D3935"/>
                </a:solidFill>
                <a:latin typeface="Calibri"/>
              </a:rPr>
              <a:t> a </a:t>
            </a:r>
            <a:r>
              <a:rPr lang="en-US" sz="1500" dirty="0" err="1">
                <a:solidFill>
                  <a:srgbClr val="3D3935"/>
                </a:solidFill>
                <a:latin typeface="Calibri"/>
              </a:rPr>
              <a:t>lorem</a:t>
            </a:r>
            <a:r>
              <a:rPr lang="en-US" sz="1500" dirty="0">
                <a:solidFill>
                  <a:srgbClr val="3D3935"/>
                </a:solidFill>
                <a:latin typeface="Calibri"/>
              </a:rPr>
              <a:t> </a:t>
            </a:r>
            <a:r>
              <a:rPr lang="en-US" sz="1500" dirty="0" err="1">
                <a:solidFill>
                  <a:srgbClr val="3D3935"/>
                </a:solidFill>
                <a:latin typeface="Calibri"/>
              </a:rPr>
              <a:t>tincidunt</a:t>
            </a:r>
            <a:r>
              <a:rPr lang="en-US" sz="1500" dirty="0">
                <a:solidFill>
                  <a:srgbClr val="3D3935"/>
                </a:solidFill>
                <a:latin typeface="Calibri"/>
              </a:rPr>
              <a:t> </a:t>
            </a:r>
            <a:r>
              <a:rPr lang="en-US" sz="1500" dirty="0" err="1">
                <a:solidFill>
                  <a:srgbClr val="3D3935"/>
                </a:solidFill>
                <a:latin typeface="Calibri"/>
              </a:rPr>
              <a:t>consequat</a:t>
            </a:r>
            <a:r>
              <a:rPr lang="en-US" sz="1500" dirty="0">
                <a:solidFill>
                  <a:srgbClr val="3D3935"/>
                </a:solidFill>
                <a:latin typeface="Calibri"/>
              </a:rPr>
              <a:t>. </a:t>
            </a:r>
            <a:r>
              <a:rPr lang="en-US" sz="1500" dirty="0" err="1">
                <a:solidFill>
                  <a:srgbClr val="3D3935"/>
                </a:solidFill>
                <a:latin typeface="Calibri"/>
              </a:rPr>
              <a:t>Sed</a:t>
            </a:r>
            <a:r>
              <a:rPr lang="en-US" sz="1500" dirty="0">
                <a:solidFill>
                  <a:srgbClr val="3D3935"/>
                </a:solidFill>
                <a:latin typeface="Calibri"/>
              </a:rPr>
              <a:t> </a:t>
            </a:r>
            <a:r>
              <a:rPr lang="en-US" sz="1500" dirty="0" err="1">
                <a:solidFill>
                  <a:srgbClr val="3D3935"/>
                </a:solidFill>
                <a:latin typeface="Calibri"/>
              </a:rPr>
              <a:t>posuere</a:t>
            </a:r>
            <a:r>
              <a:rPr lang="en-US" sz="1500" dirty="0">
                <a:solidFill>
                  <a:srgbClr val="3D3935"/>
                </a:solidFill>
                <a:latin typeface="Calibri"/>
              </a:rPr>
              <a:t> </a:t>
            </a:r>
            <a:r>
              <a:rPr lang="en-US" sz="1500" dirty="0" err="1">
                <a:solidFill>
                  <a:srgbClr val="3D3935"/>
                </a:solidFill>
                <a:latin typeface="Calibri"/>
              </a:rPr>
              <a:t>cursus</a:t>
            </a:r>
            <a:r>
              <a:rPr lang="en-US" sz="1500" dirty="0">
                <a:solidFill>
                  <a:srgbClr val="3D3935"/>
                </a:solidFill>
                <a:latin typeface="Calibri"/>
              </a:rPr>
              <a:t> ligula in </a:t>
            </a:r>
            <a:r>
              <a:rPr lang="en-US" sz="1500" dirty="0" err="1">
                <a:solidFill>
                  <a:srgbClr val="3D3935"/>
                </a:solidFill>
                <a:latin typeface="Calibri"/>
              </a:rPr>
              <a:t>porta</a:t>
            </a:r>
            <a:r>
              <a:rPr lang="en-US" sz="1500" dirty="0">
                <a:solidFill>
                  <a:srgbClr val="3D3935"/>
                </a:solidFill>
                <a:latin typeface="Calibri"/>
              </a:rPr>
              <a:t>. </a:t>
            </a:r>
            <a:r>
              <a:rPr lang="en-US" sz="1500" dirty="0" err="1">
                <a:solidFill>
                  <a:srgbClr val="3D3935"/>
                </a:solidFill>
                <a:latin typeface="Calibri"/>
              </a:rPr>
              <a:t>Ut</a:t>
            </a:r>
            <a:r>
              <a:rPr lang="en-US" sz="1500" dirty="0">
                <a:solidFill>
                  <a:srgbClr val="3D3935"/>
                </a:solidFill>
                <a:latin typeface="Calibri"/>
              </a:rPr>
              <a:t> </a:t>
            </a:r>
            <a:r>
              <a:rPr lang="en-US" sz="1500" dirty="0" err="1">
                <a:solidFill>
                  <a:srgbClr val="3D3935"/>
                </a:solidFill>
                <a:latin typeface="Calibri"/>
              </a:rPr>
              <a:t>quis</a:t>
            </a:r>
            <a:r>
              <a:rPr lang="en-US" sz="1500" dirty="0">
                <a:solidFill>
                  <a:srgbClr val="3D3935"/>
                </a:solidFill>
                <a:latin typeface="Calibri"/>
              </a:rPr>
              <a:t> ex </a:t>
            </a:r>
            <a:r>
              <a:rPr lang="en-US" sz="1500" dirty="0" err="1">
                <a:solidFill>
                  <a:srgbClr val="3D3935"/>
                </a:solidFill>
                <a:latin typeface="Calibri"/>
              </a:rPr>
              <a:t>eget</a:t>
            </a:r>
            <a:r>
              <a:rPr lang="en-US" sz="1500" dirty="0">
                <a:solidFill>
                  <a:srgbClr val="3D3935"/>
                </a:solidFill>
                <a:latin typeface="Calibri"/>
              </a:rPr>
              <a:t> ligula </a:t>
            </a:r>
            <a:r>
              <a:rPr lang="en-US" sz="1500" dirty="0" err="1">
                <a:solidFill>
                  <a:srgbClr val="3D3935"/>
                </a:solidFill>
                <a:latin typeface="Calibri"/>
              </a:rPr>
              <a:t>ultricies</a:t>
            </a:r>
            <a:r>
              <a:rPr lang="en-US" sz="1500" dirty="0">
                <a:solidFill>
                  <a:srgbClr val="3D3935"/>
                </a:solidFill>
                <a:latin typeface="Calibri"/>
              </a:rPr>
              <a:t> </a:t>
            </a:r>
            <a:r>
              <a:rPr lang="en-US" sz="1500" dirty="0" err="1">
                <a:solidFill>
                  <a:srgbClr val="3D3935"/>
                </a:solidFill>
                <a:latin typeface="Calibri"/>
              </a:rPr>
              <a:t>pulvinar</a:t>
            </a:r>
            <a:r>
              <a:rPr lang="en-US" sz="1500" dirty="0">
                <a:solidFill>
                  <a:srgbClr val="3D3935"/>
                </a:solidFill>
                <a:latin typeface="Calibri"/>
              </a:rPr>
              <a:t> </a:t>
            </a:r>
            <a:r>
              <a:rPr lang="en-US" sz="1500" dirty="0" err="1">
                <a:solidFill>
                  <a:srgbClr val="3D3935"/>
                </a:solidFill>
                <a:latin typeface="Calibri"/>
              </a:rPr>
              <a:t>eget</a:t>
            </a:r>
            <a:r>
              <a:rPr lang="en-US" sz="1500" dirty="0">
                <a:solidFill>
                  <a:srgbClr val="3D3935"/>
                </a:solidFill>
                <a:latin typeface="Calibri"/>
              </a:rPr>
              <a:t> </a:t>
            </a:r>
            <a:r>
              <a:rPr lang="en-US" sz="1500" dirty="0" err="1">
                <a:solidFill>
                  <a:srgbClr val="3D3935"/>
                </a:solidFill>
                <a:latin typeface="Calibri"/>
              </a:rPr>
              <a:t>mollis</a:t>
            </a:r>
            <a:r>
              <a:rPr lang="en-US" sz="1500" dirty="0">
                <a:solidFill>
                  <a:srgbClr val="3D3935"/>
                </a:solidFill>
                <a:latin typeface="Calibri"/>
              </a:rPr>
              <a:t> </a:t>
            </a:r>
            <a:r>
              <a:rPr lang="en-US" sz="1500" dirty="0" err="1">
                <a:solidFill>
                  <a:srgbClr val="3D3935"/>
                </a:solidFill>
                <a:latin typeface="Calibri"/>
              </a:rPr>
              <a:t>tellus</a:t>
            </a:r>
            <a:r>
              <a:rPr lang="en-US" sz="1500" dirty="0">
                <a:solidFill>
                  <a:srgbClr val="3D3935"/>
                </a:solidFill>
                <a:latin typeface="Calibri"/>
              </a:rPr>
              <a:t>. </a:t>
            </a:r>
            <a:endParaRPr lang="en-US" dirty="0"/>
          </a:p>
        </p:txBody>
      </p:sp>
      <p:sp>
        <p:nvSpPr>
          <p:cNvPr id="9" name="Picture Placeholder 8"/>
          <p:cNvSpPr>
            <a:spLocks noGrp="1"/>
          </p:cNvSpPr>
          <p:nvPr>
            <p:ph type="pic" sz="quarter" idx="13"/>
          </p:nvPr>
        </p:nvSpPr>
        <p:spPr>
          <a:xfrm>
            <a:off x="5090161" y="1202408"/>
            <a:ext cx="3749039" cy="3751088"/>
          </a:xfrm>
          <a:prstGeom prst="ellipse">
            <a:avLst/>
          </a:prstGeom>
        </p:spPr>
        <p:txBody>
          <a:bodyPr vert="horz"/>
          <a:lstStyle/>
          <a:p>
            <a:r>
              <a:rPr lang="en-US"/>
              <a:t>Click icon to add picture</a:t>
            </a: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114075" y="71321"/>
            <a:ext cx="1579929" cy="1131086"/>
          </a:xfrm>
          <a:prstGeom prst="rect">
            <a:avLst/>
          </a:prstGeom>
        </p:spPr>
      </p:pic>
    </p:spTree>
    <p:extLst>
      <p:ext uri="{BB962C8B-B14F-4D97-AF65-F5344CB8AC3E}">
        <p14:creationId xmlns:p14="http://schemas.microsoft.com/office/powerpoint/2010/main" val="2153870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10" name="Picture 9" descr="NAHB 2 Line CMYK.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544" y="4390506"/>
            <a:ext cx="700414" cy="486547"/>
          </a:xfrm>
          <a:prstGeom prst="rect">
            <a:avLst/>
          </a:prstGeom>
        </p:spPr>
      </p:pic>
      <p:sp>
        <p:nvSpPr>
          <p:cNvPr id="12" name="Text Placeholder 2"/>
          <p:cNvSpPr>
            <a:spLocks noGrp="1"/>
          </p:cNvSpPr>
          <p:nvPr>
            <p:ph type="body" sz="quarter" idx="10" hasCustomPrompt="1"/>
          </p:nvPr>
        </p:nvSpPr>
        <p:spPr>
          <a:xfrm>
            <a:off x="1465855" y="71321"/>
            <a:ext cx="3888465" cy="1131087"/>
          </a:xfrm>
          <a:prstGeom prst="rect">
            <a:avLst/>
          </a:prstGeom>
        </p:spPr>
        <p:txBody>
          <a:bodyPr vert="horz" lIns="0" tIns="0" rIns="0" bIns="0" anchor="ctr" anchorCtr="0"/>
          <a:lstStyle>
            <a:lvl1pPr marL="0" indent="0">
              <a:spcBef>
                <a:spcPts val="0"/>
              </a:spcBef>
              <a:spcAft>
                <a:spcPts val="600"/>
              </a:spcAft>
              <a:buNone/>
              <a:defRPr sz="3600" b="0" i="0">
                <a:solidFill>
                  <a:schemeClr val="accent3"/>
                </a:solidFill>
                <a:latin typeface="Calibri Light"/>
                <a:cs typeface="Calibri Light"/>
              </a:defRPr>
            </a:lvl1pPr>
          </a:lstStyle>
          <a:p>
            <a:pPr lvl="0"/>
            <a:r>
              <a:rPr lang="en-US" dirty="0"/>
              <a:t>Page Header</a:t>
            </a:r>
          </a:p>
        </p:txBody>
      </p:sp>
      <p:sp>
        <p:nvSpPr>
          <p:cNvPr id="13" name="Text Placeholder 5"/>
          <p:cNvSpPr>
            <a:spLocks noGrp="1"/>
          </p:cNvSpPr>
          <p:nvPr>
            <p:ph type="body" sz="quarter" idx="11" hasCustomPrompt="1"/>
          </p:nvPr>
        </p:nvSpPr>
        <p:spPr>
          <a:xfrm>
            <a:off x="1465855" y="1404346"/>
            <a:ext cx="3888465" cy="1785895"/>
          </a:xfrm>
          <a:prstGeom prst="rect">
            <a:avLst/>
          </a:prstGeom>
        </p:spPr>
        <p:txBody>
          <a:bodyPr vert="horz" lIns="0" tIns="0" rIns="0" bIns="0"/>
          <a:lstStyle>
            <a:lvl1pPr marL="0" indent="0">
              <a:lnSpc>
                <a:spcPts val="2100"/>
              </a:lnSpc>
              <a:spcBef>
                <a:spcPts val="0"/>
              </a:spcBef>
              <a:spcAft>
                <a:spcPts val="600"/>
              </a:spcAft>
              <a:buNone/>
              <a:defRPr lang="en-US" sz="1500" smtClean="0"/>
            </a:lvl1pPr>
            <a:lvl2pPr marL="457200" indent="0">
              <a:buNone/>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sz="1500" dirty="0" err="1">
                <a:solidFill>
                  <a:srgbClr val="3D3935"/>
                </a:solidFill>
                <a:latin typeface="Calibri"/>
              </a:rPr>
              <a:t>consectetur</a:t>
            </a:r>
            <a:r>
              <a:rPr lang="en-US" sz="1500" dirty="0">
                <a:solidFill>
                  <a:srgbClr val="3D3935"/>
                </a:solidFill>
                <a:latin typeface="Calibri"/>
              </a:rPr>
              <a:t> </a:t>
            </a:r>
            <a:r>
              <a:rPr lang="en-US" sz="1500" dirty="0" err="1">
                <a:solidFill>
                  <a:srgbClr val="3D3935"/>
                </a:solidFill>
                <a:latin typeface="Calibri"/>
              </a:rPr>
              <a:t>adipiscing</a:t>
            </a:r>
            <a:r>
              <a:rPr lang="en-US" sz="1500" dirty="0">
                <a:solidFill>
                  <a:srgbClr val="3D3935"/>
                </a:solidFill>
                <a:latin typeface="Calibri"/>
              </a:rPr>
              <a:t> </a:t>
            </a:r>
            <a:r>
              <a:rPr lang="en-US" sz="1500" dirty="0" err="1">
                <a:solidFill>
                  <a:srgbClr val="3D3935"/>
                </a:solidFill>
                <a:latin typeface="Calibri"/>
              </a:rPr>
              <a:t>elit</a:t>
            </a:r>
            <a:r>
              <a:rPr lang="en-US" sz="1500" dirty="0">
                <a:solidFill>
                  <a:srgbClr val="3D3935"/>
                </a:solidFill>
                <a:latin typeface="Calibri"/>
              </a:rPr>
              <a:t>. </a:t>
            </a:r>
            <a:r>
              <a:rPr lang="en-US" sz="1500" dirty="0" err="1">
                <a:solidFill>
                  <a:srgbClr val="3D3935"/>
                </a:solidFill>
                <a:latin typeface="Calibri"/>
              </a:rPr>
              <a:t>Vestibulum</a:t>
            </a:r>
            <a:r>
              <a:rPr lang="en-US" sz="1500" dirty="0">
                <a:solidFill>
                  <a:srgbClr val="3D3935"/>
                </a:solidFill>
                <a:latin typeface="Calibri"/>
              </a:rPr>
              <a:t> ac ante </a:t>
            </a:r>
            <a:r>
              <a:rPr lang="en-US" sz="1500" dirty="0" err="1">
                <a:solidFill>
                  <a:srgbClr val="3D3935"/>
                </a:solidFill>
                <a:latin typeface="Calibri"/>
              </a:rPr>
              <a:t>feugiat</a:t>
            </a:r>
            <a:r>
              <a:rPr lang="en-US" sz="1500" dirty="0">
                <a:solidFill>
                  <a:srgbClr val="3D3935"/>
                </a:solidFill>
                <a:latin typeface="Calibri"/>
              </a:rPr>
              <a:t>, </a:t>
            </a:r>
            <a:r>
              <a:rPr lang="en-US" sz="1500" dirty="0" err="1">
                <a:solidFill>
                  <a:srgbClr val="3D3935"/>
                </a:solidFill>
                <a:latin typeface="Calibri"/>
              </a:rPr>
              <a:t>maximus</a:t>
            </a:r>
            <a:r>
              <a:rPr lang="en-US" sz="1500" dirty="0">
                <a:solidFill>
                  <a:srgbClr val="3D3935"/>
                </a:solidFill>
                <a:latin typeface="Calibri"/>
              </a:rPr>
              <a:t> </a:t>
            </a:r>
            <a:r>
              <a:rPr lang="en-US" sz="1500" dirty="0" err="1">
                <a:solidFill>
                  <a:srgbClr val="3D3935"/>
                </a:solidFill>
                <a:latin typeface="Calibri"/>
              </a:rPr>
              <a:t>erat</a:t>
            </a:r>
            <a:r>
              <a:rPr lang="en-US" sz="1500" dirty="0">
                <a:solidFill>
                  <a:srgbClr val="3D3935"/>
                </a:solidFill>
                <a:latin typeface="Calibri"/>
              </a:rPr>
              <a:t> et, </a:t>
            </a:r>
            <a:r>
              <a:rPr lang="en-US" sz="1500" dirty="0" err="1">
                <a:solidFill>
                  <a:srgbClr val="3D3935"/>
                </a:solidFill>
                <a:latin typeface="Calibri"/>
              </a:rPr>
              <a:t>accumsan</a:t>
            </a:r>
            <a:r>
              <a:rPr lang="en-US" sz="1500" dirty="0">
                <a:solidFill>
                  <a:srgbClr val="3D3935"/>
                </a:solidFill>
                <a:latin typeface="Calibri"/>
              </a:rPr>
              <a:t> </a:t>
            </a:r>
            <a:r>
              <a:rPr lang="en-US" sz="1500" dirty="0" err="1">
                <a:solidFill>
                  <a:srgbClr val="3D3935"/>
                </a:solidFill>
                <a:latin typeface="Calibri"/>
              </a:rPr>
              <a:t>neque</a:t>
            </a:r>
            <a:r>
              <a:rPr lang="en-US" sz="1500" dirty="0">
                <a:solidFill>
                  <a:srgbClr val="3D3935"/>
                </a:solidFill>
                <a:latin typeface="Calibri"/>
              </a:rPr>
              <a:t>. </a:t>
            </a:r>
            <a:r>
              <a:rPr lang="en-US" sz="1500" dirty="0" err="1">
                <a:solidFill>
                  <a:srgbClr val="3D3935"/>
                </a:solidFill>
                <a:latin typeface="Calibri"/>
              </a:rPr>
              <a:t>Nulla</a:t>
            </a:r>
            <a:r>
              <a:rPr lang="en-US" sz="1500" dirty="0">
                <a:solidFill>
                  <a:srgbClr val="3D3935"/>
                </a:solidFill>
                <a:latin typeface="Calibri"/>
              </a:rPr>
              <a:t> </a:t>
            </a:r>
            <a:r>
              <a:rPr lang="en-US" sz="1500" dirty="0" err="1">
                <a:solidFill>
                  <a:srgbClr val="3D3935"/>
                </a:solidFill>
                <a:latin typeface="Calibri"/>
              </a:rPr>
              <a:t>lacinia</a:t>
            </a:r>
            <a:r>
              <a:rPr lang="en-US" sz="1500" dirty="0">
                <a:solidFill>
                  <a:srgbClr val="3D3935"/>
                </a:solidFill>
                <a:latin typeface="Calibri"/>
              </a:rPr>
              <a:t> </a:t>
            </a:r>
            <a:r>
              <a:rPr lang="en-US" sz="1500" dirty="0" err="1">
                <a:solidFill>
                  <a:srgbClr val="3D3935"/>
                </a:solidFill>
                <a:latin typeface="Calibri"/>
              </a:rPr>
              <a:t>purus</a:t>
            </a:r>
            <a:r>
              <a:rPr lang="en-US" sz="1500" dirty="0">
                <a:solidFill>
                  <a:srgbClr val="3D3935"/>
                </a:solidFill>
                <a:latin typeface="Calibri"/>
              </a:rPr>
              <a:t> a </a:t>
            </a:r>
            <a:r>
              <a:rPr lang="en-US" sz="1500" dirty="0" err="1">
                <a:solidFill>
                  <a:srgbClr val="3D3935"/>
                </a:solidFill>
                <a:latin typeface="Calibri"/>
              </a:rPr>
              <a:t>lorem</a:t>
            </a:r>
            <a:r>
              <a:rPr lang="en-US" sz="1500" dirty="0">
                <a:solidFill>
                  <a:srgbClr val="3D3935"/>
                </a:solidFill>
                <a:latin typeface="Calibri"/>
              </a:rPr>
              <a:t> </a:t>
            </a:r>
            <a:r>
              <a:rPr lang="en-US" sz="1500" dirty="0" err="1">
                <a:solidFill>
                  <a:srgbClr val="3D3935"/>
                </a:solidFill>
                <a:latin typeface="Calibri"/>
              </a:rPr>
              <a:t>tincidunt</a:t>
            </a:r>
            <a:r>
              <a:rPr lang="en-US" sz="1500" dirty="0">
                <a:solidFill>
                  <a:srgbClr val="3D3935"/>
                </a:solidFill>
                <a:latin typeface="Calibri"/>
              </a:rPr>
              <a:t> </a:t>
            </a:r>
            <a:r>
              <a:rPr lang="en-US" sz="1500" dirty="0" err="1">
                <a:solidFill>
                  <a:srgbClr val="3D3935"/>
                </a:solidFill>
                <a:latin typeface="Calibri"/>
              </a:rPr>
              <a:t>consequat</a:t>
            </a:r>
            <a:r>
              <a:rPr lang="en-US" sz="1500" dirty="0">
                <a:solidFill>
                  <a:srgbClr val="3D3935"/>
                </a:solidFill>
                <a:latin typeface="Calibri"/>
              </a:rPr>
              <a:t>. </a:t>
            </a:r>
            <a:r>
              <a:rPr lang="en-US" sz="1500" dirty="0" err="1">
                <a:solidFill>
                  <a:srgbClr val="3D3935"/>
                </a:solidFill>
                <a:latin typeface="Calibri"/>
              </a:rPr>
              <a:t>Sed</a:t>
            </a:r>
            <a:r>
              <a:rPr lang="en-US" sz="1500" dirty="0">
                <a:solidFill>
                  <a:srgbClr val="3D3935"/>
                </a:solidFill>
                <a:latin typeface="Calibri"/>
              </a:rPr>
              <a:t> </a:t>
            </a:r>
            <a:r>
              <a:rPr lang="en-US" sz="1500" dirty="0" err="1">
                <a:solidFill>
                  <a:srgbClr val="3D3935"/>
                </a:solidFill>
                <a:latin typeface="Calibri"/>
              </a:rPr>
              <a:t>posuere</a:t>
            </a:r>
            <a:r>
              <a:rPr lang="en-US" sz="1500" dirty="0">
                <a:solidFill>
                  <a:srgbClr val="3D3935"/>
                </a:solidFill>
                <a:latin typeface="Calibri"/>
              </a:rPr>
              <a:t> </a:t>
            </a:r>
            <a:r>
              <a:rPr lang="en-US" sz="1500" dirty="0" err="1">
                <a:solidFill>
                  <a:srgbClr val="3D3935"/>
                </a:solidFill>
                <a:latin typeface="Calibri"/>
              </a:rPr>
              <a:t>cursus</a:t>
            </a:r>
            <a:r>
              <a:rPr lang="en-US" sz="1500" dirty="0">
                <a:solidFill>
                  <a:srgbClr val="3D3935"/>
                </a:solidFill>
                <a:latin typeface="Calibri"/>
              </a:rPr>
              <a:t> ligula in </a:t>
            </a:r>
            <a:r>
              <a:rPr lang="en-US" sz="1500" dirty="0" err="1">
                <a:solidFill>
                  <a:srgbClr val="3D3935"/>
                </a:solidFill>
                <a:latin typeface="Calibri"/>
              </a:rPr>
              <a:t>porta</a:t>
            </a:r>
            <a:r>
              <a:rPr lang="en-US" sz="1500" dirty="0">
                <a:solidFill>
                  <a:srgbClr val="3D3935"/>
                </a:solidFill>
                <a:latin typeface="Calibri"/>
              </a:rPr>
              <a:t>. </a:t>
            </a:r>
            <a:r>
              <a:rPr lang="en-US" sz="1500" dirty="0" err="1">
                <a:solidFill>
                  <a:srgbClr val="3D3935"/>
                </a:solidFill>
                <a:latin typeface="Calibri"/>
              </a:rPr>
              <a:t>Ut</a:t>
            </a:r>
            <a:r>
              <a:rPr lang="en-US" sz="1500" dirty="0">
                <a:solidFill>
                  <a:srgbClr val="3D3935"/>
                </a:solidFill>
                <a:latin typeface="Calibri"/>
              </a:rPr>
              <a:t> </a:t>
            </a:r>
            <a:r>
              <a:rPr lang="en-US" sz="1500" dirty="0" err="1">
                <a:solidFill>
                  <a:srgbClr val="3D3935"/>
                </a:solidFill>
                <a:latin typeface="Calibri"/>
              </a:rPr>
              <a:t>quis</a:t>
            </a:r>
            <a:r>
              <a:rPr lang="en-US" sz="1500" dirty="0">
                <a:solidFill>
                  <a:srgbClr val="3D3935"/>
                </a:solidFill>
                <a:latin typeface="Calibri"/>
              </a:rPr>
              <a:t> ex </a:t>
            </a:r>
            <a:r>
              <a:rPr lang="en-US" sz="1500" dirty="0" err="1">
                <a:solidFill>
                  <a:srgbClr val="3D3935"/>
                </a:solidFill>
                <a:latin typeface="Calibri"/>
              </a:rPr>
              <a:t>eget</a:t>
            </a:r>
            <a:r>
              <a:rPr lang="en-US" sz="1500" dirty="0">
                <a:solidFill>
                  <a:srgbClr val="3D3935"/>
                </a:solidFill>
                <a:latin typeface="Calibri"/>
              </a:rPr>
              <a:t> ligula </a:t>
            </a:r>
            <a:r>
              <a:rPr lang="en-US" sz="1500" dirty="0" err="1">
                <a:solidFill>
                  <a:srgbClr val="3D3935"/>
                </a:solidFill>
                <a:latin typeface="Calibri"/>
              </a:rPr>
              <a:t>ultricies</a:t>
            </a:r>
            <a:r>
              <a:rPr lang="en-US" sz="1500" dirty="0">
                <a:solidFill>
                  <a:srgbClr val="3D3935"/>
                </a:solidFill>
                <a:latin typeface="Calibri"/>
              </a:rPr>
              <a:t> </a:t>
            </a:r>
            <a:r>
              <a:rPr lang="en-US" sz="1500" dirty="0" err="1">
                <a:solidFill>
                  <a:srgbClr val="3D3935"/>
                </a:solidFill>
                <a:latin typeface="Calibri"/>
              </a:rPr>
              <a:t>pulvinar</a:t>
            </a:r>
            <a:r>
              <a:rPr lang="en-US" sz="1500" dirty="0">
                <a:solidFill>
                  <a:srgbClr val="3D3935"/>
                </a:solidFill>
                <a:latin typeface="Calibri"/>
              </a:rPr>
              <a:t> </a:t>
            </a:r>
            <a:r>
              <a:rPr lang="en-US" sz="1500" dirty="0" err="1">
                <a:solidFill>
                  <a:srgbClr val="3D3935"/>
                </a:solidFill>
                <a:latin typeface="Calibri"/>
              </a:rPr>
              <a:t>eget</a:t>
            </a:r>
            <a:r>
              <a:rPr lang="en-US" sz="1500" dirty="0">
                <a:solidFill>
                  <a:srgbClr val="3D3935"/>
                </a:solidFill>
                <a:latin typeface="Calibri"/>
              </a:rPr>
              <a:t> </a:t>
            </a:r>
            <a:r>
              <a:rPr lang="en-US" sz="1500" dirty="0" err="1">
                <a:solidFill>
                  <a:srgbClr val="3D3935"/>
                </a:solidFill>
                <a:latin typeface="Calibri"/>
              </a:rPr>
              <a:t>mollis</a:t>
            </a:r>
            <a:r>
              <a:rPr lang="en-US" sz="1500" dirty="0">
                <a:solidFill>
                  <a:srgbClr val="3D3935"/>
                </a:solidFill>
                <a:latin typeface="Calibri"/>
              </a:rPr>
              <a:t> </a:t>
            </a:r>
            <a:r>
              <a:rPr lang="en-US" sz="1500" dirty="0" err="1">
                <a:solidFill>
                  <a:srgbClr val="3D3935"/>
                </a:solidFill>
                <a:latin typeface="Calibri"/>
              </a:rPr>
              <a:t>tellus</a:t>
            </a:r>
            <a:r>
              <a:rPr lang="en-US" sz="1500" dirty="0">
                <a:solidFill>
                  <a:srgbClr val="3D3935"/>
                </a:solidFill>
                <a:latin typeface="Calibri"/>
              </a:rPr>
              <a:t>. </a:t>
            </a:r>
            <a:endParaRPr lang="en-US" dirty="0"/>
          </a:p>
        </p:txBody>
      </p:sp>
      <p:sp>
        <p:nvSpPr>
          <p:cNvPr id="15" name="Text Placeholder 7"/>
          <p:cNvSpPr>
            <a:spLocks noGrp="1"/>
          </p:cNvSpPr>
          <p:nvPr>
            <p:ph type="body" sz="quarter" idx="12" hasCustomPrompt="1"/>
          </p:nvPr>
        </p:nvSpPr>
        <p:spPr>
          <a:xfrm>
            <a:off x="1465263" y="3190242"/>
            <a:ext cx="3889057" cy="1574800"/>
          </a:xfrm>
          <a:prstGeom prst="rect">
            <a:avLst/>
          </a:prstGeom>
        </p:spPr>
        <p:txBody>
          <a:bodyPr vert="horz" lIns="0" tIns="0" rIns="0" bIns="0"/>
          <a:lstStyle>
            <a:lvl1pPr marL="285750" indent="-285750">
              <a:lnSpc>
                <a:spcPts val="2100"/>
              </a:lnSpc>
              <a:spcBef>
                <a:spcPts val="0"/>
              </a:spcBef>
              <a:spcAft>
                <a:spcPts val="600"/>
              </a:spcAft>
              <a:buFont typeface="Arial"/>
              <a:buChar char="•"/>
              <a:defRPr sz="1500" baseline="0">
                <a:latin typeface="Calibri"/>
                <a:cs typeface="Calibri"/>
              </a:defRPr>
            </a:lvl1pPr>
          </a:lstStyle>
          <a:p>
            <a:pPr lvl="0"/>
            <a:r>
              <a:rPr lang="en-US" dirty="0"/>
              <a:t>Bullet number one</a:t>
            </a:r>
          </a:p>
          <a:p>
            <a:pPr lvl="0"/>
            <a:r>
              <a:rPr lang="en-US" dirty="0"/>
              <a:t>Bullet number two</a:t>
            </a:r>
          </a:p>
        </p:txBody>
      </p:sp>
      <p:sp>
        <p:nvSpPr>
          <p:cNvPr id="4" name="Picture Placeholder 3"/>
          <p:cNvSpPr>
            <a:spLocks noGrp="1"/>
          </p:cNvSpPr>
          <p:nvPr>
            <p:ph type="pic" sz="quarter" idx="13"/>
          </p:nvPr>
        </p:nvSpPr>
        <p:spPr>
          <a:xfrm>
            <a:off x="5621338" y="203553"/>
            <a:ext cx="3005137" cy="2238375"/>
          </a:xfrm>
          <a:prstGeom prst="rect">
            <a:avLst/>
          </a:prstGeom>
        </p:spPr>
        <p:txBody>
          <a:bodyPr vert="horz"/>
          <a:lstStyle/>
          <a:p>
            <a:r>
              <a:rPr lang="en-US"/>
              <a:t>Click icon to add picture</a:t>
            </a:r>
          </a:p>
        </p:txBody>
      </p:sp>
      <p:sp>
        <p:nvSpPr>
          <p:cNvPr id="16" name="Picture Placeholder 3"/>
          <p:cNvSpPr>
            <a:spLocks noGrp="1"/>
          </p:cNvSpPr>
          <p:nvPr>
            <p:ph type="pic" sz="quarter" idx="14"/>
          </p:nvPr>
        </p:nvSpPr>
        <p:spPr>
          <a:xfrm>
            <a:off x="5621446" y="2659351"/>
            <a:ext cx="3005137" cy="2238375"/>
          </a:xfrm>
          <a:prstGeom prst="rect">
            <a:avLst/>
          </a:prstGeom>
        </p:spPr>
        <p:txBody>
          <a:bodyPr vert="horz"/>
          <a:lstStyle/>
          <a:p>
            <a:r>
              <a:rPr lang="en-US"/>
              <a:t>Click icon to add picture</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114075" y="71321"/>
            <a:ext cx="1579929" cy="1131086"/>
          </a:xfrm>
          <a:prstGeom prst="rect">
            <a:avLst/>
          </a:prstGeom>
        </p:spPr>
      </p:pic>
    </p:spTree>
    <p:extLst>
      <p:ext uri="{BB962C8B-B14F-4D97-AF65-F5344CB8AC3E}">
        <p14:creationId xmlns:p14="http://schemas.microsoft.com/office/powerpoint/2010/main" val="1392706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699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2" r:id="rId5"/>
    <p:sldLayoutId id="2147483653" r:id="rId6"/>
    <p:sldLayoutId id="2147483656" r:id="rId7"/>
    <p:sldLayoutId id="2147483660" r:id="rId8"/>
    <p:sldLayoutId id="2147483659" r:id="rId9"/>
    <p:sldLayoutId id="2147483662" r:id="rId10"/>
    <p:sldLayoutId id="2147483658" r:id="rId11"/>
    <p:sldLayoutId id="2147483657" r:id="rId12"/>
    <p:sldLayoutId id="2147483655" r:id="rId13"/>
    <p:sldLayoutId id="2147483661"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mailto:dbassert@nahb.org"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21537" y="1054909"/>
            <a:ext cx="10193682" cy="2892802"/>
          </a:xfrm>
          <a:prstGeom prst="rect">
            <a:avLst/>
          </a:prstGeom>
        </p:spPr>
      </p:pic>
      <p:pic>
        <p:nvPicPr>
          <p:cNvPr id="3" name="Picture 2" descr="NAHB 2 Line CMYK.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19960" y="4191000"/>
            <a:ext cx="987617" cy="686054"/>
          </a:xfrm>
          <a:prstGeom prst="rect">
            <a:avLst/>
          </a:prstGeom>
        </p:spPr>
      </p:pic>
      <p:sp>
        <p:nvSpPr>
          <p:cNvPr id="4" name="TextBox 3"/>
          <p:cNvSpPr txBox="1"/>
          <p:nvPr/>
        </p:nvSpPr>
        <p:spPr>
          <a:xfrm>
            <a:off x="1432560" y="1085389"/>
            <a:ext cx="4419600" cy="2769989"/>
          </a:xfrm>
          <a:prstGeom prst="rect">
            <a:avLst/>
          </a:prstGeom>
          <a:noFill/>
        </p:spPr>
        <p:txBody>
          <a:bodyPr wrap="square" lIns="0" tIns="0" rIns="0" bIns="0" rtlCol="0">
            <a:spAutoFit/>
          </a:bodyPr>
          <a:lstStyle/>
          <a:p>
            <a:pPr algn="r"/>
            <a:r>
              <a:rPr lang="en-US" sz="6000" dirty="0">
                <a:solidFill>
                  <a:srgbClr val="9D968D"/>
                </a:solidFill>
                <a:latin typeface="Calibri Light"/>
                <a:cs typeface="Calibri Light"/>
              </a:rPr>
              <a:t>Low Impact Development Practices</a:t>
            </a:r>
          </a:p>
        </p:txBody>
      </p:sp>
    </p:spTree>
    <p:extLst>
      <p:ext uri="{BB962C8B-B14F-4D97-AF65-F5344CB8AC3E}">
        <p14:creationId xmlns:p14="http://schemas.microsoft.com/office/powerpoint/2010/main" val="1082187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Benefits of LID</a:t>
            </a:r>
          </a:p>
        </p:txBody>
      </p:sp>
      <p:sp>
        <p:nvSpPr>
          <p:cNvPr id="3" name="Text Placeholder 2"/>
          <p:cNvSpPr>
            <a:spLocks noGrp="1"/>
          </p:cNvSpPr>
          <p:nvPr>
            <p:ph type="body" sz="quarter" idx="11"/>
          </p:nvPr>
        </p:nvSpPr>
        <p:spPr/>
        <p:txBody>
          <a:bodyPr/>
          <a:lstStyle/>
          <a:p>
            <a:pPr marL="285750" indent="-285750" fontAlgn="auto">
              <a:spcAft>
                <a:spcPts val="0"/>
              </a:spcAft>
              <a:buFont typeface="Arial" panose="020B0604020202020204" pitchFamily="34" charset="0"/>
              <a:buChar char="•"/>
              <a:defRPr/>
            </a:pPr>
            <a:r>
              <a:rPr lang="en-US" sz="1600" dirty="0"/>
              <a:t>Economical and environmental benefits </a:t>
            </a:r>
          </a:p>
          <a:p>
            <a:pPr marL="285750" indent="-285750" fontAlgn="auto">
              <a:spcAft>
                <a:spcPts val="0"/>
              </a:spcAft>
              <a:buFont typeface="Arial" panose="020B0604020202020204" pitchFamily="34" charset="0"/>
              <a:buChar char="•"/>
              <a:defRPr/>
            </a:pPr>
            <a:r>
              <a:rPr lang="en-US" sz="1600" dirty="0"/>
              <a:t>Less disturbance of the development area</a:t>
            </a:r>
          </a:p>
          <a:p>
            <a:pPr marL="285750" indent="-285750" fontAlgn="auto">
              <a:spcAft>
                <a:spcPts val="0"/>
              </a:spcAft>
              <a:buFont typeface="Arial" panose="020B0604020202020204" pitchFamily="34" charset="0"/>
              <a:buChar char="•"/>
              <a:defRPr/>
            </a:pPr>
            <a:r>
              <a:rPr lang="en-US" sz="1600" dirty="0"/>
              <a:t>Conservation of natural features</a:t>
            </a:r>
          </a:p>
          <a:p>
            <a:pPr marL="285750" indent="-285750" fontAlgn="auto">
              <a:spcAft>
                <a:spcPts val="0"/>
              </a:spcAft>
              <a:buFont typeface="Arial" panose="020B0604020202020204" pitchFamily="34" charset="0"/>
              <a:buChar char="•"/>
              <a:defRPr/>
            </a:pPr>
            <a:r>
              <a:rPr lang="en-US" sz="1600" dirty="0"/>
              <a:t>Can be less cost intensive than traditional </a:t>
            </a:r>
            <a:r>
              <a:rPr lang="en-US" sz="1600" dirty="0" err="1"/>
              <a:t>stormwater</a:t>
            </a:r>
            <a:r>
              <a:rPr lang="en-US" sz="1600" dirty="0"/>
              <a:t> control mechanisms </a:t>
            </a:r>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a:ext>
            </a:extLst>
          </a:blip>
          <a:srcRect l="16764" r="16764"/>
          <a:stretch>
            <a:fillRect/>
          </a:stretch>
        </p:blipFill>
        <p:spPr/>
      </p:pic>
      <p:sp>
        <p:nvSpPr>
          <p:cNvPr id="6" name="TextBox 5"/>
          <p:cNvSpPr txBox="1"/>
          <p:nvPr/>
        </p:nvSpPr>
        <p:spPr>
          <a:xfrm>
            <a:off x="3509457" y="4922162"/>
            <a:ext cx="1526380" cy="215444"/>
          </a:xfrm>
          <a:prstGeom prst="rect">
            <a:avLst/>
          </a:prstGeom>
          <a:noFill/>
        </p:spPr>
        <p:txBody>
          <a:bodyPr wrap="none" rtlCol="0">
            <a:spAutoFit/>
          </a:bodyPr>
          <a:lstStyle/>
          <a:p>
            <a:r>
              <a:rPr lang="en-US" sz="800" dirty="0">
                <a:solidFill>
                  <a:schemeClr val="bg1">
                    <a:lumMod val="65000"/>
                  </a:schemeClr>
                </a:solidFill>
              </a:rPr>
              <a:t>Grow Community, Anthony Rich</a:t>
            </a:r>
          </a:p>
        </p:txBody>
      </p:sp>
    </p:spTree>
    <p:extLst>
      <p:ext uri="{BB962C8B-B14F-4D97-AF65-F5344CB8AC3E}">
        <p14:creationId xmlns:p14="http://schemas.microsoft.com/office/powerpoint/2010/main" val="2794556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Builder Concerns with LID</a:t>
            </a:r>
          </a:p>
        </p:txBody>
      </p:sp>
      <p:sp>
        <p:nvSpPr>
          <p:cNvPr id="3" name="Text Placeholder 2"/>
          <p:cNvSpPr>
            <a:spLocks noGrp="1"/>
          </p:cNvSpPr>
          <p:nvPr>
            <p:ph type="body" sz="quarter" idx="11"/>
          </p:nvPr>
        </p:nvSpPr>
        <p:spPr>
          <a:xfrm>
            <a:off x="1088666" y="1322792"/>
            <a:ext cx="4001495" cy="2456453"/>
          </a:xfrm>
        </p:spPr>
        <p:txBody>
          <a:bodyPr/>
          <a:lstStyle/>
          <a:p>
            <a:pPr marL="285750" indent="-285750">
              <a:buFont typeface="Arial" panose="020B0604020202020204" pitchFamily="34" charset="0"/>
              <a:buChar char="•"/>
            </a:pPr>
            <a:r>
              <a:rPr lang="en-US" altLang="en-US" sz="1600" dirty="0"/>
              <a:t>Many homeowners want large-lots and wide streets and view reduction of these features as undesirable and even unsafe. </a:t>
            </a:r>
          </a:p>
          <a:p>
            <a:pPr marL="285750" indent="-285750">
              <a:buFont typeface="Arial" panose="020B0604020202020204" pitchFamily="34" charset="0"/>
              <a:buChar char="•"/>
            </a:pPr>
            <a:r>
              <a:rPr lang="en-US" altLang="en-US" sz="1600" dirty="0"/>
              <a:t>Many people believe that without conventional controls, such as curbs and gutters and end of pipe BMPs, they will be required to contend with basement flooding and subsurface structural damage. </a:t>
            </a:r>
          </a:p>
          <a:p>
            <a:pPr marL="285750" indent="-285750">
              <a:buFont typeface="Arial" panose="020B0604020202020204" pitchFamily="34" charset="0"/>
              <a:buChar char="•"/>
            </a:pPr>
            <a:r>
              <a:rPr lang="en-US" altLang="en-US" sz="1600" dirty="0"/>
              <a:t>Concerns that open channels are potential nuisance problems, present maintenance problems, or impact pavement stability. </a:t>
            </a:r>
          </a:p>
        </p:txBody>
      </p:sp>
      <p:pic>
        <p:nvPicPr>
          <p:cNvPr id="5" name="Picture Placeholder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9983" b="9983"/>
          <a:stretch>
            <a:fillRect/>
          </a:stretch>
        </p:blipFill>
        <p:spPr>
          <a:xfrm>
            <a:off x="5175886" y="1116683"/>
            <a:ext cx="3749039" cy="3751088"/>
          </a:xfrm>
        </p:spPr>
      </p:pic>
      <p:sp>
        <p:nvSpPr>
          <p:cNvPr id="6" name="TextBox 5"/>
          <p:cNvSpPr txBox="1"/>
          <p:nvPr/>
        </p:nvSpPr>
        <p:spPr>
          <a:xfrm>
            <a:off x="5856809" y="4867771"/>
            <a:ext cx="2387192" cy="215444"/>
          </a:xfrm>
          <a:prstGeom prst="rect">
            <a:avLst/>
          </a:prstGeom>
          <a:noFill/>
        </p:spPr>
        <p:txBody>
          <a:bodyPr wrap="none" rtlCol="0">
            <a:spAutoFit/>
          </a:bodyPr>
          <a:lstStyle/>
          <a:p>
            <a:r>
              <a:rPr lang="en-US" sz="800" dirty="0" err="1">
                <a:solidFill>
                  <a:schemeClr val="bg1">
                    <a:lumMod val="65000"/>
                  </a:schemeClr>
                </a:solidFill>
              </a:rPr>
              <a:t>Bellasol</a:t>
            </a:r>
            <a:r>
              <a:rPr lang="en-US" sz="800" dirty="0">
                <a:solidFill>
                  <a:schemeClr val="bg1">
                    <a:lumMod val="65000"/>
                  </a:schemeClr>
                </a:solidFill>
              </a:rPr>
              <a:t> at </a:t>
            </a:r>
            <a:r>
              <a:rPr lang="en-US" sz="800" dirty="0" err="1">
                <a:solidFill>
                  <a:schemeClr val="bg1">
                    <a:lumMod val="65000"/>
                  </a:schemeClr>
                </a:solidFill>
              </a:rPr>
              <a:t>Rosecrest</a:t>
            </a:r>
            <a:r>
              <a:rPr lang="en-US" sz="800" dirty="0">
                <a:solidFill>
                  <a:schemeClr val="bg1">
                    <a:lumMod val="65000"/>
                  </a:schemeClr>
                </a:solidFill>
              </a:rPr>
              <a:t>, John Bare Photography / </a:t>
            </a:r>
            <a:r>
              <a:rPr lang="en-US" sz="800" dirty="0" err="1">
                <a:solidFill>
                  <a:schemeClr val="bg1">
                    <a:lumMod val="65000"/>
                  </a:schemeClr>
                </a:solidFill>
              </a:rPr>
              <a:t>Vivint</a:t>
            </a:r>
            <a:endParaRPr lang="en-US" sz="800" dirty="0">
              <a:solidFill>
                <a:schemeClr val="bg1">
                  <a:lumMod val="65000"/>
                </a:schemeClr>
              </a:solidFill>
            </a:endParaRPr>
          </a:p>
        </p:txBody>
      </p:sp>
    </p:spTree>
    <p:extLst>
      <p:ext uri="{BB962C8B-B14F-4D97-AF65-F5344CB8AC3E}">
        <p14:creationId xmlns:p14="http://schemas.microsoft.com/office/powerpoint/2010/main" val="3561086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Questions?</a:t>
            </a:r>
          </a:p>
        </p:txBody>
      </p:sp>
      <p:sp>
        <p:nvSpPr>
          <p:cNvPr id="4" name="Text Placeholder 3"/>
          <p:cNvSpPr>
            <a:spLocks noGrp="1"/>
          </p:cNvSpPr>
          <p:nvPr>
            <p:ph type="body" sz="quarter" idx="12"/>
          </p:nvPr>
        </p:nvSpPr>
        <p:spPr/>
        <p:txBody>
          <a:bodyPr/>
          <a:lstStyle/>
          <a:p>
            <a:endParaRPr lang="en-US"/>
          </a:p>
        </p:txBody>
      </p:sp>
      <p:sp>
        <p:nvSpPr>
          <p:cNvPr id="7" name="TextBox 6">
            <a:extLst>
              <a:ext uri="{FF2B5EF4-FFF2-40B4-BE49-F238E27FC236}">
                <a16:creationId xmlns:a16="http://schemas.microsoft.com/office/drawing/2014/main" xmlns="" id="{0407BFA7-21DB-4B01-A6CA-E26245620C01}"/>
              </a:ext>
            </a:extLst>
          </p:cNvPr>
          <p:cNvSpPr txBox="1"/>
          <p:nvPr/>
        </p:nvSpPr>
        <p:spPr>
          <a:xfrm>
            <a:off x="1853883" y="1494532"/>
            <a:ext cx="4937760" cy="2369880"/>
          </a:xfrm>
          <a:prstGeom prst="rect">
            <a:avLst/>
          </a:prstGeom>
          <a:noFill/>
        </p:spPr>
        <p:txBody>
          <a:bodyPr wrap="square" lIns="0" tIns="0" rIns="0" bIns="0" numCol="1" rtlCol="0">
            <a:spAutoFit/>
          </a:bodyPr>
          <a:lstStyle/>
          <a:p>
            <a:r>
              <a:rPr lang="en-US" sz="1400" b="1" dirty="0">
                <a:latin typeface="Calibri Light"/>
                <a:cs typeface="Calibri Light"/>
              </a:rPr>
              <a:t>Nicholas Julian</a:t>
            </a:r>
          </a:p>
          <a:p>
            <a:r>
              <a:rPr lang="en-US" sz="1400" dirty="0">
                <a:latin typeface="Calibri Light"/>
                <a:cs typeface="Calibri Light"/>
              </a:rPr>
              <a:t>Program Manager, Land Use, NAHB</a:t>
            </a:r>
          </a:p>
          <a:p>
            <a:r>
              <a:rPr lang="en-US" sz="1400" dirty="0">
                <a:latin typeface="Calibri Light"/>
                <a:cs typeface="Calibri Light"/>
                <a:hlinkClick r:id="rId2"/>
              </a:rPr>
              <a:t>njulian@nahb.org</a:t>
            </a:r>
            <a:endParaRPr lang="en-US" sz="1400" dirty="0">
              <a:latin typeface="Calibri Light"/>
              <a:cs typeface="Calibri Light"/>
            </a:endParaRPr>
          </a:p>
          <a:p>
            <a:r>
              <a:rPr lang="en-US" sz="1400" dirty="0">
                <a:latin typeface="Calibri Light"/>
                <a:cs typeface="Calibri Light"/>
              </a:rPr>
              <a:t>202-266-8309</a:t>
            </a:r>
          </a:p>
          <a:p>
            <a:endParaRPr lang="en-US" sz="1400" dirty="0">
              <a:latin typeface="Calibri Light"/>
              <a:cs typeface="Calibri Light"/>
            </a:endParaRPr>
          </a:p>
          <a:p>
            <a:endParaRPr lang="en-US" sz="1400" b="1" dirty="0">
              <a:latin typeface="Calibri Light"/>
              <a:cs typeface="Calibri Light"/>
            </a:endParaRPr>
          </a:p>
          <a:p>
            <a:endParaRPr lang="en-US" sz="1400" b="1" dirty="0">
              <a:latin typeface="Calibri Light"/>
              <a:cs typeface="Calibri Light"/>
            </a:endParaRPr>
          </a:p>
          <a:p>
            <a:endParaRPr lang="en-US" sz="1400" b="1" dirty="0">
              <a:latin typeface="Calibri Light"/>
              <a:cs typeface="Calibri Light"/>
            </a:endParaRPr>
          </a:p>
          <a:p>
            <a:endParaRPr lang="en-US" sz="1400" b="1" dirty="0">
              <a:latin typeface="Calibri Light"/>
              <a:cs typeface="Calibri Light"/>
            </a:endParaRPr>
          </a:p>
          <a:p>
            <a:endParaRPr lang="en-US" sz="1400" dirty="0">
              <a:latin typeface="Calibri Light"/>
              <a:cs typeface="Calibri Light"/>
            </a:endParaRPr>
          </a:p>
          <a:p>
            <a:endParaRPr lang="en-US" sz="1400" dirty="0">
              <a:latin typeface="Calibri Light"/>
              <a:cs typeface="Calibri Light"/>
            </a:endParaRPr>
          </a:p>
        </p:txBody>
      </p:sp>
    </p:spTree>
    <p:extLst>
      <p:ext uri="{BB962C8B-B14F-4D97-AF65-F5344CB8AC3E}">
        <p14:creationId xmlns:p14="http://schemas.microsoft.com/office/powerpoint/2010/main" val="1449237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What is LID?</a:t>
            </a:r>
          </a:p>
        </p:txBody>
      </p:sp>
      <p:sp>
        <p:nvSpPr>
          <p:cNvPr id="3" name="Text Placeholder 2"/>
          <p:cNvSpPr>
            <a:spLocks noGrp="1"/>
          </p:cNvSpPr>
          <p:nvPr>
            <p:ph type="body" sz="quarter" idx="11"/>
          </p:nvPr>
        </p:nvSpPr>
        <p:spPr/>
        <p:txBody>
          <a:bodyPr/>
          <a:lstStyle/>
          <a:p>
            <a:r>
              <a:rPr lang="en-US" altLang="en-US" sz="1600" dirty="0"/>
              <a:t>LID is an approach to land development (or re-development) that works with nature to manage </a:t>
            </a:r>
            <a:r>
              <a:rPr lang="en-US" altLang="en-US" sz="1600" dirty="0" err="1"/>
              <a:t>stormwater</a:t>
            </a:r>
            <a:r>
              <a:rPr lang="en-US" altLang="en-US" sz="1600" dirty="0"/>
              <a:t> as close to its source as possible. LID employs principles such as preserving and recreating natural landscape features, minimizing effective imperviousness to create functional and appealing site drainage that treat </a:t>
            </a:r>
            <a:r>
              <a:rPr lang="en-US" altLang="en-US" sz="1600" dirty="0" err="1"/>
              <a:t>stormwater</a:t>
            </a:r>
            <a:r>
              <a:rPr lang="en-US" altLang="en-US" sz="1600" dirty="0"/>
              <a:t> as a resource rather than a waste product.</a:t>
            </a:r>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a:ext>
            </a:extLst>
          </a:blip>
          <a:srcRect t="12401" b="12401"/>
          <a:stretch>
            <a:fillRect/>
          </a:stretch>
        </p:blipFill>
        <p:spPr/>
      </p:pic>
      <p:sp>
        <p:nvSpPr>
          <p:cNvPr id="6" name="TextBox 5"/>
          <p:cNvSpPr txBox="1"/>
          <p:nvPr/>
        </p:nvSpPr>
        <p:spPr>
          <a:xfrm>
            <a:off x="3604485" y="4928056"/>
            <a:ext cx="1540806" cy="215444"/>
          </a:xfrm>
          <a:prstGeom prst="rect">
            <a:avLst/>
          </a:prstGeom>
          <a:noFill/>
        </p:spPr>
        <p:txBody>
          <a:bodyPr wrap="none" rtlCol="0">
            <a:spAutoFit/>
          </a:bodyPr>
          <a:lstStyle/>
          <a:p>
            <a:r>
              <a:rPr lang="en-US" sz="800" dirty="0">
                <a:solidFill>
                  <a:schemeClr val="bg1">
                    <a:lumMod val="65000"/>
                  </a:schemeClr>
                </a:solidFill>
              </a:rPr>
              <a:t>Grow Community, Anthony Rich </a:t>
            </a:r>
          </a:p>
        </p:txBody>
      </p:sp>
    </p:spTree>
    <p:extLst>
      <p:ext uri="{BB962C8B-B14F-4D97-AF65-F5344CB8AC3E}">
        <p14:creationId xmlns:p14="http://schemas.microsoft.com/office/powerpoint/2010/main" val="890022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Where Can I Use LID Practices?</a:t>
            </a:r>
          </a:p>
        </p:txBody>
      </p:sp>
      <p:sp>
        <p:nvSpPr>
          <p:cNvPr id="3" name="Text Placeholder 2"/>
          <p:cNvSpPr>
            <a:spLocks noGrp="1"/>
          </p:cNvSpPr>
          <p:nvPr>
            <p:ph type="body" sz="quarter" idx="11"/>
          </p:nvPr>
        </p:nvSpPr>
        <p:spPr/>
        <p:txBody>
          <a:bodyPr/>
          <a:lstStyle/>
          <a:p>
            <a:pPr marL="285750" indent="-285750" fontAlgn="auto">
              <a:spcAft>
                <a:spcPts val="0"/>
              </a:spcAft>
              <a:buFont typeface="Arial" panose="020B0604020202020204" pitchFamily="34" charset="0"/>
              <a:buChar char="•"/>
              <a:defRPr/>
            </a:pPr>
            <a:r>
              <a:rPr lang="en-US" dirty="0"/>
              <a:t>LID can be applied to new development, redevelopment, or as retrofits to existing development.</a:t>
            </a:r>
          </a:p>
          <a:p>
            <a:pPr marL="285750" indent="-285750" fontAlgn="auto">
              <a:spcAft>
                <a:spcPts val="0"/>
              </a:spcAft>
              <a:buFont typeface="Arial" panose="020B0604020202020204" pitchFamily="34" charset="0"/>
              <a:buChar char="•"/>
              <a:defRPr/>
            </a:pPr>
            <a:r>
              <a:rPr lang="en-US" dirty="0"/>
              <a:t>LID has been adapted to a range of land uses from high density ultra-urban settings to low density development.</a:t>
            </a:r>
          </a:p>
        </p:txBody>
      </p:sp>
      <p:pic>
        <p:nvPicPr>
          <p:cNvPr id="5" name="Picture Placeholder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6681" r="16681"/>
          <a:stretch>
            <a:fillRect/>
          </a:stretch>
        </p:blipFill>
        <p:spPr/>
      </p:pic>
      <p:sp>
        <p:nvSpPr>
          <p:cNvPr id="6" name="TextBox 5"/>
          <p:cNvSpPr txBox="1"/>
          <p:nvPr/>
        </p:nvSpPr>
        <p:spPr>
          <a:xfrm>
            <a:off x="6098898" y="4928056"/>
            <a:ext cx="1731564" cy="215444"/>
          </a:xfrm>
          <a:prstGeom prst="rect">
            <a:avLst/>
          </a:prstGeom>
          <a:noFill/>
        </p:spPr>
        <p:txBody>
          <a:bodyPr wrap="none" rtlCol="0">
            <a:spAutoFit/>
          </a:bodyPr>
          <a:lstStyle/>
          <a:p>
            <a:r>
              <a:rPr lang="en-US" sz="800" dirty="0">
                <a:solidFill>
                  <a:schemeClr val="bg1">
                    <a:lumMod val="65000"/>
                  </a:schemeClr>
                </a:solidFill>
              </a:rPr>
              <a:t>Alta Del Mar, Eric </a:t>
            </a:r>
            <a:r>
              <a:rPr lang="en-US" sz="800" dirty="0" err="1">
                <a:solidFill>
                  <a:schemeClr val="bg1">
                    <a:lumMod val="65000"/>
                  </a:schemeClr>
                </a:solidFill>
              </a:rPr>
              <a:t>Figge</a:t>
            </a:r>
            <a:r>
              <a:rPr lang="en-US" sz="800" dirty="0">
                <a:solidFill>
                  <a:schemeClr val="bg1">
                    <a:lumMod val="65000"/>
                  </a:schemeClr>
                </a:solidFill>
              </a:rPr>
              <a:t> Photography </a:t>
            </a:r>
          </a:p>
        </p:txBody>
      </p:sp>
    </p:spTree>
    <p:extLst>
      <p:ext uri="{BB962C8B-B14F-4D97-AF65-F5344CB8AC3E}">
        <p14:creationId xmlns:p14="http://schemas.microsoft.com/office/powerpoint/2010/main" val="1533775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Obstacles to Using LID Practices</a:t>
            </a:r>
          </a:p>
        </p:txBody>
      </p:sp>
      <p:sp>
        <p:nvSpPr>
          <p:cNvPr id="4" name="Text Placeholder 3"/>
          <p:cNvSpPr>
            <a:spLocks noGrp="1"/>
          </p:cNvSpPr>
          <p:nvPr>
            <p:ph type="body" sz="quarter" idx="12"/>
          </p:nvPr>
        </p:nvSpPr>
        <p:spPr>
          <a:xfrm>
            <a:off x="1465263" y="1595759"/>
            <a:ext cx="3889057" cy="1574800"/>
          </a:xfrm>
        </p:spPr>
        <p:txBody>
          <a:bodyPr/>
          <a:lstStyle/>
          <a:p>
            <a:pPr fontAlgn="auto">
              <a:spcAft>
                <a:spcPts val="0"/>
              </a:spcAft>
              <a:defRPr/>
            </a:pPr>
            <a:r>
              <a:rPr lang="en-US" dirty="0"/>
              <a:t>The appropriateness of LID practices is dependent on site conditions, and is not based strictly on spatial limitations. </a:t>
            </a:r>
          </a:p>
          <a:p>
            <a:pPr fontAlgn="auto">
              <a:spcAft>
                <a:spcPts val="0"/>
              </a:spcAft>
              <a:defRPr/>
            </a:pPr>
            <a:r>
              <a:rPr lang="en-US" dirty="0"/>
              <a:t>Evaluation of soil permeability, slope and water table depth must be considered in order to effectively use LID practices. </a:t>
            </a:r>
          </a:p>
          <a:p>
            <a:pPr fontAlgn="auto">
              <a:spcAft>
                <a:spcPts val="0"/>
              </a:spcAft>
              <a:defRPr/>
            </a:pPr>
            <a:r>
              <a:rPr lang="en-US" dirty="0"/>
              <a:t>Many communities have development rules that may restrict innovative practices that would reduce impervious cover. </a:t>
            </a:r>
          </a:p>
          <a:p>
            <a:endParaRPr lang="en-US" dirty="0"/>
          </a:p>
        </p:txBody>
      </p:sp>
      <p:pic>
        <p:nvPicPr>
          <p:cNvPr id="8" name="Picture Placeholder 7"/>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22111" b="22111"/>
          <a:stretch>
            <a:fillRect/>
          </a:stretch>
        </p:blipFill>
        <p:spPr/>
      </p:pic>
      <p:pic>
        <p:nvPicPr>
          <p:cNvPr id="9" name="Picture Placeholder 8"/>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t="22111" b="22111"/>
          <a:stretch>
            <a:fillRect/>
          </a:stretch>
        </p:blipFill>
        <p:spPr/>
      </p:pic>
      <p:sp>
        <p:nvSpPr>
          <p:cNvPr id="6" name="TextBox 5"/>
          <p:cNvSpPr txBox="1"/>
          <p:nvPr/>
        </p:nvSpPr>
        <p:spPr>
          <a:xfrm>
            <a:off x="6815167" y="2443907"/>
            <a:ext cx="617477" cy="215444"/>
          </a:xfrm>
          <a:prstGeom prst="rect">
            <a:avLst/>
          </a:prstGeom>
          <a:noFill/>
        </p:spPr>
        <p:txBody>
          <a:bodyPr wrap="none" rtlCol="0">
            <a:spAutoFit/>
          </a:bodyPr>
          <a:lstStyle/>
          <a:p>
            <a:r>
              <a:rPr lang="en-US" sz="800" dirty="0">
                <a:solidFill>
                  <a:schemeClr val="bg1">
                    <a:lumMod val="65000"/>
                  </a:schemeClr>
                </a:solidFill>
              </a:rPr>
              <a:t>High Point</a:t>
            </a:r>
          </a:p>
        </p:txBody>
      </p:sp>
    </p:spTree>
    <p:extLst>
      <p:ext uri="{BB962C8B-B14F-4D97-AF65-F5344CB8AC3E}">
        <p14:creationId xmlns:p14="http://schemas.microsoft.com/office/powerpoint/2010/main" val="183557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Types of LID Practices?</a:t>
            </a:r>
          </a:p>
        </p:txBody>
      </p:sp>
      <p:sp>
        <p:nvSpPr>
          <p:cNvPr id="3" name="Text Placeholder 2"/>
          <p:cNvSpPr>
            <a:spLocks noGrp="1"/>
          </p:cNvSpPr>
          <p:nvPr>
            <p:ph type="body" sz="quarter" idx="11"/>
          </p:nvPr>
        </p:nvSpPr>
        <p:spPr/>
        <p:txBody>
          <a:bodyPr/>
          <a:lstStyle/>
          <a:p>
            <a:pPr marL="285750" indent="-285750">
              <a:buFont typeface="Arial" panose="020B0604020202020204" pitchFamily="34" charset="0"/>
              <a:buChar char="•"/>
            </a:pPr>
            <a:r>
              <a:rPr lang="en-US" altLang="en-US" sz="1600" dirty="0" err="1"/>
              <a:t>Bioretention</a:t>
            </a:r>
            <a:r>
              <a:rPr lang="en-US" altLang="en-US" sz="1600" dirty="0"/>
              <a:t> Facilities</a:t>
            </a:r>
          </a:p>
          <a:p>
            <a:pPr marL="285750" indent="-285750">
              <a:buFont typeface="Arial" panose="020B0604020202020204" pitchFamily="34" charset="0"/>
              <a:buChar char="•"/>
            </a:pPr>
            <a:r>
              <a:rPr lang="en-US" altLang="en-US" sz="1600" dirty="0"/>
              <a:t>Rain Gardens</a:t>
            </a:r>
          </a:p>
          <a:p>
            <a:pPr marL="285750" indent="-285750">
              <a:buFont typeface="Arial" panose="020B0604020202020204" pitchFamily="34" charset="0"/>
              <a:buChar char="•"/>
            </a:pPr>
            <a:r>
              <a:rPr lang="en-US" altLang="en-US" sz="1600" dirty="0"/>
              <a:t>Vegetated Rooftops</a:t>
            </a:r>
          </a:p>
          <a:p>
            <a:pPr marL="285750" indent="-285750">
              <a:buFont typeface="Arial" panose="020B0604020202020204" pitchFamily="34" charset="0"/>
              <a:buChar char="•"/>
            </a:pPr>
            <a:r>
              <a:rPr lang="en-US" altLang="en-US" sz="1600" dirty="0"/>
              <a:t>Rain Barrels</a:t>
            </a:r>
          </a:p>
          <a:p>
            <a:pPr marL="285750" indent="-285750">
              <a:buFont typeface="Arial" panose="020B0604020202020204" pitchFamily="34" charset="0"/>
              <a:buChar char="•"/>
            </a:pPr>
            <a:r>
              <a:rPr lang="en-US" altLang="en-US" sz="1600" dirty="0"/>
              <a:t>Permeable Pavements</a:t>
            </a:r>
          </a:p>
        </p:txBody>
      </p:sp>
      <p:pic>
        <p:nvPicPr>
          <p:cNvPr id="6" name="Picture Placeholder 5"/>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8102" r="18102"/>
          <a:stretch>
            <a:fillRect/>
          </a:stretch>
        </p:blipFill>
        <p:spPr/>
      </p:pic>
      <p:sp>
        <p:nvSpPr>
          <p:cNvPr id="5" name="TextBox 4"/>
          <p:cNvSpPr txBox="1"/>
          <p:nvPr/>
        </p:nvSpPr>
        <p:spPr>
          <a:xfrm>
            <a:off x="3604486" y="4941212"/>
            <a:ext cx="1342034" cy="215444"/>
          </a:xfrm>
          <a:prstGeom prst="rect">
            <a:avLst/>
          </a:prstGeom>
          <a:noFill/>
        </p:spPr>
        <p:txBody>
          <a:bodyPr wrap="none" rtlCol="0">
            <a:spAutoFit/>
          </a:bodyPr>
          <a:lstStyle/>
          <a:p>
            <a:r>
              <a:rPr lang="en-US" sz="800" dirty="0">
                <a:solidFill>
                  <a:schemeClr val="bg1">
                    <a:lumMod val="65000"/>
                  </a:schemeClr>
                </a:solidFill>
              </a:rPr>
              <a:t>Concord Riverwalk, Nat Rea</a:t>
            </a:r>
          </a:p>
        </p:txBody>
      </p:sp>
    </p:spTree>
    <p:extLst>
      <p:ext uri="{BB962C8B-B14F-4D97-AF65-F5344CB8AC3E}">
        <p14:creationId xmlns:p14="http://schemas.microsoft.com/office/powerpoint/2010/main" val="404632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a:t>Bioretention</a:t>
            </a:r>
            <a:r>
              <a:rPr lang="en-US" dirty="0"/>
              <a:t> Systems</a:t>
            </a:r>
          </a:p>
        </p:txBody>
      </p:sp>
      <p:sp>
        <p:nvSpPr>
          <p:cNvPr id="3" name="Text Placeholder 2"/>
          <p:cNvSpPr>
            <a:spLocks noGrp="1"/>
          </p:cNvSpPr>
          <p:nvPr>
            <p:ph type="body" sz="quarter" idx="11"/>
          </p:nvPr>
        </p:nvSpPr>
        <p:spPr>
          <a:xfrm>
            <a:off x="1322980" y="1290046"/>
            <a:ext cx="3525245" cy="2456453"/>
          </a:xfrm>
        </p:spPr>
        <p:txBody>
          <a:bodyPr/>
          <a:lstStyle/>
          <a:p>
            <a:pPr marL="285750" indent="-285750" fontAlgn="auto">
              <a:spcAft>
                <a:spcPts val="0"/>
              </a:spcAft>
              <a:buFont typeface="Arial" panose="020B0604020202020204" pitchFamily="34" charset="0"/>
              <a:buChar char="•"/>
              <a:defRPr/>
            </a:pPr>
            <a:r>
              <a:rPr lang="en-US" dirty="0" err="1"/>
              <a:t>Bioretention</a:t>
            </a:r>
            <a:r>
              <a:rPr lang="en-US" dirty="0"/>
              <a:t> facilities are less cost intensive than traditional structural </a:t>
            </a:r>
            <a:r>
              <a:rPr lang="en-US" dirty="0" err="1"/>
              <a:t>stormwater</a:t>
            </a:r>
            <a:r>
              <a:rPr lang="en-US" dirty="0"/>
              <a:t> conveyance systems. </a:t>
            </a:r>
          </a:p>
          <a:p>
            <a:pPr marL="285750" indent="-285750" fontAlgn="auto">
              <a:spcAft>
                <a:spcPts val="0"/>
              </a:spcAft>
              <a:buFont typeface="Arial" panose="020B0604020202020204" pitchFamily="34" charset="0"/>
              <a:buChar char="•"/>
              <a:defRPr/>
            </a:pPr>
            <a:r>
              <a:rPr lang="en-US" dirty="0"/>
              <a:t>For example, </a:t>
            </a:r>
            <a:r>
              <a:rPr lang="en-US" dirty="0" err="1"/>
              <a:t>bioretention</a:t>
            </a:r>
            <a:r>
              <a:rPr lang="en-US" dirty="0"/>
              <a:t> practices reduced the amount of storm drain pipe at a Medical Office building in Prince George's County, Maryland from 800 to 230 feet, which resulted in a cost savings of $24,000 or 50% of the overall drainage cost for the site </a:t>
            </a:r>
          </a:p>
          <a:p>
            <a:pPr marL="285750" indent="-285750" fontAlgn="auto">
              <a:spcAft>
                <a:spcPts val="0"/>
              </a:spcAft>
              <a:buFont typeface="Arial" panose="020B0604020202020204" pitchFamily="34" charset="0"/>
              <a:buChar char="•"/>
              <a:defRPr/>
            </a:pPr>
            <a:r>
              <a:rPr lang="en-US" dirty="0"/>
              <a:t>Annual maintenance is required for the overall success of </a:t>
            </a:r>
            <a:r>
              <a:rPr lang="en-US" dirty="0" err="1"/>
              <a:t>bioretention</a:t>
            </a:r>
            <a:r>
              <a:rPr lang="en-US" dirty="0"/>
              <a:t> systems. </a:t>
            </a:r>
          </a:p>
        </p:txBody>
      </p:sp>
      <p:pic>
        <p:nvPicPr>
          <p:cNvPr id="8" name="Picture Placeholder 7"/>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2516" r="12516"/>
          <a:stretch>
            <a:fillRect/>
          </a:stretch>
        </p:blipFill>
        <p:spPr/>
      </p:pic>
    </p:spTree>
    <p:extLst>
      <p:ext uri="{BB962C8B-B14F-4D97-AF65-F5344CB8AC3E}">
        <p14:creationId xmlns:p14="http://schemas.microsoft.com/office/powerpoint/2010/main" val="659065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Grass Swales</a:t>
            </a:r>
          </a:p>
        </p:txBody>
      </p:sp>
      <p:sp>
        <p:nvSpPr>
          <p:cNvPr id="3" name="Text Placeholder 2"/>
          <p:cNvSpPr>
            <a:spLocks noGrp="1"/>
          </p:cNvSpPr>
          <p:nvPr>
            <p:ph type="body" sz="quarter" idx="11"/>
          </p:nvPr>
        </p:nvSpPr>
        <p:spPr>
          <a:xfrm>
            <a:off x="1465855" y="1461496"/>
            <a:ext cx="3525245" cy="2456453"/>
          </a:xfrm>
        </p:spPr>
        <p:txBody>
          <a:bodyPr/>
          <a:lstStyle/>
          <a:p>
            <a:pPr marL="285750" indent="-285750" fontAlgn="auto">
              <a:spcAft>
                <a:spcPts val="0"/>
              </a:spcAft>
              <a:buFont typeface="Arial" panose="020B0604020202020204" pitchFamily="34" charset="0"/>
              <a:buChar char="•"/>
              <a:defRPr/>
            </a:pPr>
            <a:r>
              <a:rPr lang="en-US" dirty="0"/>
              <a:t>Adaptable to a variety of site conditions, are flexible in design and layout, and are relatively inexpensive </a:t>
            </a:r>
          </a:p>
          <a:p>
            <a:pPr marL="285750" indent="-285750" fontAlgn="auto">
              <a:spcAft>
                <a:spcPts val="0"/>
              </a:spcAft>
              <a:buFont typeface="Arial" panose="020B0604020202020204" pitchFamily="34" charset="0"/>
              <a:buChar char="•"/>
              <a:defRPr/>
            </a:pPr>
            <a:r>
              <a:rPr lang="en-US" dirty="0"/>
              <a:t>They function as a mechanism to reduce runoff velocity and as filtration/infiltration devices. </a:t>
            </a:r>
          </a:p>
          <a:p>
            <a:pPr marL="285750" indent="-285750" fontAlgn="auto">
              <a:spcAft>
                <a:spcPts val="0"/>
              </a:spcAft>
              <a:buFont typeface="Arial" panose="020B0604020202020204" pitchFamily="34" charset="0"/>
              <a:buChar char="•"/>
              <a:defRPr/>
            </a:pPr>
            <a:r>
              <a:rPr lang="en-US" dirty="0"/>
              <a:t>Engineered swales are less costly than installing curb and gutter/storm drain inlet and storm drain pipe systems. </a:t>
            </a:r>
          </a:p>
        </p:txBody>
      </p:sp>
      <p:pic>
        <p:nvPicPr>
          <p:cNvPr id="7" name="Picture Placeholder 6"/>
          <p:cNvPicPr>
            <a:picLocks noGrp="1" noChangeAspect="1"/>
          </p:cNvPicPr>
          <p:nvPr>
            <p:ph type="pic" sz="quarter" idx="13"/>
          </p:nvPr>
        </p:nvPicPr>
        <p:blipFill>
          <a:blip r:embed="rId3">
            <a:extLst>
              <a:ext uri="{28A0092B-C50C-407E-A947-70E740481C1C}">
                <a14:useLocalDpi xmlns:a14="http://schemas.microsoft.com/office/drawing/2010/main"/>
              </a:ext>
            </a:extLst>
          </a:blip>
          <a:srcRect l="10088" r="10088"/>
          <a:stretch>
            <a:fillRect/>
          </a:stretch>
        </p:blipFill>
        <p:spPr/>
      </p:pic>
    </p:spTree>
    <p:extLst>
      <p:ext uri="{BB962C8B-B14F-4D97-AF65-F5344CB8AC3E}">
        <p14:creationId xmlns:p14="http://schemas.microsoft.com/office/powerpoint/2010/main" val="2760048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Vegetated Roof Covers/Green Roofs</a:t>
            </a:r>
          </a:p>
        </p:txBody>
      </p:sp>
      <p:sp>
        <p:nvSpPr>
          <p:cNvPr id="3" name="Text Placeholder 2"/>
          <p:cNvSpPr>
            <a:spLocks noGrp="1"/>
          </p:cNvSpPr>
          <p:nvPr>
            <p:ph type="body" sz="quarter" idx="11"/>
          </p:nvPr>
        </p:nvSpPr>
        <p:spPr>
          <a:xfrm>
            <a:off x="1088666" y="1322792"/>
            <a:ext cx="4001495" cy="2456453"/>
          </a:xfrm>
        </p:spPr>
        <p:txBody>
          <a:bodyPr/>
          <a:lstStyle/>
          <a:p>
            <a:pPr marL="285750" indent="-285750" fontAlgn="auto">
              <a:spcAft>
                <a:spcPts val="0"/>
              </a:spcAft>
              <a:buFont typeface="Arial" panose="020B0604020202020204" pitchFamily="34" charset="0"/>
              <a:buChar char="•"/>
              <a:defRPr/>
            </a:pPr>
            <a:r>
              <a:rPr lang="en-US" dirty="0"/>
              <a:t>Reduces urban </a:t>
            </a:r>
            <a:r>
              <a:rPr lang="en-US" dirty="0" err="1"/>
              <a:t>stormwater</a:t>
            </a:r>
            <a:r>
              <a:rPr lang="en-US" dirty="0"/>
              <a:t> runoff by reducing the percentage of impervious surfaces in urban areas.</a:t>
            </a:r>
          </a:p>
          <a:p>
            <a:pPr marL="285750" indent="-285750" fontAlgn="auto">
              <a:spcAft>
                <a:spcPts val="0"/>
              </a:spcAft>
              <a:buFont typeface="Arial" panose="020B0604020202020204" pitchFamily="34" charset="0"/>
              <a:buChar char="•"/>
              <a:defRPr/>
            </a:pPr>
            <a:r>
              <a:rPr lang="en-US" dirty="0"/>
              <a:t>Vegetated roof covers in urban areas offer a variety of benefits, such as extending the life of roofs, reducing energy costs and conserving valuable land that would otherwise be required for </a:t>
            </a:r>
            <a:r>
              <a:rPr lang="en-US" dirty="0" err="1"/>
              <a:t>stormwater</a:t>
            </a:r>
            <a:r>
              <a:rPr lang="en-US" dirty="0"/>
              <a:t> runoff controls. </a:t>
            </a:r>
          </a:p>
          <a:p>
            <a:pPr marL="285750" indent="-285750" fontAlgn="auto">
              <a:spcAft>
                <a:spcPts val="0"/>
              </a:spcAft>
              <a:buFont typeface="Arial" panose="020B0604020202020204" pitchFamily="34" charset="0"/>
              <a:buChar char="•"/>
              <a:defRPr/>
            </a:pPr>
            <a:r>
              <a:rPr lang="en-US" dirty="0"/>
              <a:t>Green roofs are highly effective in reducing total runoff volume.</a:t>
            </a:r>
          </a:p>
          <a:p>
            <a:pPr marL="285750" indent="-285750" fontAlgn="auto">
              <a:spcAft>
                <a:spcPts val="0"/>
              </a:spcAft>
              <a:buFont typeface="Arial" panose="020B0604020202020204" pitchFamily="34" charset="0"/>
              <a:buChar char="•"/>
              <a:defRPr/>
            </a:pPr>
            <a:r>
              <a:rPr lang="en-US" dirty="0"/>
              <a:t>Can be added to existing rooftops without additional reinforcement or structural design requirements</a:t>
            </a:r>
          </a:p>
        </p:txBody>
      </p:sp>
      <p:pic>
        <p:nvPicPr>
          <p:cNvPr id="8" name="Picture Placeholder 7"/>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2516" r="12516"/>
          <a:stretch>
            <a:fillRect/>
          </a:stretch>
        </p:blipFill>
        <p:spPr/>
      </p:pic>
      <p:sp>
        <p:nvSpPr>
          <p:cNvPr id="5" name="TextBox 4"/>
          <p:cNvSpPr txBox="1"/>
          <p:nvPr/>
        </p:nvSpPr>
        <p:spPr>
          <a:xfrm>
            <a:off x="6157407" y="4928056"/>
            <a:ext cx="1614545" cy="215444"/>
          </a:xfrm>
          <a:prstGeom prst="rect">
            <a:avLst/>
          </a:prstGeom>
          <a:noFill/>
        </p:spPr>
        <p:txBody>
          <a:bodyPr wrap="none" rtlCol="0">
            <a:spAutoFit/>
          </a:bodyPr>
          <a:lstStyle/>
          <a:p>
            <a:r>
              <a:rPr lang="en-US" sz="800" dirty="0">
                <a:solidFill>
                  <a:schemeClr val="bg1">
                    <a:lumMod val="65000"/>
                  </a:schemeClr>
                </a:solidFill>
              </a:rPr>
              <a:t>Jefferson Square, AG Photography</a:t>
            </a:r>
          </a:p>
        </p:txBody>
      </p:sp>
    </p:spTree>
    <p:extLst>
      <p:ext uri="{BB962C8B-B14F-4D97-AF65-F5344CB8AC3E}">
        <p14:creationId xmlns:p14="http://schemas.microsoft.com/office/powerpoint/2010/main" val="3956980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Permeable Pavement</a:t>
            </a:r>
          </a:p>
        </p:txBody>
      </p:sp>
      <p:sp>
        <p:nvSpPr>
          <p:cNvPr id="4" name="Text Placeholder 3"/>
          <p:cNvSpPr>
            <a:spLocks noGrp="1"/>
          </p:cNvSpPr>
          <p:nvPr>
            <p:ph type="body" sz="quarter" idx="12"/>
          </p:nvPr>
        </p:nvSpPr>
        <p:spPr>
          <a:xfrm>
            <a:off x="1465263" y="1595759"/>
            <a:ext cx="3889057" cy="1574800"/>
          </a:xfrm>
        </p:spPr>
        <p:txBody>
          <a:bodyPr/>
          <a:lstStyle/>
          <a:p>
            <a:pPr fontAlgn="auto">
              <a:spcAft>
                <a:spcPts val="0"/>
              </a:spcAft>
              <a:defRPr/>
            </a:pPr>
            <a:r>
              <a:rPr lang="en-US" dirty="0"/>
              <a:t>Effective means of reducing the percent of imperviousness in a drainage basin.</a:t>
            </a:r>
          </a:p>
          <a:p>
            <a:pPr fontAlgn="auto">
              <a:spcAft>
                <a:spcPts val="0"/>
              </a:spcAft>
              <a:defRPr/>
            </a:pPr>
            <a:r>
              <a:rPr lang="en-US" dirty="0"/>
              <a:t>Porous pavements are best suited for low traffic areas, such as parking lots and sidewalks.</a:t>
            </a:r>
          </a:p>
          <a:p>
            <a:pPr fontAlgn="auto">
              <a:spcAft>
                <a:spcPts val="0"/>
              </a:spcAft>
              <a:defRPr/>
            </a:pPr>
            <a:r>
              <a:rPr lang="en-US" dirty="0"/>
              <a:t>Permeable pavements allow </a:t>
            </a:r>
            <a:r>
              <a:rPr lang="en-US" dirty="0" err="1"/>
              <a:t>stormwater</a:t>
            </a:r>
            <a:r>
              <a:rPr lang="en-US" dirty="0"/>
              <a:t> to infiltrate into underlying soils promoting pollutant treatment and recharge, as opposed to producing large volumes of rainfall runoff requiring conveyance and treatment.</a:t>
            </a:r>
          </a:p>
          <a:p>
            <a:endParaRPr lang="en-US" dirty="0"/>
          </a:p>
        </p:txBody>
      </p:sp>
      <p:pic>
        <p:nvPicPr>
          <p:cNvPr id="5" name="Picture Placeholder 4"/>
          <p:cNvPicPr>
            <a:picLocks noGrp="1" noChangeAspect="1"/>
          </p:cNvPicPr>
          <p:nvPr>
            <p:ph type="pic" sz="quarter" idx="14"/>
          </p:nvPr>
        </p:nvPicPr>
        <p:blipFill>
          <a:blip r:embed="rId3">
            <a:extLst>
              <a:ext uri="{28A0092B-C50C-407E-A947-70E740481C1C}">
                <a14:useLocalDpi xmlns:a14="http://schemas.microsoft.com/office/drawing/2010/main"/>
              </a:ext>
            </a:extLst>
          </a:blip>
          <a:srcRect t="25024" b="25024"/>
          <a:stretch>
            <a:fillRect/>
          </a:stretch>
        </p:blipFill>
        <p:spPr/>
      </p:pic>
      <p:pic>
        <p:nvPicPr>
          <p:cNvPr id="11" name="Picture Placeholder 10"/>
          <p:cNvPicPr>
            <a:picLocks noGrp="1" noChangeAspect="1"/>
          </p:cNvPicPr>
          <p:nvPr>
            <p:ph type="pic" sz="quarter" idx="13"/>
          </p:nvPr>
        </p:nvPicPr>
        <p:blipFill>
          <a:blip r:embed="rId4" cstate="screen">
            <a:extLst>
              <a:ext uri="{28A0092B-C50C-407E-A947-70E740481C1C}">
                <a14:useLocalDpi xmlns:a14="http://schemas.microsoft.com/office/drawing/2010/main"/>
              </a:ext>
            </a:extLst>
          </a:blip>
          <a:srcRect l="5232" r="5232"/>
          <a:stretch>
            <a:fillRect/>
          </a:stretch>
        </p:blipFill>
        <p:spPr/>
      </p:pic>
      <p:sp>
        <p:nvSpPr>
          <p:cNvPr id="6" name="TextBox 5"/>
          <p:cNvSpPr txBox="1"/>
          <p:nvPr/>
        </p:nvSpPr>
        <p:spPr>
          <a:xfrm>
            <a:off x="6314229" y="2432403"/>
            <a:ext cx="1619354" cy="215444"/>
          </a:xfrm>
          <a:prstGeom prst="rect">
            <a:avLst/>
          </a:prstGeom>
          <a:noFill/>
        </p:spPr>
        <p:txBody>
          <a:bodyPr wrap="none" rtlCol="0">
            <a:spAutoFit/>
          </a:bodyPr>
          <a:lstStyle/>
          <a:p>
            <a:r>
              <a:rPr lang="en-US" sz="800" dirty="0">
                <a:solidFill>
                  <a:schemeClr val="bg1">
                    <a:lumMod val="65000"/>
                  </a:schemeClr>
                </a:solidFill>
              </a:rPr>
              <a:t>Tarrytown Modern, Luxury Homes</a:t>
            </a:r>
          </a:p>
        </p:txBody>
      </p:sp>
    </p:spTree>
    <p:extLst>
      <p:ext uri="{BB962C8B-B14F-4D97-AF65-F5344CB8AC3E}">
        <p14:creationId xmlns:p14="http://schemas.microsoft.com/office/powerpoint/2010/main" val="526155513"/>
      </p:ext>
    </p:extLst>
  </p:cSld>
  <p:clrMapOvr>
    <a:masterClrMapping/>
  </p:clrMapOvr>
</p:sld>
</file>

<file path=ppt/theme/theme1.xml><?xml version="1.0" encoding="utf-8"?>
<a:theme xmlns:a="http://schemas.openxmlformats.org/drawingml/2006/main" name="Office Theme">
  <a:themeElements>
    <a:clrScheme name="NAHB">
      <a:dk1>
        <a:srgbClr val="3D3935"/>
      </a:dk1>
      <a:lt1>
        <a:srgbClr val="FFFFFF"/>
      </a:lt1>
      <a:dk2>
        <a:srgbClr val="F2CD00"/>
      </a:dk2>
      <a:lt2>
        <a:srgbClr val="D78825"/>
      </a:lt2>
      <a:accent1>
        <a:srgbClr val="9E2A2B"/>
      </a:accent1>
      <a:accent2>
        <a:srgbClr val="6BA539"/>
      </a:accent2>
      <a:accent3>
        <a:srgbClr val="9D968D"/>
      </a:accent3>
      <a:accent4>
        <a:srgbClr val="5E8AB4"/>
      </a:accent4>
      <a:accent5>
        <a:srgbClr val="674736"/>
      </a:accent5>
      <a:accent6>
        <a:srgbClr val="C8102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NAHB PowerPoint Widescreen Template 11.29.16</Template>
  <TotalTime>391</TotalTime>
  <Words>1504</Words>
  <Application>Microsoft Office PowerPoint</Application>
  <PresentationFormat>On-screen Show (16:9)</PresentationFormat>
  <Paragraphs>104</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NAHB</dc:creator>
  <cp:lastModifiedBy>Richardson, Whitney</cp:lastModifiedBy>
  <cp:revision>15</cp:revision>
  <cp:lastPrinted>2016-10-06T14:52:15Z</cp:lastPrinted>
  <dcterms:created xsi:type="dcterms:W3CDTF">2017-03-03T13:59:52Z</dcterms:created>
  <dcterms:modified xsi:type="dcterms:W3CDTF">2020-03-19T19:26:14Z</dcterms:modified>
</cp:coreProperties>
</file>