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handoutMasterIdLst>
    <p:handoutMasterId r:id="rId33"/>
  </p:handoutMasterIdLst>
  <p:sldIdLst>
    <p:sldId id="308" r:id="rId2"/>
    <p:sldId id="299" r:id="rId3"/>
    <p:sldId id="310" r:id="rId4"/>
    <p:sldId id="312" r:id="rId5"/>
    <p:sldId id="315" r:id="rId6"/>
    <p:sldId id="314" r:id="rId7"/>
    <p:sldId id="313" r:id="rId8"/>
    <p:sldId id="316" r:id="rId9"/>
    <p:sldId id="317" r:id="rId10"/>
    <p:sldId id="346" r:id="rId11"/>
    <p:sldId id="323" r:id="rId12"/>
    <p:sldId id="321" r:id="rId13"/>
    <p:sldId id="324" r:id="rId14"/>
    <p:sldId id="325" r:id="rId15"/>
    <p:sldId id="339" r:id="rId16"/>
    <p:sldId id="326" r:id="rId17"/>
    <p:sldId id="327" r:id="rId18"/>
    <p:sldId id="328" r:id="rId19"/>
    <p:sldId id="329" r:id="rId20"/>
    <p:sldId id="330" r:id="rId21"/>
    <p:sldId id="331" r:id="rId22"/>
    <p:sldId id="332" r:id="rId23"/>
    <p:sldId id="333" r:id="rId24"/>
    <p:sldId id="334" r:id="rId25"/>
    <p:sldId id="335" r:id="rId26"/>
    <p:sldId id="341" r:id="rId27"/>
    <p:sldId id="342" r:id="rId28"/>
    <p:sldId id="343" r:id="rId29"/>
    <p:sldId id="345" r:id="rId30"/>
    <p:sldId id="336" r:id="rId31"/>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968D"/>
    <a:srgbClr val="000000"/>
    <a:srgbClr val="4E3524"/>
    <a:srgbClr val="84795D"/>
    <a:srgbClr val="00205B"/>
    <a:srgbClr val="C6D6E3"/>
    <a:srgbClr val="D1CCBD"/>
    <a:srgbClr val="4A773C"/>
    <a:srgbClr val="A4D65E"/>
    <a:srgbClr val="6D3332"/>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71111" autoAdjust="0"/>
  </p:normalViewPr>
  <p:slideViewPr>
    <p:cSldViewPr snapToGrid="0" snapToObjects="1">
      <p:cViewPr varScale="1">
        <p:scale>
          <a:sx n="47" d="100"/>
          <a:sy n="47" d="100"/>
        </p:scale>
        <p:origin x="330" y="4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C145B7F-348B-A44C-A3A0-FE942D056C99}" type="datetimeFigureOut">
              <a:rPr lang="en-US" smtClean="0"/>
              <a:t>03/19/2020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E2A3B8A-1F43-FC43-9AFC-45A5209439A2}" type="slidenum">
              <a:rPr lang="en-US" smtClean="0"/>
              <a:t>‹#›</a:t>
            </a:fld>
            <a:endParaRPr lang="en-US"/>
          </a:p>
        </p:txBody>
      </p:sp>
    </p:spTree>
    <p:extLst>
      <p:ext uri="{BB962C8B-B14F-4D97-AF65-F5344CB8AC3E}">
        <p14:creationId xmlns:p14="http://schemas.microsoft.com/office/powerpoint/2010/main" val="14616631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10DB28-E5DC-48F2-BAF5-7EA5913BE64B}" type="datetimeFigureOut">
              <a:rPr lang="en-US" smtClean="0"/>
              <a:t>03/19/2020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C4144E-E501-4595-9D8E-057C89E87F24}" type="slidenum">
              <a:rPr lang="en-US" smtClean="0"/>
              <a:t>‹#›</a:t>
            </a:fld>
            <a:endParaRPr lang="en-US"/>
          </a:p>
        </p:txBody>
      </p:sp>
    </p:spTree>
    <p:extLst>
      <p:ext uri="{BB962C8B-B14F-4D97-AF65-F5344CB8AC3E}">
        <p14:creationId xmlns:p14="http://schemas.microsoft.com/office/powerpoint/2010/main" val="1108374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dirty="0">
              <a:solidFill>
                <a:schemeClr val="accent4"/>
              </a:solidFill>
              <a:highlight>
                <a:srgbClr val="FFFF00"/>
              </a:highlight>
            </a:endParaRPr>
          </a:p>
        </p:txBody>
      </p:sp>
      <p:sp>
        <p:nvSpPr>
          <p:cNvPr id="4" name="Slide Number Placeholder 3"/>
          <p:cNvSpPr>
            <a:spLocks noGrp="1"/>
          </p:cNvSpPr>
          <p:nvPr>
            <p:ph type="sldNum" sz="quarter" idx="10"/>
          </p:nvPr>
        </p:nvSpPr>
        <p:spPr/>
        <p:txBody>
          <a:bodyPr/>
          <a:lstStyle/>
          <a:p>
            <a:fld id="{E2C4144E-E501-4595-9D8E-057C89E87F24}" type="slidenum">
              <a:rPr lang="en-US" smtClean="0"/>
              <a:t>1</a:t>
            </a:fld>
            <a:endParaRPr lang="en-US"/>
          </a:p>
        </p:txBody>
      </p:sp>
    </p:spTree>
    <p:extLst>
      <p:ext uri="{BB962C8B-B14F-4D97-AF65-F5344CB8AC3E}">
        <p14:creationId xmlns:p14="http://schemas.microsoft.com/office/powerpoint/2010/main" val="724686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Safe, decent, affordable housing is fundamental to the economic and physical well-being of all families, communities, regional economies, and the nation. </a:t>
            </a:r>
          </a:p>
          <a:p>
            <a:endParaRPr lang="en-US" dirty="0"/>
          </a:p>
          <a:p>
            <a:r>
              <a:rPr lang="en-US" dirty="0"/>
              <a:t>Employers are increasingly challenged to find good workers if housing costs are too high and workers can’t afford to live nearby. </a:t>
            </a:r>
          </a:p>
          <a:p>
            <a:endParaRPr lang="en-US" dirty="0"/>
          </a:p>
          <a:p>
            <a:r>
              <a:rPr lang="en-US" dirty="0"/>
              <a:t>Housing stability, be it owned or rented, leads to greater financial stability and freedom, reduced stress, improved health, increased school attendance, increased school performance, and longer-term economic stability.</a:t>
            </a:r>
          </a:p>
        </p:txBody>
      </p:sp>
      <p:sp>
        <p:nvSpPr>
          <p:cNvPr id="4" name="Slide Number Placeholder 3"/>
          <p:cNvSpPr>
            <a:spLocks noGrp="1"/>
          </p:cNvSpPr>
          <p:nvPr>
            <p:ph type="sldNum" sz="quarter" idx="10"/>
          </p:nvPr>
        </p:nvSpPr>
        <p:spPr/>
        <p:txBody>
          <a:bodyPr/>
          <a:lstStyle/>
          <a:p>
            <a:fld id="{E2C4144E-E501-4595-9D8E-057C89E87F24}" type="slidenum">
              <a:rPr lang="en-US" smtClean="0"/>
              <a:t>2</a:t>
            </a:fld>
            <a:endParaRPr lang="en-US"/>
          </a:p>
        </p:txBody>
      </p:sp>
    </p:spTree>
    <p:extLst>
      <p:ext uri="{BB962C8B-B14F-4D97-AF65-F5344CB8AC3E}">
        <p14:creationId xmlns:p14="http://schemas.microsoft.com/office/powerpoint/2010/main" val="1978760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Yet families and households encompass an increasingly diverse demographic that has changed over time and now spans a broad range of income needs. </a:t>
            </a:r>
          </a:p>
          <a:p>
            <a:endParaRPr lang="en-US" dirty="0"/>
          </a:p>
          <a:p>
            <a:r>
              <a:rPr lang="en-US" dirty="0"/>
              <a:t>There are more extended families in multigenerational households. Forty-eight percent of adults are single. An aging population is living in homes that aren’t very accessible. And a record 41 percent of young adults live with their parents. </a:t>
            </a:r>
          </a:p>
          <a:p>
            <a:endParaRPr lang="en-US" dirty="0"/>
          </a:p>
          <a:p>
            <a:r>
              <a:rPr lang="en-US" dirty="0"/>
              <a:t>The challenge to affordable housing is a multidimensional problem, and the simple fact is that the current housing stock is not nearly as diverse as we are.</a:t>
            </a:r>
          </a:p>
        </p:txBody>
      </p:sp>
      <p:sp>
        <p:nvSpPr>
          <p:cNvPr id="4" name="Slide Number Placeholder 3"/>
          <p:cNvSpPr>
            <a:spLocks noGrp="1"/>
          </p:cNvSpPr>
          <p:nvPr>
            <p:ph type="sldNum" sz="quarter" idx="10"/>
          </p:nvPr>
        </p:nvSpPr>
        <p:spPr/>
        <p:txBody>
          <a:bodyPr/>
          <a:lstStyle/>
          <a:p>
            <a:fld id="{E2C4144E-E501-4595-9D8E-057C89E87F24}" type="slidenum">
              <a:rPr lang="en-US" smtClean="0"/>
              <a:t>3</a:t>
            </a:fld>
            <a:endParaRPr lang="en-US"/>
          </a:p>
        </p:txBody>
      </p:sp>
    </p:spTree>
    <p:extLst>
      <p:ext uri="{BB962C8B-B14F-4D97-AF65-F5344CB8AC3E}">
        <p14:creationId xmlns:p14="http://schemas.microsoft.com/office/powerpoint/2010/main" val="3247787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many reasons for the housing affordability shortfall, but one of the greatest challenges is dealing with highly regulated housing markets, where supply is unable to keep up with demand due to a complex, lengthy, and costly development approval process that can take 4 – 6 years in many areas of the country today.</a:t>
            </a:r>
          </a:p>
          <a:p>
            <a:endParaRPr lang="en-US" dirty="0"/>
          </a:p>
          <a:p>
            <a:r>
              <a:rPr lang="en-US" dirty="0"/>
              <a:t>Overall regulatory costs add 25 percent to the cost of single-family homes, and 30 percent for multifamily.</a:t>
            </a:r>
          </a:p>
          <a:p>
            <a:endParaRPr lang="en-US" dirty="0"/>
          </a:p>
          <a:p>
            <a:r>
              <a:rPr lang="en-US" dirty="0"/>
              <a:t>Outdated zoning ordinances also limit the range and mix of housing types.</a:t>
            </a:r>
          </a:p>
          <a:p>
            <a:endParaRPr lang="en-US" dirty="0"/>
          </a:p>
          <a:p>
            <a:r>
              <a:rPr lang="en-US" dirty="0"/>
              <a:t>All of these lead to supply constraints that ultimately increase prices. </a:t>
            </a:r>
          </a:p>
        </p:txBody>
      </p:sp>
      <p:sp>
        <p:nvSpPr>
          <p:cNvPr id="4" name="Slide Number Placeholder 3"/>
          <p:cNvSpPr>
            <a:spLocks noGrp="1"/>
          </p:cNvSpPr>
          <p:nvPr>
            <p:ph type="sldNum" sz="quarter" idx="10"/>
          </p:nvPr>
        </p:nvSpPr>
        <p:spPr/>
        <p:txBody>
          <a:bodyPr/>
          <a:lstStyle/>
          <a:p>
            <a:fld id="{E2C4144E-E501-4595-9D8E-057C89E87F24}" type="slidenum">
              <a:rPr lang="en-US" smtClean="0"/>
              <a:t>4</a:t>
            </a:fld>
            <a:endParaRPr lang="en-US"/>
          </a:p>
        </p:txBody>
      </p:sp>
    </p:spTree>
    <p:extLst>
      <p:ext uri="{BB962C8B-B14F-4D97-AF65-F5344CB8AC3E}">
        <p14:creationId xmlns:p14="http://schemas.microsoft.com/office/powerpoint/2010/main" val="5168467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602">
              <a:defRPr/>
            </a:pPr>
            <a:r>
              <a:rPr lang="en-US" dirty="0"/>
              <a:t>Many communities are also once again increasing impact fees on the one hand, and then become concerned about affordability</a:t>
            </a:r>
            <a:r>
              <a:rPr lang="en-US" baseline="0" dirty="0"/>
              <a:t> on the other.</a:t>
            </a:r>
          </a:p>
          <a:p>
            <a:pPr defTabSz="933602">
              <a:defRPr/>
            </a:pPr>
            <a:endParaRPr lang="en-US" baseline="0" dirty="0"/>
          </a:p>
          <a:p>
            <a:pPr defTabSz="933602">
              <a:defRPr/>
            </a:pPr>
            <a:r>
              <a:rPr lang="en-US" baseline="0" dirty="0"/>
              <a:t>Then they often </a:t>
            </a:r>
            <a:r>
              <a:rPr lang="en-US" dirty="0"/>
              <a:t>adopt inclusionary zoning ordinances in an attempt to address housing affordability with a single tool. But there is no silver bullet solution. </a:t>
            </a:r>
          </a:p>
          <a:p>
            <a:pPr eaLnBrk="1" hangingPunct="1"/>
            <a:endParaRPr lang="en-US" altLang="en-US" dirty="0">
              <a:latin typeface="Calibri" panose="020F0502020204030204" pitchFamily="34" charset="0"/>
            </a:endParaRPr>
          </a:p>
          <a:p>
            <a:pPr eaLnBrk="1" hangingPunct="1"/>
            <a:r>
              <a:rPr lang="en-US" altLang="en-US" dirty="0">
                <a:latin typeface="Calibri" panose="020F0502020204030204" pitchFamily="34" charset="0"/>
              </a:rPr>
              <a:t>Different tools and approaches are needed to address different income segments and solve different problems. Some may work better than others in particular areas. Most work best as part of a comprehensive housing affordability strategy. </a:t>
            </a:r>
          </a:p>
          <a:p>
            <a:pPr eaLnBrk="1" hangingPunct="1"/>
            <a:endParaRPr lang="en-US" altLang="en-US" dirty="0">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Calibri" panose="020F0502020204030204" pitchFamily="34" charset="0"/>
              </a:rPr>
              <a:t>The project shown here is an interesting adaptive reuse project in Jersey Shore, PA, involving </a:t>
            </a:r>
            <a:r>
              <a:rPr lang="en-US" altLang="en-US" baseline="0" dirty="0">
                <a:latin typeface="Calibri" panose="020F0502020204030204" pitchFamily="34" charset="0"/>
              </a:rPr>
              <a:t>a school that has been repurposed for apartments for seniors.</a:t>
            </a:r>
            <a:endParaRPr lang="en-US" altLang="en-US" dirty="0">
              <a:latin typeface="Calibri" panose="020F0502020204030204" pitchFamily="34" charset="0"/>
            </a:endParaRPr>
          </a:p>
          <a:p>
            <a:pPr eaLnBrk="1" hangingPunct="1"/>
            <a:endParaRPr lang="en-US" altLang="en-US" dirty="0">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E2C4144E-E501-4595-9D8E-057C89E87F24}" type="slidenum">
              <a:rPr lang="en-US" smtClean="0"/>
              <a:t>5</a:t>
            </a:fld>
            <a:endParaRPr lang="en-US"/>
          </a:p>
        </p:txBody>
      </p:sp>
    </p:spTree>
    <p:extLst>
      <p:ext uri="{BB962C8B-B14F-4D97-AF65-F5344CB8AC3E}">
        <p14:creationId xmlns:p14="http://schemas.microsoft.com/office/powerpoint/2010/main" val="42431253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602">
              <a:defRPr/>
            </a:pPr>
            <a:r>
              <a:rPr lang="en-US" dirty="0"/>
              <a:t>Surveys by NAHB, NAR, APA,</a:t>
            </a:r>
            <a:r>
              <a:rPr lang="en-US" baseline="0" dirty="0"/>
              <a:t> and others have also found that a growing number of us are now looking for greater walkability and are open to a mix of uses, especially if amenities such as restaurants, shops, and businesses are located nearby.</a:t>
            </a:r>
          </a:p>
          <a:p>
            <a:pPr defTabSz="933602">
              <a:defRPr/>
            </a:pPr>
            <a:endParaRPr lang="en-US" baseline="0" dirty="0"/>
          </a:p>
          <a:p>
            <a:pPr defTabSz="933602">
              <a:defRPr/>
            </a:pPr>
            <a:r>
              <a:rPr lang="en-US" baseline="0" dirty="0"/>
              <a:t>People are typically shopping for community first and home second. </a:t>
            </a:r>
          </a:p>
          <a:p>
            <a:pPr defTabSz="933602">
              <a:defRPr/>
            </a:pPr>
            <a:endParaRPr lang="en-US" baseline="0" dirty="0"/>
          </a:p>
          <a:p>
            <a:pPr defTabSz="933602">
              <a:defRPr/>
            </a:pPr>
            <a:r>
              <a:rPr lang="en-US" baseline="0" dirty="0"/>
              <a:t>Interestingly, the same product types also often appeal to both Millennials/young families and Boomers/Seniors, which is being referred to as a “bookends” trend.</a:t>
            </a:r>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6</a:t>
            </a:fld>
            <a:endParaRPr lang="en-US"/>
          </a:p>
        </p:txBody>
      </p:sp>
    </p:spTree>
    <p:extLst>
      <p:ext uri="{BB962C8B-B14F-4D97-AF65-F5344CB8AC3E}">
        <p14:creationId xmlns:p14="http://schemas.microsoft.com/office/powerpoint/2010/main" val="2411993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a:t>
            </a:r>
            <a:r>
              <a:rPr lang="en-US" baseline="0" dirty="0"/>
              <a:t> w</a:t>
            </a:r>
            <a:r>
              <a:rPr lang="en-US" dirty="0"/>
              <a:t>e know that not everyone will be able to afford a single-family home, or at least not right away.</a:t>
            </a:r>
          </a:p>
          <a:p>
            <a:endParaRPr lang="en-US" dirty="0"/>
          </a:p>
          <a:p>
            <a:r>
              <a:rPr lang="en-US" dirty="0"/>
              <a:t>And not everyone will want to stay in one over time.</a:t>
            </a:r>
          </a:p>
        </p:txBody>
      </p:sp>
      <p:sp>
        <p:nvSpPr>
          <p:cNvPr id="4" name="Slide Number Placeholder 3"/>
          <p:cNvSpPr>
            <a:spLocks noGrp="1"/>
          </p:cNvSpPr>
          <p:nvPr>
            <p:ph type="sldNum" sz="quarter" idx="10"/>
          </p:nvPr>
        </p:nvSpPr>
        <p:spPr/>
        <p:txBody>
          <a:bodyPr/>
          <a:lstStyle/>
          <a:p>
            <a:fld id="{E2C4144E-E501-4595-9D8E-057C89E87F24}" type="slidenum">
              <a:rPr lang="en-US" smtClean="0"/>
              <a:t>7</a:t>
            </a:fld>
            <a:endParaRPr lang="en-US"/>
          </a:p>
        </p:txBody>
      </p:sp>
    </p:spTree>
    <p:extLst>
      <p:ext uri="{BB962C8B-B14F-4D97-AF65-F5344CB8AC3E}">
        <p14:creationId xmlns:p14="http://schemas.microsoft.com/office/powerpoint/2010/main" val="189003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3602">
              <a:defRPr/>
            </a:pPr>
            <a:r>
              <a:rPr lang="en-US" dirty="0"/>
              <a:t>NAHB sought to shed better light on the actual experience with inclusionary zoning and also bring positive ideas to the table about what other tools are being used successfully at the state and local level.  </a:t>
            </a:r>
          </a:p>
          <a:p>
            <a:pPr defTabSz="933602">
              <a:defRPr/>
            </a:pPr>
            <a:endParaRPr lang="en-US" dirty="0"/>
          </a:p>
          <a:p>
            <a:pPr defTabSz="933602">
              <a:defRPr/>
            </a:pPr>
            <a:r>
              <a:rPr lang="en-US" dirty="0"/>
              <a:t>We have done extensive, credentialed research and developed several resources, with the goal of making housing more affordable to build and purchase. </a:t>
            </a:r>
          </a:p>
          <a:p>
            <a:pPr defTabSz="933602">
              <a:defRPr/>
            </a:pPr>
            <a:endParaRPr lang="en-US" dirty="0"/>
          </a:p>
          <a:p>
            <a:pPr defTabSz="933602">
              <a:defRPr/>
            </a:pPr>
            <a:r>
              <a:rPr lang="en-US" dirty="0"/>
              <a:t>We also have an extensive issue backgrounder on inclusionary zoning in our one-stop shop online toolkit called Land Use 101 that summarizes NAHB’s research on the statutory and ordinance aspects of IZ and the economic price and production effects. It covers key findings from articles and reports by other researchers and organizations on the implementation realities of IZ, and a growing list of communities that have discontinued its use for lack of hoped-for results. </a:t>
            </a:r>
          </a:p>
          <a:p>
            <a:pPr defTabSz="933602">
              <a:defRPr/>
            </a:pPr>
            <a:endParaRPr lang="en-US" dirty="0"/>
          </a:p>
          <a:p>
            <a:pPr defTabSz="933602">
              <a:defRPr/>
            </a:pPr>
            <a:r>
              <a:rPr lang="en-US" dirty="0"/>
              <a:t>This primer was just updated in September 2019 to include the very latest research. </a:t>
            </a:r>
          </a:p>
          <a:p>
            <a:endParaRPr lang="en-US" dirty="0"/>
          </a:p>
          <a:p>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8</a:t>
            </a:fld>
            <a:endParaRPr lang="en-US"/>
          </a:p>
        </p:txBody>
      </p:sp>
    </p:spTree>
    <p:extLst>
      <p:ext uri="{BB962C8B-B14F-4D97-AF65-F5344CB8AC3E}">
        <p14:creationId xmlns:p14="http://schemas.microsoft.com/office/powerpoint/2010/main" val="38807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NAHB’s research as well as a new study from the </a:t>
            </a:r>
            <a:r>
              <a:rPr lang="en-US" dirty="0" err="1"/>
              <a:t>Mercatus</a:t>
            </a:r>
            <a:r>
              <a:rPr lang="en-US" dirty="0"/>
              <a:t> Center at George Mason University called “Inclusionary Zoning and Housing Market Incomes” about the results of IZ in the Baltimore-Washington region have shown that IZ is a very complex market intervention that acts like a tax on housing and actually worsens affordability for most. </a:t>
            </a:r>
          </a:p>
          <a:p>
            <a:endParaRPr lang="en-US" dirty="0"/>
          </a:p>
          <a:p>
            <a:r>
              <a:rPr lang="en-US" dirty="0"/>
              <a:t>It doesn’t work in all markets, and it hasn’t produced very many new units over time.</a:t>
            </a:r>
          </a:p>
          <a:p>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9</a:t>
            </a:fld>
            <a:endParaRPr lang="en-US"/>
          </a:p>
        </p:txBody>
      </p:sp>
    </p:spTree>
    <p:extLst>
      <p:ext uri="{BB962C8B-B14F-4D97-AF65-F5344CB8AC3E}">
        <p14:creationId xmlns:p14="http://schemas.microsoft.com/office/powerpoint/2010/main" val="21942885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Other credentialed research conducted for NAHB shows that there are many other, more effective approaches that state and local governments can use instead of IZ, as part of a comprehensive strategy to meet an increasingly diverse range of housing needs as well as consumer preferences.</a:t>
            </a:r>
          </a:p>
          <a:p>
            <a:endParaRPr lang="en-US" dirty="0"/>
          </a:p>
          <a:p>
            <a:r>
              <a:rPr lang="en-US" dirty="0"/>
              <a:t>We also know from our experience working with builders and developers across the country that this can be done in ways that are in scale with existing community character. </a:t>
            </a:r>
          </a:p>
        </p:txBody>
      </p:sp>
      <p:sp>
        <p:nvSpPr>
          <p:cNvPr id="4" name="Slide Number Placeholder 3"/>
          <p:cNvSpPr>
            <a:spLocks noGrp="1"/>
          </p:cNvSpPr>
          <p:nvPr>
            <p:ph type="sldNum" sz="quarter" idx="10"/>
          </p:nvPr>
        </p:nvSpPr>
        <p:spPr/>
        <p:txBody>
          <a:bodyPr/>
          <a:lstStyle/>
          <a:p>
            <a:fld id="{E2C4144E-E501-4595-9D8E-057C89E87F24}" type="slidenum">
              <a:rPr lang="en-US" smtClean="0"/>
              <a:t>10</a:t>
            </a:fld>
            <a:endParaRPr lang="en-US"/>
          </a:p>
        </p:txBody>
      </p:sp>
    </p:spTree>
    <p:extLst>
      <p:ext uri="{BB962C8B-B14F-4D97-AF65-F5344CB8AC3E}">
        <p14:creationId xmlns:p14="http://schemas.microsoft.com/office/powerpoint/2010/main" val="24864982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now made these many resources more accessible with a new brochure called Creating Housing for All, an overview piece that can be used as a conversation starter with planners, policy makers, and local officials. </a:t>
            </a:r>
          </a:p>
          <a:p>
            <a:r>
              <a:rPr lang="en-US" dirty="0"/>
              <a:t> </a:t>
            </a:r>
          </a:p>
          <a:p>
            <a:r>
              <a:rPr lang="en-US" dirty="0"/>
              <a:t>It highlights the top strategies based on NAHB’s research and points to a new www.nahb.org/housingforall webpage that breaks the reports down into targeted detail and many examples of attractive affordable projects.</a:t>
            </a:r>
          </a:p>
          <a:p>
            <a:r>
              <a:rPr lang="en-US" dirty="0"/>
              <a:t> </a:t>
            </a:r>
          </a:p>
          <a:p>
            <a:r>
              <a:rPr lang="en-US" dirty="0"/>
              <a:t>This will allow policy makers and others to quickly research and discover new tools that they can use in their communities, along with examples of how and where they have been used successfully. </a:t>
            </a:r>
          </a:p>
          <a:p>
            <a:endParaRPr lang="en-US" dirty="0"/>
          </a:p>
          <a:p>
            <a:r>
              <a:rPr lang="en-US" dirty="0"/>
              <a:t>The full credentialed reports identify even more tools and techniques and are downloadable from the Land Use 101 toolkit on nahb.org.</a:t>
            </a:r>
          </a:p>
        </p:txBody>
      </p:sp>
      <p:sp>
        <p:nvSpPr>
          <p:cNvPr id="4" name="Slide Number Placeholder 3"/>
          <p:cNvSpPr>
            <a:spLocks noGrp="1"/>
          </p:cNvSpPr>
          <p:nvPr>
            <p:ph type="sldNum" sz="quarter" idx="10"/>
          </p:nvPr>
        </p:nvSpPr>
        <p:spPr/>
        <p:txBody>
          <a:bodyPr/>
          <a:lstStyle/>
          <a:p>
            <a:fld id="{E2C4144E-E501-4595-9D8E-057C89E87F24}" type="slidenum">
              <a:rPr lang="en-US" smtClean="0"/>
              <a:t>11</a:t>
            </a:fld>
            <a:endParaRPr lang="en-US"/>
          </a:p>
        </p:txBody>
      </p:sp>
    </p:spTree>
    <p:extLst>
      <p:ext uri="{BB962C8B-B14F-4D97-AF65-F5344CB8AC3E}">
        <p14:creationId xmlns:p14="http://schemas.microsoft.com/office/powerpoint/2010/main" val="705891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brochure and web page focus on 25 key strategies from our various reports, organized by type of strategy.</a:t>
            </a:r>
          </a:p>
          <a:p>
            <a:endParaRPr lang="en-US" dirty="0"/>
          </a:p>
          <a:p>
            <a:r>
              <a:rPr lang="en-US" dirty="0"/>
              <a:t>These are intended to serve as a blueprint for collaboration and innovation.</a:t>
            </a:r>
          </a:p>
        </p:txBody>
      </p:sp>
      <p:sp>
        <p:nvSpPr>
          <p:cNvPr id="4" name="Slide Number Placeholder 3"/>
          <p:cNvSpPr>
            <a:spLocks noGrp="1"/>
          </p:cNvSpPr>
          <p:nvPr>
            <p:ph type="sldNum" sz="quarter" idx="10"/>
          </p:nvPr>
        </p:nvSpPr>
        <p:spPr/>
        <p:txBody>
          <a:bodyPr/>
          <a:lstStyle/>
          <a:p>
            <a:fld id="{E2C4144E-E501-4595-9D8E-057C89E87F24}" type="slidenum">
              <a:rPr lang="en-US" smtClean="0"/>
              <a:t>12</a:t>
            </a:fld>
            <a:endParaRPr lang="en-US"/>
          </a:p>
        </p:txBody>
      </p:sp>
    </p:spTree>
    <p:extLst>
      <p:ext uri="{BB962C8B-B14F-4D97-AF65-F5344CB8AC3E}">
        <p14:creationId xmlns:p14="http://schemas.microsoft.com/office/powerpoint/2010/main" val="3751199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Planning, zoning, and the development review process are increasingly recognized as creating a variety of regulatory barriers and uncertainty, thereby contributing to housing costs and limited supply and variety.</a:t>
            </a:r>
          </a:p>
          <a:p>
            <a:r>
              <a:rPr lang="en-US" dirty="0"/>
              <a:t/>
            </a:r>
            <a:br>
              <a:rPr lang="en-US" dirty="0"/>
            </a:br>
            <a:r>
              <a:rPr lang="en-US" dirty="0"/>
              <a:t>Zoning in particular has spurred a dichotomy in options, between single-family detached and apartments and </a:t>
            </a:r>
            <a:r>
              <a:rPr lang="en-US" dirty="0" err="1"/>
              <a:t>townhousse</a:t>
            </a:r>
            <a:r>
              <a:rPr lang="en-US" dirty="0"/>
              <a:t>, with little variety in between. </a:t>
            </a:r>
          </a:p>
          <a:p>
            <a:endParaRPr lang="en-US" dirty="0"/>
          </a:p>
          <a:p>
            <a:r>
              <a:rPr lang="en-US" dirty="0"/>
              <a:t>Clearly, we need a broader, richer mix of housing types, and more housing overall. </a:t>
            </a:r>
          </a:p>
          <a:p>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13</a:t>
            </a:fld>
            <a:endParaRPr lang="en-US"/>
          </a:p>
        </p:txBody>
      </p:sp>
    </p:spTree>
    <p:extLst>
      <p:ext uri="{BB962C8B-B14F-4D97-AF65-F5344CB8AC3E}">
        <p14:creationId xmlns:p14="http://schemas.microsoft.com/office/powerpoint/2010/main" val="2034818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People often become concerned</a:t>
            </a:r>
            <a:r>
              <a:rPr lang="en-US" baseline="0" dirty="0"/>
              <a:t> about how increasing density affects neighborhood character, but there are many examples now of attractive projects that add diversity and discrete density to the existing community fabric.</a:t>
            </a:r>
          </a:p>
          <a:p>
            <a:pPr>
              <a:defRPr/>
            </a:pPr>
            <a:endParaRPr lang="en-US" baseline="0" dirty="0"/>
          </a:p>
          <a:p>
            <a:pPr>
              <a:defRPr/>
            </a:pPr>
            <a:r>
              <a:rPr lang="en-US" baseline="0" dirty="0"/>
              <a:t>Because land costs and home size often limit affordability, NAHB has just completed research on efforts underway across the country to revise zoning ordinances to allow smaller homes, smaller lots, and accessory dwelling units. </a:t>
            </a:r>
          </a:p>
          <a:p>
            <a:pPr>
              <a:defRPr/>
            </a:pPr>
            <a:endParaRPr lang="en-US" baseline="0" dirty="0"/>
          </a:p>
        </p:txBody>
      </p:sp>
      <p:sp>
        <p:nvSpPr>
          <p:cNvPr id="4" name="Slide Number Placeholder 3"/>
          <p:cNvSpPr>
            <a:spLocks noGrp="1"/>
          </p:cNvSpPr>
          <p:nvPr>
            <p:ph type="sldNum" sz="quarter" idx="10"/>
          </p:nvPr>
        </p:nvSpPr>
        <p:spPr/>
        <p:txBody>
          <a:bodyPr/>
          <a:lstStyle/>
          <a:p>
            <a:fld id="{E2C4144E-E501-4595-9D8E-057C89E87F24}" type="slidenum">
              <a:rPr lang="en-US" smtClean="0"/>
              <a:t>14</a:t>
            </a:fld>
            <a:endParaRPr lang="en-US"/>
          </a:p>
        </p:txBody>
      </p:sp>
    </p:spTree>
    <p:extLst>
      <p:ext uri="{BB962C8B-B14F-4D97-AF65-F5344CB8AC3E}">
        <p14:creationId xmlns:p14="http://schemas.microsoft.com/office/powerpoint/2010/main" val="10139201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That report is called </a:t>
            </a:r>
            <a:r>
              <a:rPr lang="en-US" b="1" i="0" baseline="0" dirty="0"/>
              <a:t>Diversifying Housing Options with Smaller Lots and Smaller Homes, </a:t>
            </a:r>
            <a:r>
              <a:rPr lang="en-US" b="0" i="0" baseline="0" dirty="0"/>
              <a:t>based on research conducted by </a:t>
            </a:r>
            <a:r>
              <a:rPr lang="en-US" b="0" i="0" baseline="0" dirty="0" err="1"/>
              <a:t>Opticos</a:t>
            </a:r>
            <a:r>
              <a:rPr lang="en-US" b="0" i="0" baseline="0" dirty="0"/>
              <a:t> Design, the firm that coined the phrase Missing Middle Housing</a:t>
            </a:r>
            <a:r>
              <a:rPr lang="en-US" baseline="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We will tell you more about that report later in this presentation.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 </a:t>
            </a:r>
          </a:p>
          <a:p>
            <a:endParaRPr lang="en-US" b="1" i="1" dirty="0">
              <a:solidFill>
                <a:srgbClr val="C00000"/>
              </a:solidFill>
            </a:endParaRPr>
          </a:p>
        </p:txBody>
      </p:sp>
      <p:sp>
        <p:nvSpPr>
          <p:cNvPr id="4" name="Slide Number Placeholder 3"/>
          <p:cNvSpPr>
            <a:spLocks noGrp="1"/>
          </p:cNvSpPr>
          <p:nvPr>
            <p:ph type="sldNum" sz="quarter" idx="10"/>
          </p:nvPr>
        </p:nvSpPr>
        <p:spPr/>
        <p:txBody>
          <a:bodyPr/>
          <a:lstStyle/>
          <a:p>
            <a:fld id="{E2C4144E-E501-4595-9D8E-057C89E87F24}" type="slidenum">
              <a:rPr lang="en-US" smtClean="0"/>
              <a:t>15</a:t>
            </a:fld>
            <a:endParaRPr lang="en-US"/>
          </a:p>
        </p:txBody>
      </p:sp>
    </p:spTree>
    <p:extLst>
      <p:ext uri="{BB962C8B-B14F-4D97-AF65-F5344CB8AC3E}">
        <p14:creationId xmlns:p14="http://schemas.microsoft.com/office/powerpoint/2010/main" val="32897547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Planners, policymakers, and elected officials don’t often consider how they can help reduce the cost of housing through donating vacant or underutilized land.</a:t>
            </a:r>
          </a:p>
          <a:p>
            <a:endParaRPr lang="en-US" dirty="0"/>
          </a:p>
          <a:p>
            <a:r>
              <a:rPr lang="en-US" dirty="0"/>
              <a:t>Our reports include many outstanding examples of older buildings such as schools, mills, and factories, plus malls and office parks, that are being repurposed for housing and mixed use projects.</a:t>
            </a:r>
          </a:p>
          <a:p>
            <a:endParaRPr lang="en-US" dirty="0"/>
          </a:p>
          <a:p>
            <a:r>
              <a:rPr lang="en-US" dirty="0"/>
              <a:t>Municipalities can also essentially subsidize project costs by extending or improving infrastructure, especially in infill or redevelopment areas, or by creating housing funds to support more affordable development.</a:t>
            </a:r>
          </a:p>
          <a:p>
            <a:endParaRPr lang="en-US"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16</a:t>
            </a:fld>
            <a:endParaRPr lang="en-US"/>
          </a:p>
        </p:txBody>
      </p:sp>
    </p:spTree>
    <p:extLst>
      <p:ext uri="{BB962C8B-B14F-4D97-AF65-F5344CB8AC3E}">
        <p14:creationId xmlns:p14="http://schemas.microsoft.com/office/powerpoint/2010/main" val="5418303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report, </a:t>
            </a:r>
            <a:r>
              <a:rPr lang="en-US" b="1" i="0" dirty="0"/>
              <a:t>How Did They Do It: Discovering New Opportunities for Affordable Housing</a:t>
            </a:r>
            <a:r>
              <a:rPr lang="en-US" dirty="0"/>
              <a:t>, features 12 case studies from across the country and details the creative and collaborative strategies used in each one. </a:t>
            </a:r>
          </a:p>
          <a:p>
            <a:endParaRPr lang="en-US" dirty="0"/>
          </a:p>
          <a:p>
            <a:r>
              <a:rPr lang="en-US" dirty="0"/>
              <a:t>Land trusts, for example, are often very useful in helping assemble land and provide technical assistance to communities on project financing, as well as support to homeowners after projects are built.</a:t>
            </a:r>
          </a:p>
        </p:txBody>
      </p:sp>
      <p:sp>
        <p:nvSpPr>
          <p:cNvPr id="4" name="Slide Number Placeholder 3"/>
          <p:cNvSpPr>
            <a:spLocks noGrp="1"/>
          </p:cNvSpPr>
          <p:nvPr>
            <p:ph type="sldNum" sz="quarter" idx="10"/>
          </p:nvPr>
        </p:nvSpPr>
        <p:spPr/>
        <p:txBody>
          <a:bodyPr/>
          <a:lstStyle/>
          <a:p>
            <a:fld id="{E2C4144E-E501-4595-9D8E-057C89E87F24}" type="slidenum">
              <a:rPr lang="en-US" smtClean="0"/>
              <a:t>17</a:t>
            </a:fld>
            <a:endParaRPr lang="en-US"/>
          </a:p>
        </p:txBody>
      </p:sp>
    </p:spTree>
    <p:extLst>
      <p:ext uri="{BB962C8B-B14F-4D97-AF65-F5344CB8AC3E}">
        <p14:creationId xmlns:p14="http://schemas.microsoft.com/office/powerpoint/2010/main" val="35232093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NAHB has compiled extensive information over the years on how to make the development review and approval process more efficient and predictable for everyone involved, and thus less costly and more effective.</a:t>
            </a:r>
          </a:p>
          <a:p>
            <a:endParaRPr lang="en-US" dirty="0"/>
          </a:p>
          <a:p>
            <a:r>
              <a:rPr lang="en-US" dirty="0"/>
              <a:t>In addition to resources such as our </a:t>
            </a:r>
            <a:r>
              <a:rPr lang="en-US" b="1" dirty="0"/>
              <a:t>Land Development Checklist </a:t>
            </a:r>
            <a:r>
              <a:rPr lang="en-US" dirty="0"/>
              <a:t>and </a:t>
            </a:r>
            <a:r>
              <a:rPr lang="en-US" b="1" dirty="0"/>
              <a:t>Smart Codes, Smart Process Checklist </a:t>
            </a:r>
            <a:r>
              <a:rPr lang="en-US" dirty="0"/>
              <a:t>in the Land Use 101 toolkit on nahb.org, we retained </a:t>
            </a:r>
            <a:r>
              <a:rPr lang="en-US" dirty="0" err="1"/>
              <a:t>Abt</a:t>
            </a:r>
            <a:r>
              <a:rPr lang="en-US" dirty="0"/>
              <a:t> Associates to produce a report two years ago called </a:t>
            </a:r>
            <a:r>
              <a:rPr lang="en-US" b="1" dirty="0"/>
              <a:t>Development Process Efficiency: Cutting Through the Red Tape</a:t>
            </a:r>
            <a:r>
              <a:rPr lang="en-US" dirty="0"/>
              <a:t>.</a:t>
            </a:r>
          </a:p>
          <a:p>
            <a:endParaRPr lang="en-US" dirty="0"/>
          </a:p>
          <a:p>
            <a:r>
              <a:rPr lang="en-US" dirty="0"/>
              <a:t>This report features many examples of communities that have implemented an array of streamlining approaches.</a:t>
            </a:r>
          </a:p>
        </p:txBody>
      </p:sp>
      <p:sp>
        <p:nvSpPr>
          <p:cNvPr id="4" name="Slide Number Placeholder 3"/>
          <p:cNvSpPr>
            <a:spLocks noGrp="1"/>
          </p:cNvSpPr>
          <p:nvPr>
            <p:ph type="sldNum" sz="quarter" idx="10"/>
          </p:nvPr>
        </p:nvSpPr>
        <p:spPr/>
        <p:txBody>
          <a:bodyPr/>
          <a:lstStyle/>
          <a:p>
            <a:fld id="{E2C4144E-E501-4595-9D8E-057C89E87F24}" type="slidenum">
              <a:rPr lang="en-US" smtClean="0"/>
              <a:t>18</a:t>
            </a:fld>
            <a:endParaRPr lang="en-US"/>
          </a:p>
        </p:txBody>
      </p:sp>
    </p:spTree>
    <p:extLst>
      <p:ext uri="{BB962C8B-B14F-4D97-AF65-F5344CB8AC3E}">
        <p14:creationId xmlns:p14="http://schemas.microsoft.com/office/powerpoint/2010/main" val="6950742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take a look at some workforce housing projects that were developed without IZ and learn how the developers and communities worked together to make them happen, often through the use of public-private partnerships.</a:t>
            </a:r>
          </a:p>
          <a:p>
            <a:endParaRPr lang="en-US" dirty="0"/>
          </a:p>
          <a:p>
            <a:r>
              <a:rPr lang="en-US" dirty="0"/>
              <a:t>As I mentioned earlier, our </a:t>
            </a:r>
            <a:r>
              <a:rPr lang="en-US" b="1" dirty="0"/>
              <a:t>How Did They Do It? Discovering New Opportunities for Affordable Housing </a:t>
            </a:r>
            <a:r>
              <a:rPr lang="en-US" dirty="0"/>
              <a:t>report details 12 projects across the country that relied on an array of tools. </a:t>
            </a:r>
          </a:p>
          <a:p>
            <a:endParaRPr lang="en-US" dirty="0"/>
          </a:p>
          <a:p>
            <a:r>
              <a:rPr lang="en-US" dirty="0"/>
              <a:t>They are grouped under six broad thematic strategies. </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19</a:t>
            </a:fld>
            <a:endParaRPr lang="en-US"/>
          </a:p>
        </p:txBody>
      </p:sp>
    </p:spTree>
    <p:extLst>
      <p:ext uri="{BB962C8B-B14F-4D97-AF65-F5344CB8AC3E}">
        <p14:creationId xmlns:p14="http://schemas.microsoft.com/office/powerpoint/2010/main" val="36143124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one of the two projects from “Use a Good Map to Reach the Destination”, from Connecticut:</a:t>
            </a:r>
          </a:p>
          <a:p>
            <a:endParaRPr lang="en-US" dirty="0"/>
          </a:p>
          <a:p>
            <a:pPr marL="171450" indent="-171450">
              <a:buFont typeface="Arial" panose="020B0604020202020204" pitchFamily="34" charset="0"/>
              <a:buChar char="•"/>
            </a:pPr>
            <a:r>
              <a:rPr lang="en-US" dirty="0"/>
              <a:t>Incentive Housing Zone program established to guide communities to proactively plan for affordable housing</a:t>
            </a:r>
          </a:p>
          <a:p>
            <a:pPr marL="171450" indent="-171450">
              <a:buFont typeface="Arial" panose="020B0604020202020204" pitchFamily="34" charset="0"/>
              <a:buChar char="•"/>
            </a:pPr>
            <a:r>
              <a:rPr lang="en-US" dirty="0"/>
              <a:t>Technical assistance from the Housing Connections of Connecticut program, a partnership between Local Initiatives Support Corporation (LISC) and the Connecticut Housing Coalition </a:t>
            </a:r>
          </a:p>
          <a:p>
            <a:pPr marL="171450" indent="-171450">
              <a:buFont typeface="Arial" panose="020B0604020202020204" pitchFamily="34" charset="0"/>
              <a:buChar char="•"/>
            </a:pPr>
            <a:r>
              <a:rPr lang="en-US" dirty="0"/>
              <a:t>Project financing from the Connecticut Department of Economic and Community Development, Liberty Bank, and the Federal Home Loan Bank of Boston.</a:t>
            </a:r>
          </a:p>
          <a:p>
            <a:pPr marL="171450" indent="-171450">
              <a:buFont typeface="Arial" panose="020B0604020202020204" pitchFamily="34" charset="0"/>
              <a:buChar char="•"/>
            </a:pPr>
            <a:r>
              <a:rPr lang="en-US" dirty="0"/>
              <a:t>Strong community support to meet housing needs for residents priced out of current supply of market-rate housing</a:t>
            </a:r>
          </a:p>
          <a:p>
            <a:pPr marL="171450" indent="-171450">
              <a:buFont typeface="Arial" panose="020B0604020202020204" pitchFamily="34" charset="0"/>
              <a:buChar char="•"/>
            </a:pPr>
            <a:r>
              <a:rPr lang="en-US" dirty="0"/>
              <a:t>Nonprofit advocacy organization to spearhead community engagement</a:t>
            </a:r>
          </a:p>
          <a:p>
            <a:pPr marL="171450" indent="-171450">
              <a:buFont typeface="Arial" panose="020B0604020202020204" pitchFamily="34" charset="0"/>
              <a:buChar char="•"/>
            </a:pPr>
            <a:r>
              <a:rPr lang="en-US" dirty="0"/>
              <a:t>Experienced nonprofit housing developer to secure financing and oversee construction</a:t>
            </a:r>
          </a:p>
          <a:p>
            <a:pPr marL="171450" indent="-171450">
              <a:buFont typeface="Arial" panose="020B0604020202020204" pitchFamily="34" charset="0"/>
              <a:buChar char="•"/>
            </a:pPr>
            <a:r>
              <a:rPr lang="en-US" dirty="0"/>
              <a:t>Municipal land donation and remediation to lower the cost of development</a:t>
            </a:r>
          </a:p>
          <a:p>
            <a:endParaRPr lang="en-US" dirty="0"/>
          </a:p>
          <a:p>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20</a:t>
            </a:fld>
            <a:endParaRPr lang="en-US"/>
          </a:p>
        </p:txBody>
      </p:sp>
    </p:spTree>
    <p:extLst>
      <p:ext uri="{BB962C8B-B14F-4D97-AF65-F5344CB8AC3E}">
        <p14:creationId xmlns:p14="http://schemas.microsoft.com/office/powerpoint/2010/main" val="2653500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project from Austin, Texas, is part of the Mueller airport redevelopment site and is featured under the “Mix It Up” strategy:</a:t>
            </a:r>
          </a:p>
          <a:p>
            <a:endParaRPr lang="en-US" dirty="0"/>
          </a:p>
          <a:p>
            <a:pPr marL="171450" indent="-171450">
              <a:buFont typeface="Arial" panose="020B0604020202020204" pitchFamily="34" charset="0"/>
              <a:buChar char="•"/>
            </a:pPr>
            <a:r>
              <a:rPr lang="en-US" dirty="0"/>
              <a:t>A robust public-private partnership</a:t>
            </a:r>
          </a:p>
          <a:p>
            <a:pPr marL="171450" indent="-171450">
              <a:buFont typeface="Arial" panose="020B0604020202020204" pitchFamily="34" charset="0"/>
              <a:buChar char="•"/>
            </a:pPr>
            <a:r>
              <a:rPr lang="en-US" dirty="0"/>
              <a:t>Substantial, long-term public engagement</a:t>
            </a:r>
          </a:p>
          <a:p>
            <a:pPr marL="171450" indent="-171450">
              <a:buFont typeface="Arial" panose="020B0604020202020204" pitchFamily="34" charset="0"/>
              <a:buChar char="•"/>
            </a:pPr>
            <a:r>
              <a:rPr lang="en-US" dirty="0"/>
              <a:t>A strong public policy commitment to affordable housing</a:t>
            </a:r>
          </a:p>
          <a:p>
            <a:pPr marL="171450" indent="-171450">
              <a:buFont typeface="Arial" panose="020B0604020202020204" pitchFamily="34" charset="0"/>
              <a:buChar char="•"/>
            </a:pPr>
            <a:r>
              <a:rPr lang="en-US" dirty="0"/>
              <a:t>Design guidelines and review process for a cohesive neighborhood fabric</a:t>
            </a:r>
          </a:p>
          <a:p>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21</a:t>
            </a:fld>
            <a:endParaRPr lang="en-US"/>
          </a:p>
        </p:txBody>
      </p:sp>
    </p:spTree>
    <p:extLst>
      <p:ext uri="{BB962C8B-B14F-4D97-AF65-F5344CB8AC3E}">
        <p14:creationId xmlns:p14="http://schemas.microsoft.com/office/powerpoint/2010/main" val="39135501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great project in the DC region that exemplifies the theme “Create Room for Innovation”:</a:t>
            </a:r>
          </a:p>
          <a:p>
            <a:pPr marL="175050" indent="-175050">
              <a:buFont typeface="Arial" panose="020B0604020202020204" pitchFamily="34" charset="0"/>
              <a:buChar char="•"/>
            </a:pPr>
            <a:endParaRPr lang="en-US" dirty="0"/>
          </a:p>
          <a:p>
            <a:pPr marL="175050" indent="-175050">
              <a:buFont typeface="Arial" panose="020B0604020202020204" pitchFamily="34" charset="0"/>
              <a:buChar char="•"/>
            </a:pPr>
            <a:r>
              <a:rPr lang="en-US" dirty="0"/>
              <a:t>Successful partnership of mission-driven private developers </a:t>
            </a:r>
          </a:p>
          <a:p>
            <a:pPr marL="175050" indent="-175050">
              <a:buFont typeface="Arial" panose="020B0604020202020204" pitchFamily="34" charset="0"/>
              <a:buChar char="•"/>
            </a:pPr>
            <a:r>
              <a:rPr lang="en-US" dirty="0"/>
              <a:t>Workforce housing for an underserved market</a:t>
            </a:r>
          </a:p>
          <a:p>
            <a:pPr marL="175050" indent="-175050">
              <a:buFont typeface="Arial" panose="020B0604020202020204" pitchFamily="34" charset="0"/>
              <a:buChar char="•"/>
            </a:pPr>
            <a:r>
              <a:rPr lang="en-US" dirty="0"/>
              <a:t>Creative financing of affordable housing with New Market Tax Credits</a:t>
            </a:r>
          </a:p>
          <a:p>
            <a:pPr marL="175050" indent="-175050">
              <a:buFont typeface="Arial" panose="020B0604020202020204" pitchFamily="34" charset="0"/>
              <a:buChar char="•"/>
            </a:pPr>
            <a:r>
              <a:rPr lang="en-US" dirty="0"/>
              <a:t>Attractive rehabilitation and conversion of a formerly derelict industrial property </a:t>
            </a:r>
          </a:p>
          <a:p>
            <a:pPr marL="175050" indent="-175050">
              <a:buFont typeface="Arial" panose="020B0604020202020204" pitchFamily="34" charset="0"/>
              <a:buChar char="•"/>
            </a:pPr>
            <a:r>
              <a:rPr lang="en-US" dirty="0"/>
              <a:t>A successful model for development replicable across different markets</a:t>
            </a:r>
          </a:p>
          <a:p>
            <a:pPr marL="175050" indent="-175050">
              <a:buFont typeface="Arial" panose="020B0604020202020204" pitchFamily="34" charset="0"/>
              <a:buChar char="•"/>
            </a:pPr>
            <a:r>
              <a:rPr lang="en-US" dirty="0"/>
              <a:t>Neighborhood revitalization </a:t>
            </a:r>
          </a:p>
        </p:txBody>
      </p:sp>
      <p:sp>
        <p:nvSpPr>
          <p:cNvPr id="4" name="Slide Number Placeholder 3"/>
          <p:cNvSpPr>
            <a:spLocks noGrp="1"/>
          </p:cNvSpPr>
          <p:nvPr>
            <p:ph type="sldNum" sz="quarter" idx="10"/>
          </p:nvPr>
        </p:nvSpPr>
        <p:spPr/>
        <p:txBody>
          <a:bodyPr/>
          <a:lstStyle/>
          <a:p>
            <a:fld id="{E2C4144E-E501-4595-9D8E-057C89E87F24}" type="slidenum">
              <a:rPr lang="en-US" smtClean="0"/>
              <a:t>22</a:t>
            </a:fld>
            <a:endParaRPr lang="en-US"/>
          </a:p>
        </p:txBody>
      </p:sp>
    </p:spTree>
    <p:extLst>
      <p:ext uri="{BB962C8B-B14F-4D97-AF65-F5344CB8AC3E}">
        <p14:creationId xmlns:p14="http://schemas.microsoft.com/office/powerpoint/2010/main" val="8672245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 very interesting adaptive reuse project in St. Louis, Missouri, under “Make the Old New Again”:</a:t>
            </a:r>
          </a:p>
          <a:p>
            <a:pPr marL="175050" indent="-175050">
              <a:buFont typeface="Arial" panose="020B0604020202020204" pitchFamily="34" charset="0"/>
              <a:buChar char="•"/>
            </a:pPr>
            <a:endParaRPr lang="en-US" dirty="0"/>
          </a:p>
          <a:p>
            <a:pPr marL="175050" indent="-175050">
              <a:buFont typeface="Arial" panose="020B0604020202020204" pitchFamily="34" charset="0"/>
              <a:buChar char="•"/>
            </a:pPr>
            <a:r>
              <a:rPr lang="en-US" dirty="0"/>
              <a:t>Historic rehabilitation of a local landmark</a:t>
            </a:r>
          </a:p>
          <a:p>
            <a:pPr marL="175050" indent="-175050">
              <a:buFont typeface="Arial" panose="020B0604020202020204" pitchFamily="34" charset="0"/>
              <a:buChar char="•"/>
            </a:pPr>
            <a:r>
              <a:rPr lang="en-US" dirty="0"/>
              <a:t>Vibrant mixed-use redevelopment</a:t>
            </a:r>
          </a:p>
          <a:p>
            <a:pPr marL="175050" indent="-175050">
              <a:buFont typeface="Arial" panose="020B0604020202020204" pitchFamily="34" charset="0"/>
              <a:buChar char="•"/>
            </a:pPr>
            <a:r>
              <a:rPr lang="en-US" dirty="0"/>
              <a:t>Downtown revitalization</a:t>
            </a:r>
          </a:p>
          <a:p>
            <a:pPr marL="175050" indent="-175050">
              <a:buFont typeface="Arial" panose="020B0604020202020204" pitchFamily="34" charset="0"/>
              <a:buChar char="•"/>
            </a:pPr>
            <a:r>
              <a:rPr lang="en-US" dirty="0"/>
              <a:t>Public-private partnership</a:t>
            </a:r>
          </a:p>
          <a:p>
            <a:pPr marL="175050" indent="-175050">
              <a:buFont typeface="Arial" panose="020B0604020202020204" pitchFamily="34" charset="0"/>
              <a:buChar char="•"/>
            </a:pPr>
            <a:r>
              <a:rPr lang="en-US" dirty="0"/>
              <a:t>Widespread support and will to transform a derelict but architecturally significant property</a:t>
            </a:r>
          </a:p>
        </p:txBody>
      </p:sp>
      <p:sp>
        <p:nvSpPr>
          <p:cNvPr id="4" name="Slide Number Placeholder 3"/>
          <p:cNvSpPr>
            <a:spLocks noGrp="1"/>
          </p:cNvSpPr>
          <p:nvPr>
            <p:ph type="sldNum" sz="quarter" idx="10"/>
          </p:nvPr>
        </p:nvSpPr>
        <p:spPr/>
        <p:txBody>
          <a:bodyPr/>
          <a:lstStyle/>
          <a:p>
            <a:fld id="{E2C4144E-E501-4595-9D8E-057C89E87F24}" type="slidenum">
              <a:rPr lang="en-US" smtClean="0"/>
              <a:t>23</a:t>
            </a:fld>
            <a:endParaRPr lang="en-US"/>
          </a:p>
        </p:txBody>
      </p:sp>
    </p:spTree>
    <p:extLst>
      <p:ext uri="{BB962C8B-B14F-4D97-AF65-F5344CB8AC3E}">
        <p14:creationId xmlns:p14="http://schemas.microsoft.com/office/powerpoint/2010/main" val="38558698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from Fresno, California, a project that highlights “It Takes a Village”:</a:t>
            </a:r>
          </a:p>
          <a:p>
            <a:endParaRPr lang="en-US" dirty="0"/>
          </a:p>
          <a:p>
            <a:pPr marL="175050" indent="-175050">
              <a:buFont typeface="Arial" panose="020B0604020202020204" pitchFamily="34" charset="0"/>
              <a:buChar char="•"/>
            </a:pPr>
            <a:r>
              <a:rPr lang="en-US" dirty="0"/>
              <a:t>Housing authority engaged in community building</a:t>
            </a:r>
          </a:p>
          <a:p>
            <a:pPr marL="175050" indent="-175050">
              <a:buFont typeface="Arial" panose="020B0604020202020204" pitchFamily="34" charset="0"/>
              <a:buChar char="•"/>
            </a:pPr>
            <a:r>
              <a:rPr lang="en-US" dirty="0"/>
              <a:t>Collaborative effort between the housing authority and the city</a:t>
            </a:r>
          </a:p>
          <a:p>
            <a:pPr marL="175050" indent="-175050">
              <a:buFont typeface="Arial" panose="020B0604020202020204" pitchFamily="34" charset="0"/>
              <a:buChar char="•"/>
            </a:pPr>
            <a:r>
              <a:rPr lang="en-US" dirty="0"/>
              <a:t>Affordable housing in a mixed-use property as an economic stimulus for downtown</a:t>
            </a:r>
          </a:p>
          <a:p>
            <a:pPr marL="175050" indent="-175050">
              <a:buFont typeface="Arial" panose="020B0604020202020204" pitchFamily="34" charset="0"/>
              <a:buChar char="•"/>
            </a:pPr>
            <a:r>
              <a:rPr lang="en-US" dirty="0"/>
              <a:t>Modern, attractive design that challenges conventional notions of affordable housing</a:t>
            </a:r>
          </a:p>
          <a:p>
            <a:pPr marL="175050" indent="-175050">
              <a:buFont typeface="Arial" panose="020B0604020202020204" pitchFamily="34" charset="0"/>
              <a:buChar char="•"/>
            </a:pPr>
            <a:r>
              <a:rPr lang="en-US" dirty="0"/>
              <a:t>Careful consideration to address the historic significance of the site</a:t>
            </a:r>
          </a:p>
          <a:p>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24</a:t>
            </a:fld>
            <a:endParaRPr lang="en-US"/>
          </a:p>
        </p:txBody>
      </p:sp>
    </p:spTree>
    <p:extLst>
      <p:ext uri="{BB962C8B-B14F-4D97-AF65-F5344CB8AC3E}">
        <p14:creationId xmlns:p14="http://schemas.microsoft.com/office/powerpoint/2010/main" val="13369569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Last but not least, Rainier Vista in Seattle, Washington, is a great example of “Expect Excellent Design and Sustainability”:</a:t>
            </a:r>
          </a:p>
          <a:p>
            <a:pPr marL="175050" indent="-175050">
              <a:buFont typeface="Arial" panose="020B0604020202020204" pitchFamily="34" charset="0"/>
              <a:buChar char="•"/>
            </a:pPr>
            <a:endParaRPr lang="en-US" dirty="0"/>
          </a:p>
          <a:p>
            <a:pPr marL="175050" indent="-175050">
              <a:buFont typeface="Arial" panose="020B0604020202020204" pitchFamily="34" charset="0"/>
              <a:buChar char="•"/>
            </a:pPr>
            <a:r>
              <a:rPr lang="en-US" dirty="0"/>
              <a:t>Housing authority served as  master planner for a comprehensive redevelopment</a:t>
            </a:r>
          </a:p>
          <a:p>
            <a:pPr marL="175050" indent="-175050">
              <a:buFont typeface="Arial" panose="020B0604020202020204" pitchFamily="34" charset="0"/>
              <a:buChar char="•"/>
            </a:pPr>
            <a:r>
              <a:rPr lang="en-US" dirty="0"/>
              <a:t>City of Seattle’s collaborative commitment to coordinate on infrastructure development</a:t>
            </a:r>
          </a:p>
          <a:p>
            <a:pPr marL="175050" indent="-175050">
              <a:buFont typeface="Arial" panose="020B0604020202020204" pitchFamily="34" charset="0"/>
              <a:buChar char="•"/>
            </a:pPr>
            <a:r>
              <a:rPr lang="en-US" dirty="0"/>
              <a:t>Rainier Vista design book for consistent design standards throughout the project</a:t>
            </a:r>
          </a:p>
          <a:p>
            <a:pPr marL="175050" indent="-175050">
              <a:buFont typeface="Arial" panose="020B0604020202020204" pitchFamily="34" charset="0"/>
              <a:buChar char="•"/>
            </a:pPr>
            <a:r>
              <a:rPr lang="en-US" dirty="0"/>
              <a:t>Active Citizen Review Committee for stakeholder engagement</a:t>
            </a:r>
          </a:p>
          <a:p>
            <a:pPr marL="175050" indent="-175050">
              <a:buFont typeface="Arial" panose="020B0604020202020204" pitchFamily="34" charset="0"/>
              <a:buChar char="•"/>
            </a:pPr>
            <a:r>
              <a:rPr lang="en-US" dirty="0"/>
              <a:t>One-to-one replacement policy for public housing units</a:t>
            </a:r>
          </a:p>
          <a:p>
            <a:pPr marL="175050" indent="-175050">
              <a:buFont typeface="Arial" panose="020B0604020202020204" pitchFamily="34" charset="0"/>
              <a:buChar char="•"/>
            </a:pPr>
            <a:r>
              <a:rPr lang="en-US" dirty="0"/>
              <a:t>Transit-oriented design to prepare for the new light rail line</a:t>
            </a:r>
          </a:p>
          <a:p>
            <a:pPr marL="175050" indent="-175050">
              <a:buFont typeface="Arial" panose="020B0604020202020204" pitchFamily="34" charset="0"/>
              <a:buChar char="•"/>
            </a:pPr>
            <a:r>
              <a:rPr lang="en-US" dirty="0"/>
              <a:t>Doubled density from the original project to create a mixed-income community</a:t>
            </a:r>
          </a:p>
          <a:p>
            <a:pPr marL="175050" indent="-175050">
              <a:buFont typeface="Arial" panose="020B0604020202020204" pitchFamily="34" charset="0"/>
              <a:buChar char="•"/>
            </a:pPr>
            <a:r>
              <a:rPr lang="en-US" dirty="0"/>
              <a:t>Infrastructure redesign to integrate with the existing street grid</a:t>
            </a:r>
          </a:p>
        </p:txBody>
      </p:sp>
      <p:sp>
        <p:nvSpPr>
          <p:cNvPr id="4" name="Slide Number Placeholder 3"/>
          <p:cNvSpPr>
            <a:spLocks noGrp="1"/>
          </p:cNvSpPr>
          <p:nvPr>
            <p:ph type="sldNum" sz="quarter" idx="10"/>
          </p:nvPr>
        </p:nvSpPr>
        <p:spPr/>
        <p:txBody>
          <a:bodyPr/>
          <a:lstStyle/>
          <a:p>
            <a:fld id="{E2C4144E-E501-4595-9D8E-057C89E87F24}" type="slidenum">
              <a:rPr lang="en-US" smtClean="0"/>
              <a:t>25</a:t>
            </a:fld>
            <a:endParaRPr lang="en-US"/>
          </a:p>
        </p:txBody>
      </p:sp>
    </p:spTree>
    <p:extLst>
      <p:ext uri="{BB962C8B-B14F-4D97-AF65-F5344CB8AC3E}">
        <p14:creationId xmlns:p14="http://schemas.microsoft.com/office/powerpoint/2010/main" val="41454631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NAHB recently released its newest report, Diversifying Housing Options with Smaller Lots and Smaller Homes, which explores the issues involved in building a greater range of housing types that discreetly add density to existing zoning and neighborhoods. The types include smaller homes, smaller lots, accessory dwelling units (ADUs)—a mix that is being referred to as Missing Middle Housing types. </a:t>
            </a:r>
          </a:p>
          <a:p>
            <a:endParaRPr lang="en-US" dirty="0"/>
          </a:p>
          <a:p>
            <a:r>
              <a:rPr lang="en-US" dirty="0"/>
              <a:t>Prepared by the firm that coined that phrase, </a:t>
            </a:r>
            <a:r>
              <a:rPr lang="en-US" dirty="0" err="1"/>
              <a:t>Opticos</a:t>
            </a:r>
            <a:r>
              <a:rPr lang="en-US" dirty="0"/>
              <a:t> Design aims to provide an understanding about the regulatory and design elements of such options as well as the existing barriers that limit or prevent these housing types.</a:t>
            </a:r>
          </a:p>
          <a:p>
            <a:endParaRPr lang="en-US" dirty="0"/>
          </a:p>
          <a:p>
            <a:r>
              <a:rPr lang="en-US" dirty="0"/>
              <a:t>It includes 18 examples of ordinances, including Form Based Codes, and 11 built projects from across the country. </a:t>
            </a:r>
          </a:p>
          <a:p>
            <a:endParaRPr lang="en-US" dirty="0"/>
          </a:p>
          <a:p>
            <a:r>
              <a:rPr lang="en-US" sz="1200" b="0" i="0" kern="1200" dirty="0" err="1">
                <a:solidFill>
                  <a:schemeClr val="tx1"/>
                </a:solidFill>
                <a:effectLst/>
                <a:latin typeface="+mn-lt"/>
                <a:ea typeface="+mn-ea"/>
                <a:cs typeface="+mn-cs"/>
              </a:rPr>
              <a:t>Opticos</a:t>
            </a:r>
            <a:r>
              <a:rPr lang="en-US" sz="1200" b="0" i="0" kern="1200" dirty="0">
                <a:solidFill>
                  <a:schemeClr val="tx1"/>
                </a:solidFill>
                <a:effectLst/>
                <a:latin typeface="+mn-lt"/>
                <a:ea typeface="+mn-ea"/>
                <a:cs typeface="+mn-cs"/>
              </a:rPr>
              <a:t> evaluates a wide range of building types within the ‘missing middle’ that can help expand housing supply and choices.  </a:t>
            </a:r>
            <a:br>
              <a:rPr lang="en-US" sz="1200" b="0" i="0" kern="1200" dirty="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26</a:t>
            </a:fld>
            <a:endParaRPr lang="en-US"/>
          </a:p>
        </p:txBody>
      </p:sp>
    </p:spTree>
    <p:extLst>
      <p:ext uri="{BB962C8B-B14F-4D97-AF65-F5344CB8AC3E}">
        <p14:creationId xmlns:p14="http://schemas.microsoft.com/office/powerpoint/2010/main" val="11192177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a:t>
            </a:r>
            <a:r>
              <a:rPr lang="en-US" sz="1200" b="0" i="0" kern="1200" dirty="0">
                <a:solidFill>
                  <a:schemeClr val="tx1"/>
                </a:solidFill>
                <a:effectLst/>
                <a:latin typeface="+mn-lt"/>
                <a:ea typeface="+mn-ea"/>
                <a:cs typeface="+mn-cs"/>
              </a:rPr>
              <a:t>ften the greatest opportunity for small houses and compact infill is in single-family zoned areas, yet most of these zoned areas do not currently allow the housing types emphasized in this report and so need updating.</a:t>
            </a:r>
          </a:p>
          <a:p>
            <a:r>
              <a:rPr lang="en-US" dirty="0"/>
              <a:t/>
            </a:r>
            <a:br>
              <a:rPr lang="en-US" dirty="0"/>
            </a:br>
            <a:r>
              <a:rPr lang="en-US" dirty="0"/>
              <a:t>I</a:t>
            </a:r>
            <a:r>
              <a:rPr lang="en-US" sz="1200" b="0" i="0" kern="1200" dirty="0">
                <a:solidFill>
                  <a:schemeClr val="tx1"/>
                </a:solidFill>
                <a:effectLst/>
                <a:latin typeface="+mn-lt"/>
                <a:ea typeface="+mn-ea"/>
                <a:cs typeface="+mn-cs"/>
              </a:rPr>
              <a:t>t is also critical to update standards or codes to provide clear direction and to streamline the development review and approval process for these new housing types.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ADU ordinances, which aim to allow a secondary dwelling unit on the same lot as a main housing unit, were found to have the most significant effect on enabling a greater, more affordable housing mix.</a:t>
            </a:r>
          </a:p>
          <a:p>
            <a:endParaRPr lang="en-US" dirty="0"/>
          </a:p>
          <a:p>
            <a:r>
              <a:rPr lang="en-US" sz="1200" b="0" i="0" kern="1200" dirty="0">
                <a:solidFill>
                  <a:schemeClr val="tx1"/>
                </a:solidFill>
                <a:effectLst/>
                <a:latin typeface="+mn-lt"/>
                <a:ea typeface="+mn-ea"/>
                <a:cs typeface="+mn-cs"/>
              </a:rPr>
              <a:t>Awareness is increasing that multifamily development can be done effectively through infill housing approaches</a:t>
            </a:r>
            <a:r>
              <a:rPr lang="en-US" sz="1200" b="0" i="0" kern="1200">
                <a:solidFill>
                  <a:schemeClr val="tx1"/>
                </a:solidFill>
                <a:effectLst/>
                <a:latin typeface="+mn-lt"/>
                <a:ea typeface="+mn-ea"/>
                <a:cs typeface="+mn-cs"/>
              </a:rPr>
              <a:t>. </a:t>
            </a:r>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Recently, the state of Oregon and the city of Minneapolis have moved to use the power of policy to influence housing affordability, diversity and flexibility. In what some are erroneously calling an effective ban on single-family zoning, these areas are requiring that multifamily units be allowed on land previously reserved just for single-family homes.</a:t>
            </a:r>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27</a:t>
            </a:fld>
            <a:endParaRPr lang="en-US"/>
          </a:p>
        </p:txBody>
      </p:sp>
    </p:spTree>
    <p:extLst>
      <p:ext uri="{BB962C8B-B14F-4D97-AF65-F5344CB8AC3E}">
        <p14:creationId xmlns:p14="http://schemas.microsoft.com/office/powerpoint/2010/main" val="1361618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Cottage court case study from Redmond, Washington consisting of two connected clusters of single-family cottages and houses. </a:t>
            </a:r>
          </a:p>
          <a:p>
            <a:pPr marL="171450" indent="-171450">
              <a:buFont typeface="Arial" panose="020B0604020202020204" pitchFamily="34" charset="0"/>
              <a:buChar char="•"/>
            </a:pPr>
            <a:r>
              <a:rPr lang="en-US" dirty="0"/>
              <a:t>Pocket neighborhood with detached parking and building in clusters proved to be more flexible and adaptable to this unique site.</a:t>
            </a:r>
          </a:p>
          <a:p>
            <a:pPr marL="171450" indent="-171450">
              <a:buFont typeface="Arial" panose="020B0604020202020204" pitchFamily="34" charset="0"/>
              <a:buChar char="•"/>
            </a:pPr>
            <a:r>
              <a:rPr lang="en-US" dirty="0"/>
              <a:t>Demonstrated market demand and community acceptance for smaller housing choices</a:t>
            </a:r>
          </a:p>
          <a:p>
            <a:pPr marL="171450" indent="-171450">
              <a:buFont typeface="Arial" panose="020B0604020202020204" pitchFamily="34" charset="0"/>
              <a:buChar char="•"/>
            </a:pPr>
            <a:r>
              <a:rPr lang="en-US" dirty="0"/>
              <a:t>Homes had a unique character that was previously missing in the area</a:t>
            </a:r>
          </a:p>
          <a:p>
            <a:pPr marL="171450" indent="-171450">
              <a:buFont typeface="Arial" panose="020B0604020202020204" pitchFamily="34" charset="0"/>
              <a:buChar char="•"/>
            </a:pPr>
            <a:r>
              <a:rPr lang="en-US" dirty="0"/>
              <a:t>Compelling example of suburban infill residential development</a:t>
            </a:r>
          </a:p>
          <a:p>
            <a:pPr marL="171450" indent="-171450">
              <a:buFont typeface="Arial" panose="020B0604020202020204" pitchFamily="34" charset="0"/>
              <a:buChar char="•"/>
            </a:pPr>
            <a:r>
              <a:rPr lang="en-US" dirty="0"/>
              <a:t>Collaborative effort between state government, city planning department, developer, architect, banker, community, builders and buyers</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28</a:t>
            </a:fld>
            <a:endParaRPr lang="en-US"/>
          </a:p>
        </p:txBody>
      </p:sp>
    </p:spTree>
    <p:extLst>
      <p:ext uri="{BB962C8B-B14F-4D97-AF65-F5344CB8AC3E}">
        <p14:creationId xmlns:p14="http://schemas.microsoft.com/office/powerpoint/2010/main" val="38046786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House-scale townhouse project in South Jordan, Utah</a:t>
            </a:r>
          </a:p>
          <a:p>
            <a:endParaRPr lang="en-US" dirty="0"/>
          </a:p>
          <a:p>
            <a:pPr marL="171450" indent="-171450">
              <a:buFont typeface="Arial" panose="020B0604020202020204" pitchFamily="34" charset="0"/>
              <a:buChar char="•"/>
            </a:pPr>
            <a:r>
              <a:rPr lang="en-US" dirty="0"/>
              <a:t>Developer was able to deliver an entry-level price at the highest square foot sales price of any of their products</a:t>
            </a:r>
          </a:p>
          <a:p>
            <a:pPr marL="171450" indent="-171450">
              <a:buFont typeface="Arial" panose="020B0604020202020204" pitchFamily="34" charset="0"/>
              <a:buChar char="•"/>
            </a:pPr>
            <a:r>
              <a:rPr lang="en-US" dirty="0"/>
              <a:t>Mews were the first townhomes to sell in the developed project area</a:t>
            </a:r>
          </a:p>
          <a:p>
            <a:pPr marL="171450" indent="-171450">
              <a:buFont typeface="Arial" panose="020B0604020202020204" pitchFamily="34" charset="0"/>
              <a:buChar char="•"/>
            </a:pPr>
            <a:r>
              <a:rPr lang="en-US" dirty="0"/>
              <a:t>Design turned a constraint (awkward lot configuration) into a successful, small-scale project</a:t>
            </a:r>
          </a:p>
          <a:p>
            <a:pPr marL="171450" indent="-171450">
              <a:buFont typeface="Arial" panose="020B0604020202020204" pitchFamily="34" charset="0"/>
              <a:buChar char="•"/>
            </a:pPr>
            <a:r>
              <a:rPr lang="en-US" dirty="0"/>
              <a:t>Unit orientation provide opportunity for light and air</a:t>
            </a:r>
          </a:p>
          <a:p>
            <a:pPr marL="171450" indent="-171450">
              <a:buFont typeface="Arial" panose="020B0604020202020204" pitchFamily="34" charset="0"/>
              <a:buChar char="•"/>
            </a:pPr>
            <a:r>
              <a:rPr lang="en-US" dirty="0"/>
              <a:t>Design allows for private outdoor livings areas for each owner</a:t>
            </a:r>
          </a:p>
          <a:p>
            <a:pPr marL="171450" indent="-171450">
              <a:buFont typeface="Arial" panose="020B0604020202020204" pitchFamily="34" charset="0"/>
              <a:buChar char="•"/>
            </a:pPr>
            <a:r>
              <a:rPr lang="en-US" dirty="0"/>
              <a:t>Strong market appeal with two-story volumes, and extended garage sizes for storage</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E2C4144E-E501-4595-9D8E-057C89E87F24}" type="slidenum">
              <a:rPr lang="en-US" smtClean="0"/>
              <a:t>29</a:t>
            </a:fld>
            <a:endParaRPr lang="en-US"/>
          </a:p>
        </p:txBody>
      </p:sp>
    </p:spTree>
    <p:extLst>
      <p:ext uri="{BB962C8B-B14F-4D97-AF65-F5344CB8AC3E}">
        <p14:creationId xmlns:p14="http://schemas.microsoft.com/office/powerpoint/2010/main" val="19672956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solidFill>
                <a:schemeClr val="accent4"/>
              </a:solidFill>
              <a:highlight>
                <a:srgbClr val="FFFF00"/>
              </a:highlight>
            </a:endParaRPr>
          </a:p>
        </p:txBody>
      </p:sp>
      <p:sp>
        <p:nvSpPr>
          <p:cNvPr id="4" name="Slide Number Placeholder 3"/>
          <p:cNvSpPr>
            <a:spLocks noGrp="1"/>
          </p:cNvSpPr>
          <p:nvPr>
            <p:ph type="sldNum" sz="quarter" idx="10"/>
          </p:nvPr>
        </p:nvSpPr>
        <p:spPr/>
        <p:txBody>
          <a:bodyPr/>
          <a:lstStyle/>
          <a:p>
            <a:fld id="{E2C4144E-E501-4595-9D8E-057C89E87F24}" type="slidenum">
              <a:rPr lang="en-US" smtClean="0"/>
              <a:t>30</a:t>
            </a:fld>
            <a:endParaRPr lang="en-US"/>
          </a:p>
        </p:txBody>
      </p:sp>
    </p:spTree>
    <p:extLst>
      <p:ext uri="{BB962C8B-B14F-4D97-AF65-F5344CB8AC3E}">
        <p14:creationId xmlns:p14="http://schemas.microsoft.com/office/powerpoint/2010/main" val="19240949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w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w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w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6" name="Picture 5" descr="NAHB 2 Line CMYK.eps">
            <a:extLst>
              <a:ext uri="{FF2B5EF4-FFF2-40B4-BE49-F238E27FC236}">
                <a16:creationId xmlns:a16="http://schemas.microsoft.com/office/drawing/2014/main" xmlns="" id="{23119415-41CB-4985-AA62-E2FEBC33A70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822746" y="4123469"/>
            <a:ext cx="1084831" cy="753584"/>
          </a:xfrm>
          <a:prstGeom prst="rect">
            <a:avLst/>
          </a:prstGeom>
        </p:spPr>
      </p:pic>
      <p:pic>
        <p:nvPicPr>
          <p:cNvPr id="7" name="Picture 6"/>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5667463" y="1054909"/>
            <a:ext cx="8749435" cy="2482948"/>
          </a:xfrm>
          <a:prstGeom prst="rect">
            <a:avLst/>
          </a:prstGeom>
        </p:spPr>
      </p:pic>
      <p:sp>
        <p:nvSpPr>
          <p:cNvPr id="15" name="Text Placeholder 14"/>
          <p:cNvSpPr>
            <a:spLocks noGrp="1"/>
          </p:cNvSpPr>
          <p:nvPr>
            <p:ph type="body" sz="quarter" idx="11"/>
          </p:nvPr>
        </p:nvSpPr>
        <p:spPr>
          <a:xfrm>
            <a:off x="172720" y="1054909"/>
            <a:ext cx="5475037" cy="2482948"/>
          </a:xfrm>
          <a:prstGeom prst="rect">
            <a:avLst/>
          </a:prstGeom>
        </p:spPr>
        <p:txBody>
          <a:bodyPr vert="horz" lIns="0" tIns="0" rIns="0" bIns="0" anchor="ctr" anchorCtr="0"/>
          <a:lstStyle>
            <a:lvl1pPr marL="0" indent="0" algn="r">
              <a:lnSpc>
                <a:spcPts val="6000"/>
              </a:lnSpc>
              <a:spcBef>
                <a:spcPts val="0"/>
              </a:spcBef>
              <a:spcAft>
                <a:spcPts val="600"/>
              </a:spcAft>
              <a:buNone/>
              <a:defRPr sz="6000" b="0" i="0">
                <a:solidFill>
                  <a:schemeClr val="accent3"/>
                </a:solidFill>
                <a:latin typeface="Calibri Light"/>
                <a:cs typeface="Calibri Light"/>
              </a:defRPr>
            </a:lvl1pPr>
            <a:lvl2pPr marL="457200" indent="0" algn="r">
              <a:buNone/>
              <a:defRPr sz="1800" b="0" i="1">
                <a:solidFill>
                  <a:srgbClr val="00205B"/>
                </a:solidFill>
                <a:latin typeface="Source Sans Pro"/>
                <a:cs typeface="Source Sans Pro"/>
              </a:defRPr>
            </a:lvl2pPr>
          </a:lstStyle>
          <a:p>
            <a:pPr lvl="0"/>
            <a:r>
              <a:rPr lang="en-US"/>
              <a:t>Edit Master text styles</a:t>
            </a:r>
          </a:p>
        </p:txBody>
      </p:sp>
    </p:spTree>
    <p:extLst>
      <p:ext uri="{BB962C8B-B14F-4D97-AF65-F5344CB8AC3E}">
        <p14:creationId xmlns:p14="http://schemas.microsoft.com/office/powerpoint/2010/main" val="2852611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with photo">
    <p:spTree>
      <p:nvGrpSpPr>
        <p:cNvPr id="1" name=""/>
        <p:cNvGrpSpPr/>
        <p:nvPr/>
      </p:nvGrpSpPr>
      <p:grpSpPr>
        <a:xfrm>
          <a:off x="0" y="0"/>
          <a:ext cx="0" cy="0"/>
          <a:chOff x="0" y="0"/>
          <a:chExt cx="0" cy="0"/>
        </a:xfrm>
      </p:grpSpPr>
      <p:pic>
        <p:nvPicPr>
          <p:cNvPr id="8" name="Picture 7" descr="NAHB 2 Line CMYK.eps">
            <a:extLst>
              <a:ext uri="{FF2B5EF4-FFF2-40B4-BE49-F238E27FC236}">
                <a16:creationId xmlns:a16="http://schemas.microsoft.com/office/drawing/2014/main" xmlns="" id="{6223A491-6397-4AE4-AE39-CEBACB63873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56723" y="4396404"/>
            <a:ext cx="701640" cy="487398"/>
          </a:xfrm>
          <a:prstGeom prst="rect">
            <a:avLst/>
          </a:prstGeom>
        </p:spPr>
      </p:pic>
      <p:pic>
        <p:nvPicPr>
          <p:cNvPr id="15" name="Picture 14"/>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rot="10800000">
            <a:off x="-350837" y="71321"/>
            <a:ext cx="1579929" cy="1131086"/>
          </a:xfrm>
          <a:prstGeom prst="rect">
            <a:avLst/>
          </a:prstGeom>
        </p:spPr>
      </p:pic>
      <p:sp>
        <p:nvSpPr>
          <p:cNvPr id="3" name="Text Placeholder 2"/>
          <p:cNvSpPr>
            <a:spLocks noGrp="1"/>
          </p:cNvSpPr>
          <p:nvPr>
            <p:ph type="body" sz="quarter" idx="10" hasCustomPrompt="1"/>
          </p:nvPr>
        </p:nvSpPr>
        <p:spPr>
          <a:xfrm>
            <a:off x="1229093" y="71321"/>
            <a:ext cx="6977105" cy="1131087"/>
          </a:xfrm>
          <a:prstGeom prst="rect">
            <a:avLst/>
          </a:prstGeom>
        </p:spPr>
        <p:txBody>
          <a:bodyPr vert="horz" lIns="0" tIns="0" rIns="0" bIns="0" anchor="ctr" anchorCtr="0"/>
          <a:lstStyle>
            <a:lvl1pPr marL="0" indent="0">
              <a:spcBef>
                <a:spcPts val="0"/>
              </a:spcBef>
              <a:spcAft>
                <a:spcPts val="600"/>
              </a:spcAft>
              <a:buNone/>
              <a:defRPr sz="3600" b="0" i="0">
                <a:solidFill>
                  <a:schemeClr val="accent3"/>
                </a:solidFill>
                <a:latin typeface="Calibri Light"/>
                <a:cs typeface="Calibri Light"/>
              </a:defRPr>
            </a:lvl1pPr>
          </a:lstStyle>
          <a:p>
            <a:pPr lvl="0"/>
            <a:r>
              <a:rPr lang="en-US" dirty="0"/>
              <a:t>Page Header</a:t>
            </a:r>
          </a:p>
        </p:txBody>
      </p:sp>
      <p:sp>
        <p:nvSpPr>
          <p:cNvPr id="6" name="Text Placeholder 5"/>
          <p:cNvSpPr>
            <a:spLocks noGrp="1"/>
          </p:cNvSpPr>
          <p:nvPr>
            <p:ph type="body" sz="quarter" idx="11" hasCustomPrompt="1"/>
          </p:nvPr>
        </p:nvSpPr>
        <p:spPr>
          <a:xfrm>
            <a:off x="1229094" y="1404346"/>
            <a:ext cx="2665270" cy="2883173"/>
          </a:xfrm>
          <a:prstGeom prst="rect">
            <a:avLst/>
          </a:prstGeom>
        </p:spPr>
        <p:txBody>
          <a:bodyPr vert="horz" lIns="0" tIns="0" rIns="0" bIns="0"/>
          <a:lstStyle>
            <a:lvl1pPr marL="0" indent="0">
              <a:lnSpc>
                <a:spcPts val="2100"/>
              </a:lnSpc>
              <a:spcBef>
                <a:spcPts val="0"/>
              </a:spcBef>
              <a:spcAft>
                <a:spcPts val="600"/>
              </a:spcAft>
              <a:buNone/>
              <a:defRPr lang="en-US" sz="1500" smtClean="0"/>
            </a:lvl1pPr>
            <a:lvl2pPr marL="742950" indent="-285750">
              <a:buFont typeface="Arial"/>
              <a:buChar char="•"/>
              <a:defRPr sz="1500">
                <a:latin typeface="Calibri"/>
                <a:cs typeface="Calibri"/>
              </a:defRPr>
            </a:lvl2pPr>
            <a:lvl3pPr marL="914400" indent="0">
              <a:buNone/>
              <a:defRPr sz="1500">
                <a:latin typeface="Calibri"/>
                <a:cs typeface="Calibri"/>
              </a:defRPr>
            </a:lvl3pPr>
            <a:lvl4pPr marL="1371600" indent="0">
              <a:buNone/>
              <a:defRPr sz="1500">
                <a:latin typeface="Calibri"/>
                <a:cs typeface="Calibri"/>
              </a:defRPr>
            </a:lvl4pPr>
            <a:lvl5pPr marL="1828800" indent="0">
              <a:buNone/>
              <a:defRPr sz="1500">
                <a:latin typeface="Calibri"/>
                <a:cs typeface="Calibri"/>
              </a:defRPr>
            </a:lvl5pPr>
          </a:lstStyle>
          <a:p>
            <a:pPr lvl="0"/>
            <a:r>
              <a:rPr lang="en-US" dirty="0" err="1"/>
              <a:t>Lorem</a:t>
            </a:r>
            <a:r>
              <a:rPr lang="en-US" dirty="0"/>
              <a:t> </a:t>
            </a:r>
            <a:r>
              <a:rPr lang="en-US" dirty="0" err="1"/>
              <a:t>ipsum</a:t>
            </a:r>
            <a:r>
              <a:rPr lang="en-US" dirty="0"/>
              <a:t> dolor sit </a:t>
            </a:r>
            <a:r>
              <a:rPr lang="en-US" dirty="0" err="1"/>
              <a:t>amet</a:t>
            </a:r>
            <a:r>
              <a:rPr lang="en-US" dirty="0"/>
              <a:t>, </a:t>
            </a:r>
            <a:r>
              <a:rPr lang="en-US" sz="1500" dirty="0" err="1">
                <a:solidFill>
                  <a:srgbClr val="3D3935"/>
                </a:solidFill>
                <a:latin typeface="Calibri"/>
              </a:rPr>
              <a:t>consectetur</a:t>
            </a:r>
            <a:r>
              <a:rPr lang="en-US" sz="1500" dirty="0">
                <a:solidFill>
                  <a:srgbClr val="3D3935"/>
                </a:solidFill>
                <a:latin typeface="Calibri"/>
              </a:rPr>
              <a:t> </a:t>
            </a:r>
            <a:r>
              <a:rPr lang="en-US" sz="1500" dirty="0" err="1">
                <a:solidFill>
                  <a:srgbClr val="3D3935"/>
                </a:solidFill>
                <a:latin typeface="Calibri"/>
              </a:rPr>
              <a:t>adipiscing</a:t>
            </a:r>
            <a:r>
              <a:rPr lang="en-US" sz="1500" dirty="0">
                <a:solidFill>
                  <a:srgbClr val="3D3935"/>
                </a:solidFill>
                <a:latin typeface="Calibri"/>
              </a:rPr>
              <a:t> </a:t>
            </a:r>
            <a:r>
              <a:rPr lang="en-US" sz="1500" dirty="0" err="1">
                <a:solidFill>
                  <a:srgbClr val="3D3935"/>
                </a:solidFill>
                <a:latin typeface="Calibri"/>
              </a:rPr>
              <a:t>elit</a:t>
            </a:r>
            <a:r>
              <a:rPr lang="en-US" sz="1500" dirty="0">
                <a:solidFill>
                  <a:srgbClr val="3D3935"/>
                </a:solidFill>
                <a:latin typeface="Calibri"/>
              </a:rPr>
              <a:t>. </a:t>
            </a:r>
            <a:r>
              <a:rPr lang="en-US" sz="1500" dirty="0" err="1">
                <a:solidFill>
                  <a:srgbClr val="3D3935"/>
                </a:solidFill>
                <a:latin typeface="Calibri"/>
              </a:rPr>
              <a:t>Vestibulum</a:t>
            </a:r>
            <a:r>
              <a:rPr lang="en-US" sz="1500" dirty="0">
                <a:solidFill>
                  <a:srgbClr val="3D3935"/>
                </a:solidFill>
                <a:latin typeface="Calibri"/>
              </a:rPr>
              <a:t> ac ante </a:t>
            </a:r>
            <a:r>
              <a:rPr lang="en-US" sz="1500" dirty="0" err="1">
                <a:solidFill>
                  <a:srgbClr val="3D3935"/>
                </a:solidFill>
                <a:latin typeface="Calibri"/>
              </a:rPr>
              <a:t>feugiat</a:t>
            </a:r>
            <a:r>
              <a:rPr lang="en-US" sz="1500" dirty="0">
                <a:solidFill>
                  <a:srgbClr val="3D3935"/>
                </a:solidFill>
                <a:latin typeface="Calibri"/>
              </a:rPr>
              <a:t>, </a:t>
            </a:r>
            <a:r>
              <a:rPr lang="en-US" sz="1500" dirty="0" err="1">
                <a:solidFill>
                  <a:srgbClr val="3D3935"/>
                </a:solidFill>
                <a:latin typeface="Calibri"/>
              </a:rPr>
              <a:t>maximus</a:t>
            </a:r>
            <a:r>
              <a:rPr lang="en-US" sz="1500" dirty="0">
                <a:solidFill>
                  <a:srgbClr val="3D3935"/>
                </a:solidFill>
                <a:latin typeface="Calibri"/>
              </a:rPr>
              <a:t> </a:t>
            </a:r>
            <a:r>
              <a:rPr lang="en-US" sz="1500" dirty="0" err="1">
                <a:solidFill>
                  <a:srgbClr val="3D3935"/>
                </a:solidFill>
                <a:latin typeface="Calibri"/>
              </a:rPr>
              <a:t>erat</a:t>
            </a:r>
            <a:r>
              <a:rPr lang="en-US" sz="1500" dirty="0">
                <a:solidFill>
                  <a:srgbClr val="3D3935"/>
                </a:solidFill>
                <a:latin typeface="Calibri"/>
              </a:rPr>
              <a:t> et, </a:t>
            </a:r>
            <a:r>
              <a:rPr lang="en-US" sz="1500" dirty="0" err="1">
                <a:solidFill>
                  <a:srgbClr val="3D3935"/>
                </a:solidFill>
                <a:latin typeface="Calibri"/>
              </a:rPr>
              <a:t>accumsan</a:t>
            </a:r>
            <a:r>
              <a:rPr lang="en-US" sz="1500" dirty="0">
                <a:solidFill>
                  <a:srgbClr val="3D3935"/>
                </a:solidFill>
                <a:latin typeface="Calibri"/>
              </a:rPr>
              <a:t> </a:t>
            </a:r>
            <a:r>
              <a:rPr lang="en-US" sz="1500" dirty="0" err="1">
                <a:solidFill>
                  <a:srgbClr val="3D3935"/>
                </a:solidFill>
                <a:latin typeface="Calibri"/>
              </a:rPr>
              <a:t>neque</a:t>
            </a:r>
            <a:r>
              <a:rPr lang="en-US" sz="1500" dirty="0">
                <a:solidFill>
                  <a:srgbClr val="3D3935"/>
                </a:solidFill>
                <a:latin typeface="Calibri"/>
              </a:rPr>
              <a:t>. </a:t>
            </a:r>
            <a:r>
              <a:rPr lang="en-US" sz="1500" dirty="0" err="1">
                <a:solidFill>
                  <a:srgbClr val="3D3935"/>
                </a:solidFill>
                <a:latin typeface="Calibri"/>
              </a:rPr>
              <a:t>Nulla</a:t>
            </a:r>
            <a:r>
              <a:rPr lang="en-US" sz="1500" dirty="0">
                <a:solidFill>
                  <a:srgbClr val="3D3935"/>
                </a:solidFill>
                <a:latin typeface="Calibri"/>
              </a:rPr>
              <a:t> </a:t>
            </a:r>
            <a:r>
              <a:rPr lang="en-US" sz="1500" dirty="0" err="1">
                <a:solidFill>
                  <a:srgbClr val="3D3935"/>
                </a:solidFill>
                <a:latin typeface="Calibri"/>
              </a:rPr>
              <a:t>lacinia</a:t>
            </a:r>
            <a:r>
              <a:rPr lang="en-US" sz="1500" dirty="0">
                <a:solidFill>
                  <a:srgbClr val="3D3935"/>
                </a:solidFill>
                <a:latin typeface="Calibri"/>
              </a:rPr>
              <a:t> </a:t>
            </a:r>
            <a:r>
              <a:rPr lang="en-US" sz="1500" dirty="0" err="1">
                <a:solidFill>
                  <a:srgbClr val="3D3935"/>
                </a:solidFill>
                <a:latin typeface="Calibri"/>
              </a:rPr>
              <a:t>purus</a:t>
            </a:r>
            <a:r>
              <a:rPr lang="en-US" sz="1500" dirty="0">
                <a:solidFill>
                  <a:srgbClr val="3D3935"/>
                </a:solidFill>
                <a:latin typeface="Calibri"/>
              </a:rPr>
              <a:t> a </a:t>
            </a:r>
            <a:r>
              <a:rPr lang="en-US" sz="1500" dirty="0" err="1">
                <a:solidFill>
                  <a:srgbClr val="3D3935"/>
                </a:solidFill>
                <a:latin typeface="Calibri"/>
              </a:rPr>
              <a:t>lorem</a:t>
            </a:r>
            <a:r>
              <a:rPr lang="en-US" sz="1500" dirty="0">
                <a:solidFill>
                  <a:srgbClr val="3D3935"/>
                </a:solidFill>
                <a:latin typeface="Calibri"/>
              </a:rPr>
              <a:t> </a:t>
            </a:r>
            <a:r>
              <a:rPr lang="en-US" sz="1500" dirty="0" err="1">
                <a:solidFill>
                  <a:srgbClr val="3D3935"/>
                </a:solidFill>
                <a:latin typeface="Calibri"/>
              </a:rPr>
              <a:t>tincidunt</a:t>
            </a:r>
            <a:r>
              <a:rPr lang="en-US" sz="1500" dirty="0">
                <a:solidFill>
                  <a:srgbClr val="3D3935"/>
                </a:solidFill>
                <a:latin typeface="Calibri"/>
              </a:rPr>
              <a:t> </a:t>
            </a:r>
            <a:r>
              <a:rPr lang="en-US" sz="1500" dirty="0" err="1">
                <a:solidFill>
                  <a:srgbClr val="3D3935"/>
                </a:solidFill>
                <a:latin typeface="Calibri"/>
              </a:rPr>
              <a:t>consequat</a:t>
            </a:r>
            <a:r>
              <a:rPr lang="en-US" sz="1500" dirty="0">
                <a:solidFill>
                  <a:srgbClr val="3D3935"/>
                </a:solidFill>
                <a:latin typeface="Calibri"/>
              </a:rPr>
              <a:t>. </a:t>
            </a:r>
            <a:r>
              <a:rPr lang="en-US" sz="1500" dirty="0" err="1">
                <a:solidFill>
                  <a:srgbClr val="3D3935"/>
                </a:solidFill>
                <a:latin typeface="Calibri"/>
              </a:rPr>
              <a:t>Sed</a:t>
            </a:r>
            <a:r>
              <a:rPr lang="en-US" sz="1500" dirty="0">
                <a:solidFill>
                  <a:srgbClr val="3D3935"/>
                </a:solidFill>
                <a:latin typeface="Calibri"/>
              </a:rPr>
              <a:t> </a:t>
            </a:r>
            <a:r>
              <a:rPr lang="en-US" sz="1500" dirty="0" err="1">
                <a:solidFill>
                  <a:srgbClr val="3D3935"/>
                </a:solidFill>
                <a:latin typeface="Calibri"/>
              </a:rPr>
              <a:t>posuere</a:t>
            </a:r>
            <a:r>
              <a:rPr lang="en-US" sz="1500" dirty="0">
                <a:solidFill>
                  <a:srgbClr val="3D3935"/>
                </a:solidFill>
                <a:latin typeface="Calibri"/>
              </a:rPr>
              <a:t> </a:t>
            </a:r>
            <a:r>
              <a:rPr lang="en-US" sz="1500" dirty="0" err="1">
                <a:solidFill>
                  <a:srgbClr val="3D3935"/>
                </a:solidFill>
                <a:latin typeface="Calibri"/>
              </a:rPr>
              <a:t>cursus</a:t>
            </a:r>
            <a:r>
              <a:rPr lang="en-US" sz="1500" dirty="0">
                <a:solidFill>
                  <a:srgbClr val="3D3935"/>
                </a:solidFill>
                <a:latin typeface="Calibri"/>
              </a:rPr>
              <a:t> ligula in </a:t>
            </a:r>
            <a:r>
              <a:rPr lang="en-US" sz="1500" dirty="0" err="1">
                <a:solidFill>
                  <a:srgbClr val="3D3935"/>
                </a:solidFill>
                <a:latin typeface="Calibri"/>
              </a:rPr>
              <a:t>porta</a:t>
            </a:r>
            <a:r>
              <a:rPr lang="en-US" sz="1500" dirty="0">
                <a:solidFill>
                  <a:srgbClr val="3D3935"/>
                </a:solidFill>
                <a:latin typeface="Calibri"/>
              </a:rPr>
              <a:t>. </a:t>
            </a:r>
            <a:r>
              <a:rPr lang="en-US" sz="1500" dirty="0" err="1">
                <a:solidFill>
                  <a:srgbClr val="3D3935"/>
                </a:solidFill>
                <a:latin typeface="Calibri"/>
              </a:rPr>
              <a:t>Ut</a:t>
            </a:r>
            <a:r>
              <a:rPr lang="en-US" sz="1500" dirty="0">
                <a:solidFill>
                  <a:srgbClr val="3D3935"/>
                </a:solidFill>
                <a:latin typeface="Calibri"/>
              </a:rPr>
              <a:t> </a:t>
            </a:r>
            <a:r>
              <a:rPr lang="en-US" sz="1500" dirty="0" err="1">
                <a:solidFill>
                  <a:srgbClr val="3D3935"/>
                </a:solidFill>
                <a:latin typeface="Calibri"/>
              </a:rPr>
              <a:t>quis</a:t>
            </a:r>
            <a:r>
              <a:rPr lang="en-US" sz="1500" dirty="0">
                <a:solidFill>
                  <a:srgbClr val="3D3935"/>
                </a:solidFill>
                <a:latin typeface="Calibri"/>
              </a:rPr>
              <a:t> ex </a:t>
            </a:r>
            <a:r>
              <a:rPr lang="en-US" sz="1500" dirty="0" err="1">
                <a:solidFill>
                  <a:srgbClr val="3D3935"/>
                </a:solidFill>
                <a:latin typeface="Calibri"/>
              </a:rPr>
              <a:t>eget</a:t>
            </a:r>
            <a:r>
              <a:rPr lang="en-US" sz="1500" dirty="0">
                <a:solidFill>
                  <a:srgbClr val="3D3935"/>
                </a:solidFill>
                <a:latin typeface="Calibri"/>
              </a:rPr>
              <a:t> ligula </a:t>
            </a:r>
            <a:r>
              <a:rPr lang="en-US" sz="1500" dirty="0" err="1">
                <a:solidFill>
                  <a:srgbClr val="3D3935"/>
                </a:solidFill>
                <a:latin typeface="Calibri"/>
              </a:rPr>
              <a:t>ultricies</a:t>
            </a:r>
            <a:r>
              <a:rPr lang="en-US" sz="1500" dirty="0">
                <a:solidFill>
                  <a:srgbClr val="3D3935"/>
                </a:solidFill>
                <a:latin typeface="Calibri"/>
              </a:rPr>
              <a:t> </a:t>
            </a:r>
            <a:r>
              <a:rPr lang="en-US" sz="1500" dirty="0" err="1">
                <a:solidFill>
                  <a:srgbClr val="3D3935"/>
                </a:solidFill>
                <a:latin typeface="Calibri"/>
              </a:rPr>
              <a:t>pulvinar</a:t>
            </a:r>
            <a:r>
              <a:rPr lang="en-US" sz="1500" dirty="0">
                <a:solidFill>
                  <a:srgbClr val="3D3935"/>
                </a:solidFill>
                <a:latin typeface="Calibri"/>
              </a:rPr>
              <a:t> </a:t>
            </a:r>
            <a:r>
              <a:rPr lang="en-US" sz="1500" dirty="0" err="1">
                <a:solidFill>
                  <a:srgbClr val="3D3935"/>
                </a:solidFill>
                <a:latin typeface="Calibri"/>
              </a:rPr>
              <a:t>eget</a:t>
            </a:r>
            <a:r>
              <a:rPr lang="en-US" sz="1500" dirty="0">
                <a:solidFill>
                  <a:srgbClr val="3D3935"/>
                </a:solidFill>
                <a:latin typeface="Calibri"/>
              </a:rPr>
              <a:t> </a:t>
            </a:r>
            <a:r>
              <a:rPr lang="en-US" sz="1500" dirty="0" err="1">
                <a:solidFill>
                  <a:srgbClr val="3D3935"/>
                </a:solidFill>
                <a:latin typeface="Calibri"/>
              </a:rPr>
              <a:t>mollis</a:t>
            </a:r>
            <a:r>
              <a:rPr lang="en-US" sz="1500" dirty="0">
                <a:solidFill>
                  <a:srgbClr val="3D3935"/>
                </a:solidFill>
                <a:latin typeface="Calibri"/>
              </a:rPr>
              <a:t> </a:t>
            </a:r>
            <a:r>
              <a:rPr lang="en-US" sz="1500" dirty="0" err="1">
                <a:solidFill>
                  <a:srgbClr val="3D3935"/>
                </a:solidFill>
                <a:latin typeface="Calibri"/>
              </a:rPr>
              <a:t>tellus</a:t>
            </a:r>
            <a:r>
              <a:rPr lang="en-US" sz="1500" dirty="0">
                <a:solidFill>
                  <a:srgbClr val="3D3935"/>
                </a:solidFill>
                <a:latin typeface="Calibri"/>
              </a:rPr>
              <a:t>. </a:t>
            </a:r>
          </a:p>
          <a:p>
            <a:pPr lvl="1"/>
            <a:r>
              <a:rPr lang="en-US" dirty="0"/>
              <a:t>Bullet number one</a:t>
            </a:r>
          </a:p>
          <a:p>
            <a:pPr lvl="1"/>
            <a:r>
              <a:rPr lang="en-US" dirty="0"/>
              <a:t>Bullet number two</a:t>
            </a:r>
          </a:p>
        </p:txBody>
      </p:sp>
      <p:sp>
        <p:nvSpPr>
          <p:cNvPr id="7" name="Picture Placeholder 8">
            <a:extLst>
              <a:ext uri="{FF2B5EF4-FFF2-40B4-BE49-F238E27FC236}">
                <a16:creationId xmlns:a16="http://schemas.microsoft.com/office/drawing/2014/main" xmlns="" id="{75388C90-007B-47DD-9888-067EB3D92714}"/>
              </a:ext>
            </a:extLst>
          </p:cNvPr>
          <p:cNvSpPr>
            <a:spLocks noGrp="1"/>
          </p:cNvSpPr>
          <p:nvPr>
            <p:ph type="pic" sz="quarter" idx="13"/>
          </p:nvPr>
        </p:nvSpPr>
        <p:spPr>
          <a:xfrm>
            <a:off x="4008123" y="-764259"/>
            <a:ext cx="6724886" cy="6728562"/>
          </a:xfrm>
          <a:prstGeom prst="ellipse">
            <a:avLst/>
          </a:prstGeom>
        </p:spPr>
        <p:txBody>
          <a:bodyPr vert="horz"/>
          <a:lstStyle/>
          <a:p>
            <a:r>
              <a:rPr lang="en-US"/>
              <a:t>Click icon to add picture</a:t>
            </a:r>
          </a:p>
        </p:txBody>
      </p:sp>
    </p:spTree>
    <p:extLst>
      <p:ext uri="{BB962C8B-B14F-4D97-AF65-F5344CB8AC3E}">
        <p14:creationId xmlns:p14="http://schemas.microsoft.com/office/powerpoint/2010/main" val="3350843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no photo">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rot="10800000">
            <a:off x="-350837" y="71321"/>
            <a:ext cx="1579929" cy="1131086"/>
          </a:xfrm>
          <a:prstGeom prst="rect">
            <a:avLst/>
          </a:prstGeom>
        </p:spPr>
      </p:pic>
      <p:sp>
        <p:nvSpPr>
          <p:cNvPr id="3" name="Text Placeholder 2"/>
          <p:cNvSpPr>
            <a:spLocks noGrp="1"/>
          </p:cNvSpPr>
          <p:nvPr>
            <p:ph type="body" sz="quarter" idx="10" hasCustomPrompt="1"/>
          </p:nvPr>
        </p:nvSpPr>
        <p:spPr>
          <a:xfrm>
            <a:off x="1229093" y="71321"/>
            <a:ext cx="6977105" cy="1131087"/>
          </a:xfrm>
          <a:prstGeom prst="rect">
            <a:avLst/>
          </a:prstGeom>
        </p:spPr>
        <p:txBody>
          <a:bodyPr vert="horz" lIns="0" tIns="0" rIns="0" bIns="0" anchor="ctr" anchorCtr="0"/>
          <a:lstStyle>
            <a:lvl1pPr marL="0" indent="0">
              <a:spcBef>
                <a:spcPts val="0"/>
              </a:spcBef>
              <a:spcAft>
                <a:spcPts val="600"/>
              </a:spcAft>
              <a:buNone/>
              <a:defRPr sz="3600" b="0" i="0">
                <a:solidFill>
                  <a:schemeClr val="accent3"/>
                </a:solidFill>
                <a:latin typeface="Calibri Light"/>
                <a:cs typeface="Calibri Light"/>
              </a:defRPr>
            </a:lvl1pPr>
          </a:lstStyle>
          <a:p>
            <a:pPr lvl="0"/>
            <a:r>
              <a:rPr lang="en-US" dirty="0"/>
              <a:t>Page Header</a:t>
            </a:r>
          </a:p>
        </p:txBody>
      </p:sp>
      <p:sp>
        <p:nvSpPr>
          <p:cNvPr id="6" name="Text Placeholder 5"/>
          <p:cNvSpPr>
            <a:spLocks noGrp="1"/>
          </p:cNvSpPr>
          <p:nvPr>
            <p:ph type="body" sz="quarter" idx="11" hasCustomPrompt="1"/>
          </p:nvPr>
        </p:nvSpPr>
        <p:spPr>
          <a:xfrm>
            <a:off x="1229094" y="1404346"/>
            <a:ext cx="6977104" cy="2883173"/>
          </a:xfrm>
          <a:prstGeom prst="rect">
            <a:avLst/>
          </a:prstGeom>
        </p:spPr>
        <p:txBody>
          <a:bodyPr vert="horz" lIns="0" tIns="0" rIns="0" bIns="0"/>
          <a:lstStyle>
            <a:lvl1pPr marL="0" indent="0">
              <a:lnSpc>
                <a:spcPts val="2100"/>
              </a:lnSpc>
              <a:spcBef>
                <a:spcPts val="0"/>
              </a:spcBef>
              <a:spcAft>
                <a:spcPts val="600"/>
              </a:spcAft>
              <a:buNone/>
              <a:defRPr lang="en-US" sz="1500" smtClean="0"/>
            </a:lvl1pPr>
            <a:lvl2pPr marL="742950" indent="-285750">
              <a:buFont typeface="Arial"/>
              <a:buChar char="•"/>
              <a:defRPr sz="1500">
                <a:latin typeface="Calibri"/>
                <a:cs typeface="Calibri"/>
              </a:defRPr>
            </a:lvl2pPr>
            <a:lvl3pPr marL="914400" indent="0">
              <a:buNone/>
              <a:defRPr sz="1500">
                <a:latin typeface="Calibri"/>
                <a:cs typeface="Calibri"/>
              </a:defRPr>
            </a:lvl3pPr>
            <a:lvl4pPr marL="1371600" indent="0">
              <a:buNone/>
              <a:defRPr sz="1500">
                <a:latin typeface="Calibri"/>
                <a:cs typeface="Calibri"/>
              </a:defRPr>
            </a:lvl4pPr>
            <a:lvl5pPr marL="1828800" indent="0">
              <a:buNone/>
              <a:defRPr sz="1500">
                <a:latin typeface="Calibri"/>
                <a:cs typeface="Calibri"/>
              </a:defRPr>
            </a:lvl5pPr>
          </a:lstStyle>
          <a:p>
            <a:pPr lvl="0"/>
            <a:r>
              <a:rPr lang="en-US" dirty="0" err="1"/>
              <a:t>Lorem</a:t>
            </a:r>
            <a:r>
              <a:rPr lang="en-US" dirty="0"/>
              <a:t> </a:t>
            </a:r>
            <a:r>
              <a:rPr lang="en-US" dirty="0" err="1"/>
              <a:t>ipsum</a:t>
            </a:r>
            <a:r>
              <a:rPr lang="en-US" dirty="0"/>
              <a:t> dolor sit </a:t>
            </a:r>
            <a:r>
              <a:rPr lang="en-US" dirty="0" err="1"/>
              <a:t>amet</a:t>
            </a:r>
            <a:r>
              <a:rPr lang="en-US" dirty="0"/>
              <a:t>, </a:t>
            </a:r>
            <a:r>
              <a:rPr lang="en-US" sz="1500" dirty="0" err="1">
                <a:solidFill>
                  <a:srgbClr val="3D3935"/>
                </a:solidFill>
                <a:latin typeface="Calibri"/>
              </a:rPr>
              <a:t>consectetur</a:t>
            </a:r>
            <a:r>
              <a:rPr lang="en-US" sz="1500" dirty="0">
                <a:solidFill>
                  <a:srgbClr val="3D3935"/>
                </a:solidFill>
                <a:latin typeface="Calibri"/>
              </a:rPr>
              <a:t> </a:t>
            </a:r>
            <a:r>
              <a:rPr lang="en-US" sz="1500" dirty="0" err="1">
                <a:solidFill>
                  <a:srgbClr val="3D3935"/>
                </a:solidFill>
                <a:latin typeface="Calibri"/>
              </a:rPr>
              <a:t>adipiscing</a:t>
            </a:r>
            <a:r>
              <a:rPr lang="en-US" sz="1500" dirty="0">
                <a:solidFill>
                  <a:srgbClr val="3D3935"/>
                </a:solidFill>
                <a:latin typeface="Calibri"/>
              </a:rPr>
              <a:t> </a:t>
            </a:r>
            <a:r>
              <a:rPr lang="en-US" sz="1500" dirty="0" err="1">
                <a:solidFill>
                  <a:srgbClr val="3D3935"/>
                </a:solidFill>
                <a:latin typeface="Calibri"/>
              </a:rPr>
              <a:t>elit</a:t>
            </a:r>
            <a:r>
              <a:rPr lang="en-US" sz="1500" dirty="0">
                <a:solidFill>
                  <a:srgbClr val="3D3935"/>
                </a:solidFill>
                <a:latin typeface="Calibri"/>
              </a:rPr>
              <a:t>. </a:t>
            </a:r>
            <a:r>
              <a:rPr lang="en-US" sz="1500" dirty="0" err="1">
                <a:solidFill>
                  <a:srgbClr val="3D3935"/>
                </a:solidFill>
                <a:latin typeface="Calibri"/>
              </a:rPr>
              <a:t>Vestibulum</a:t>
            </a:r>
            <a:r>
              <a:rPr lang="en-US" sz="1500" dirty="0">
                <a:solidFill>
                  <a:srgbClr val="3D3935"/>
                </a:solidFill>
                <a:latin typeface="Calibri"/>
              </a:rPr>
              <a:t> ac ante </a:t>
            </a:r>
            <a:r>
              <a:rPr lang="en-US" sz="1500" dirty="0" err="1">
                <a:solidFill>
                  <a:srgbClr val="3D3935"/>
                </a:solidFill>
                <a:latin typeface="Calibri"/>
              </a:rPr>
              <a:t>feugiat</a:t>
            </a:r>
            <a:r>
              <a:rPr lang="en-US" sz="1500" dirty="0">
                <a:solidFill>
                  <a:srgbClr val="3D3935"/>
                </a:solidFill>
                <a:latin typeface="Calibri"/>
              </a:rPr>
              <a:t>, </a:t>
            </a:r>
            <a:r>
              <a:rPr lang="en-US" sz="1500" dirty="0" err="1">
                <a:solidFill>
                  <a:srgbClr val="3D3935"/>
                </a:solidFill>
                <a:latin typeface="Calibri"/>
              </a:rPr>
              <a:t>maximus</a:t>
            </a:r>
            <a:r>
              <a:rPr lang="en-US" sz="1500" dirty="0">
                <a:solidFill>
                  <a:srgbClr val="3D3935"/>
                </a:solidFill>
                <a:latin typeface="Calibri"/>
              </a:rPr>
              <a:t> </a:t>
            </a:r>
            <a:r>
              <a:rPr lang="en-US" sz="1500" dirty="0" err="1">
                <a:solidFill>
                  <a:srgbClr val="3D3935"/>
                </a:solidFill>
                <a:latin typeface="Calibri"/>
              </a:rPr>
              <a:t>erat</a:t>
            </a:r>
            <a:r>
              <a:rPr lang="en-US" sz="1500" dirty="0">
                <a:solidFill>
                  <a:srgbClr val="3D3935"/>
                </a:solidFill>
                <a:latin typeface="Calibri"/>
              </a:rPr>
              <a:t> et, </a:t>
            </a:r>
            <a:r>
              <a:rPr lang="en-US" sz="1500" dirty="0" err="1">
                <a:solidFill>
                  <a:srgbClr val="3D3935"/>
                </a:solidFill>
                <a:latin typeface="Calibri"/>
              </a:rPr>
              <a:t>accumsan</a:t>
            </a:r>
            <a:r>
              <a:rPr lang="en-US" sz="1500" dirty="0">
                <a:solidFill>
                  <a:srgbClr val="3D3935"/>
                </a:solidFill>
                <a:latin typeface="Calibri"/>
              </a:rPr>
              <a:t> </a:t>
            </a:r>
            <a:r>
              <a:rPr lang="en-US" sz="1500" dirty="0" err="1">
                <a:solidFill>
                  <a:srgbClr val="3D3935"/>
                </a:solidFill>
                <a:latin typeface="Calibri"/>
              </a:rPr>
              <a:t>neque</a:t>
            </a:r>
            <a:r>
              <a:rPr lang="en-US" sz="1500" dirty="0">
                <a:solidFill>
                  <a:srgbClr val="3D3935"/>
                </a:solidFill>
                <a:latin typeface="Calibri"/>
              </a:rPr>
              <a:t>. </a:t>
            </a:r>
            <a:r>
              <a:rPr lang="en-US" sz="1500" dirty="0" err="1">
                <a:solidFill>
                  <a:srgbClr val="3D3935"/>
                </a:solidFill>
                <a:latin typeface="Calibri"/>
              </a:rPr>
              <a:t>Nulla</a:t>
            </a:r>
            <a:r>
              <a:rPr lang="en-US" sz="1500" dirty="0">
                <a:solidFill>
                  <a:srgbClr val="3D3935"/>
                </a:solidFill>
                <a:latin typeface="Calibri"/>
              </a:rPr>
              <a:t> </a:t>
            </a:r>
            <a:r>
              <a:rPr lang="en-US" sz="1500" dirty="0" err="1">
                <a:solidFill>
                  <a:srgbClr val="3D3935"/>
                </a:solidFill>
                <a:latin typeface="Calibri"/>
              </a:rPr>
              <a:t>lacinia</a:t>
            </a:r>
            <a:r>
              <a:rPr lang="en-US" sz="1500" dirty="0">
                <a:solidFill>
                  <a:srgbClr val="3D3935"/>
                </a:solidFill>
                <a:latin typeface="Calibri"/>
              </a:rPr>
              <a:t> </a:t>
            </a:r>
            <a:r>
              <a:rPr lang="en-US" sz="1500" dirty="0" err="1">
                <a:solidFill>
                  <a:srgbClr val="3D3935"/>
                </a:solidFill>
                <a:latin typeface="Calibri"/>
              </a:rPr>
              <a:t>purus</a:t>
            </a:r>
            <a:r>
              <a:rPr lang="en-US" sz="1500" dirty="0">
                <a:solidFill>
                  <a:srgbClr val="3D3935"/>
                </a:solidFill>
                <a:latin typeface="Calibri"/>
              </a:rPr>
              <a:t> a </a:t>
            </a:r>
            <a:r>
              <a:rPr lang="en-US" sz="1500" dirty="0" err="1">
                <a:solidFill>
                  <a:srgbClr val="3D3935"/>
                </a:solidFill>
                <a:latin typeface="Calibri"/>
              </a:rPr>
              <a:t>lorem</a:t>
            </a:r>
            <a:r>
              <a:rPr lang="en-US" sz="1500" dirty="0">
                <a:solidFill>
                  <a:srgbClr val="3D3935"/>
                </a:solidFill>
                <a:latin typeface="Calibri"/>
              </a:rPr>
              <a:t> </a:t>
            </a:r>
            <a:r>
              <a:rPr lang="en-US" sz="1500" dirty="0" err="1">
                <a:solidFill>
                  <a:srgbClr val="3D3935"/>
                </a:solidFill>
                <a:latin typeface="Calibri"/>
              </a:rPr>
              <a:t>tincidunt</a:t>
            </a:r>
            <a:r>
              <a:rPr lang="en-US" sz="1500" dirty="0">
                <a:solidFill>
                  <a:srgbClr val="3D3935"/>
                </a:solidFill>
                <a:latin typeface="Calibri"/>
              </a:rPr>
              <a:t> </a:t>
            </a:r>
            <a:r>
              <a:rPr lang="en-US" sz="1500" dirty="0" err="1">
                <a:solidFill>
                  <a:srgbClr val="3D3935"/>
                </a:solidFill>
                <a:latin typeface="Calibri"/>
              </a:rPr>
              <a:t>consequat</a:t>
            </a:r>
            <a:r>
              <a:rPr lang="en-US" sz="1500" dirty="0">
                <a:solidFill>
                  <a:srgbClr val="3D3935"/>
                </a:solidFill>
                <a:latin typeface="Calibri"/>
              </a:rPr>
              <a:t>. </a:t>
            </a:r>
            <a:r>
              <a:rPr lang="en-US" sz="1500" dirty="0" err="1">
                <a:solidFill>
                  <a:srgbClr val="3D3935"/>
                </a:solidFill>
                <a:latin typeface="Calibri"/>
              </a:rPr>
              <a:t>Sed</a:t>
            </a:r>
            <a:r>
              <a:rPr lang="en-US" sz="1500" dirty="0">
                <a:solidFill>
                  <a:srgbClr val="3D3935"/>
                </a:solidFill>
                <a:latin typeface="Calibri"/>
              </a:rPr>
              <a:t> </a:t>
            </a:r>
            <a:r>
              <a:rPr lang="en-US" sz="1500" dirty="0" err="1">
                <a:solidFill>
                  <a:srgbClr val="3D3935"/>
                </a:solidFill>
                <a:latin typeface="Calibri"/>
              </a:rPr>
              <a:t>posuere</a:t>
            </a:r>
            <a:r>
              <a:rPr lang="en-US" sz="1500" dirty="0">
                <a:solidFill>
                  <a:srgbClr val="3D3935"/>
                </a:solidFill>
                <a:latin typeface="Calibri"/>
              </a:rPr>
              <a:t> </a:t>
            </a:r>
            <a:r>
              <a:rPr lang="en-US" sz="1500" dirty="0" err="1">
                <a:solidFill>
                  <a:srgbClr val="3D3935"/>
                </a:solidFill>
                <a:latin typeface="Calibri"/>
              </a:rPr>
              <a:t>cursus</a:t>
            </a:r>
            <a:r>
              <a:rPr lang="en-US" sz="1500" dirty="0">
                <a:solidFill>
                  <a:srgbClr val="3D3935"/>
                </a:solidFill>
                <a:latin typeface="Calibri"/>
              </a:rPr>
              <a:t> ligula in </a:t>
            </a:r>
            <a:r>
              <a:rPr lang="en-US" sz="1500" dirty="0" err="1">
                <a:solidFill>
                  <a:srgbClr val="3D3935"/>
                </a:solidFill>
                <a:latin typeface="Calibri"/>
              </a:rPr>
              <a:t>porta</a:t>
            </a:r>
            <a:r>
              <a:rPr lang="en-US" sz="1500" dirty="0">
                <a:solidFill>
                  <a:srgbClr val="3D3935"/>
                </a:solidFill>
                <a:latin typeface="Calibri"/>
              </a:rPr>
              <a:t>. </a:t>
            </a:r>
            <a:r>
              <a:rPr lang="en-US" sz="1500" dirty="0" err="1">
                <a:solidFill>
                  <a:srgbClr val="3D3935"/>
                </a:solidFill>
                <a:latin typeface="Calibri"/>
              </a:rPr>
              <a:t>Ut</a:t>
            </a:r>
            <a:r>
              <a:rPr lang="en-US" sz="1500" dirty="0">
                <a:solidFill>
                  <a:srgbClr val="3D3935"/>
                </a:solidFill>
                <a:latin typeface="Calibri"/>
              </a:rPr>
              <a:t> </a:t>
            </a:r>
            <a:r>
              <a:rPr lang="en-US" sz="1500" dirty="0" err="1">
                <a:solidFill>
                  <a:srgbClr val="3D3935"/>
                </a:solidFill>
                <a:latin typeface="Calibri"/>
              </a:rPr>
              <a:t>quis</a:t>
            </a:r>
            <a:r>
              <a:rPr lang="en-US" sz="1500" dirty="0">
                <a:solidFill>
                  <a:srgbClr val="3D3935"/>
                </a:solidFill>
                <a:latin typeface="Calibri"/>
              </a:rPr>
              <a:t> ex </a:t>
            </a:r>
            <a:r>
              <a:rPr lang="en-US" sz="1500" dirty="0" err="1">
                <a:solidFill>
                  <a:srgbClr val="3D3935"/>
                </a:solidFill>
                <a:latin typeface="Calibri"/>
              </a:rPr>
              <a:t>eget</a:t>
            </a:r>
            <a:r>
              <a:rPr lang="en-US" sz="1500" dirty="0">
                <a:solidFill>
                  <a:srgbClr val="3D3935"/>
                </a:solidFill>
                <a:latin typeface="Calibri"/>
              </a:rPr>
              <a:t> ligula </a:t>
            </a:r>
            <a:r>
              <a:rPr lang="en-US" sz="1500" dirty="0" err="1">
                <a:solidFill>
                  <a:srgbClr val="3D3935"/>
                </a:solidFill>
                <a:latin typeface="Calibri"/>
              </a:rPr>
              <a:t>ultricies</a:t>
            </a:r>
            <a:r>
              <a:rPr lang="en-US" sz="1500" dirty="0">
                <a:solidFill>
                  <a:srgbClr val="3D3935"/>
                </a:solidFill>
                <a:latin typeface="Calibri"/>
              </a:rPr>
              <a:t> </a:t>
            </a:r>
            <a:r>
              <a:rPr lang="en-US" sz="1500" dirty="0" err="1">
                <a:solidFill>
                  <a:srgbClr val="3D3935"/>
                </a:solidFill>
                <a:latin typeface="Calibri"/>
              </a:rPr>
              <a:t>pulvinar</a:t>
            </a:r>
            <a:r>
              <a:rPr lang="en-US" sz="1500" dirty="0">
                <a:solidFill>
                  <a:srgbClr val="3D3935"/>
                </a:solidFill>
                <a:latin typeface="Calibri"/>
              </a:rPr>
              <a:t> </a:t>
            </a:r>
            <a:r>
              <a:rPr lang="en-US" sz="1500" dirty="0" err="1">
                <a:solidFill>
                  <a:srgbClr val="3D3935"/>
                </a:solidFill>
                <a:latin typeface="Calibri"/>
              </a:rPr>
              <a:t>eget</a:t>
            </a:r>
            <a:r>
              <a:rPr lang="en-US" sz="1500" dirty="0">
                <a:solidFill>
                  <a:srgbClr val="3D3935"/>
                </a:solidFill>
                <a:latin typeface="Calibri"/>
              </a:rPr>
              <a:t> </a:t>
            </a:r>
            <a:r>
              <a:rPr lang="en-US" sz="1500" dirty="0" err="1">
                <a:solidFill>
                  <a:srgbClr val="3D3935"/>
                </a:solidFill>
                <a:latin typeface="Calibri"/>
              </a:rPr>
              <a:t>mollis</a:t>
            </a:r>
            <a:r>
              <a:rPr lang="en-US" sz="1500" dirty="0">
                <a:solidFill>
                  <a:srgbClr val="3D3935"/>
                </a:solidFill>
                <a:latin typeface="Calibri"/>
              </a:rPr>
              <a:t> </a:t>
            </a:r>
            <a:r>
              <a:rPr lang="en-US" sz="1500" dirty="0" err="1">
                <a:solidFill>
                  <a:srgbClr val="3D3935"/>
                </a:solidFill>
                <a:latin typeface="Calibri"/>
              </a:rPr>
              <a:t>tellus</a:t>
            </a:r>
            <a:r>
              <a:rPr lang="en-US" sz="1500" dirty="0">
                <a:solidFill>
                  <a:srgbClr val="3D3935"/>
                </a:solidFill>
                <a:latin typeface="Calibri"/>
              </a:rPr>
              <a:t>. </a:t>
            </a:r>
          </a:p>
          <a:p>
            <a:pPr lvl="1"/>
            <a:r>
              <a:rPr lang="en-US" dirty="0"/>
              <a:t>Bullet number one</a:t>
            </a:r>
          </a:p>
          <a:p>
            <a:pPr lvl="1"/>
            <a:r>
              <a:rPr lang="en-US" dirty="0"/>
              <a:t>Bullet number two</a:t>
            </a:r>
          </a:p>
        </p:txBody>
      </p:sp>
      <p:pic>
        <p:nvPicPr>
          <p:cNvPr id="7" name="Picture 6" descr="NAHB 2 Line CMYK.eps">
            <a:extLst>
              <a:ext uri="{FF2B5EF4-FFF2-40B4-BE49-F238E27FC236}">
                <a16:creationId xmlns:a16="http://schemas.microsoft.com/office/drawing/2014/main" xmlns="" id="{3701A239-C3B5-46CF-9D2F-C475CF6EDAE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56723" y="4396404"/>
            <a:ext cx="701640" cy="487398"/>
          </a:xfrm>
          <a:prstGeom prst="rect">
            <a:avLst/>
          </a:prstGeom>
        </p:spPr>
      </p:pic>
    </p:spTree>
    <p:extLst>
      <p:ext uri="{BB962C8B-B14F-4D97-AF65-F5344CB8AC3E}">
        <p14:creationId xmlns:p14="http://schemas.microsoft.com/office/powerpoint/2010/main" val="2510272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rge Image box">
    <p:spTree>
      <p:nvGrpSpPr>
        <p:cNvPr id="1" name=""/>
        <p:cNvGrpSpPr/>
        <p:nvPr/>
      </p:nvGrpSpPr>
      <p:grpSpPr>
        <a:xfrm>
          <a:off x="0" y="0"/>
          <a:ext cx="0" cy="0"/>
          <a:chOff x="0" y="0"/>
          <a:chExt cx="0" cy="0"/>
        </a:xfrm>
      </p:grpSpPr>
      <p:sp>
        <p:nvSpPr>
          <p:cNvPr id="4" name="Picture Placeholder 3"/>
          <p:cNvSpPr>
            <a:spLocks noGrp="1"/>
          </p:cNvSpPr>
          <p:nvPr>
            <p:ph type="pic" sz="quarter" idx="13"/>
          </p:nvPr>
        </p:nvSpPr>
        <p:spPr>
          <a:xfrm>
            <a:off x="1229093" y="1322740"/>
            <a:ext cx="7376427" cy="3218780"/>
          </a:xfrm>
          <a:prstGeom prst="rect">
            <a:avLst/>
          </a:prstGeom>
        </p:spPr>
        <p:txBody>
          <a:bodyPr vert="horz"/>
          <a:lstStyle/>
          <a:p>
            <a:r>
              <a:rPr lang="en-US"/>
              <a:t>Click icon to add picture</a:t>
            </a:r>
          </a:p>
        </p:txBody>
      </p:sp>
      <p:pic>
        <p:nvPicPr>
          <p:cNvPr id="7" name="Picture 6">
            <a:extLst>
              <a:ext uri="{FF2B5EF4-FFF2-40B4-BE49-F238E27FC236}">
                <a16:creationId xmlns:a16="http://schemas.microsoft.com/office/drawing/2014/main" xmlns="" id="{AC959BD8-46EE-4386-918B-E01979549B3E}"/>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rot="10800000">
            <a:off x="-350837" y="71321"/>
            <a:ext cx="1579929" cy="1131086"/>
          </a:xfrm>
          <a:prstGeom prst="rect">
            <a:avLst/>
          </a:prstGeom>
        </p:spPr>
      </p:pic>
      <p:sp>
        <p:nvSpPr>
          <p:cNvPr id="8" name="Text Placeholder 2">
            <a:extLst>
              <a:ext uri="{FF2B5EF4-FFF2-40B4-BE49-F238E27FC236}">
                <a16:creationId xmlns:a16="http://schemas.microsoft.com/office/drawing/2014/main" xmlns="" id="{62D9B69F-EFB3-4DD9-A552-3D119407ED85}"/>
              </a:ext>
            </a:extLst>
          </p:cNvPr>
          <p:cNvSpPr>
            <a:spLocks noGrp="1"/>
          </p:cNvSpPr>
          <p:nvPr>
            <p:ph type="body" sz="quarter" idx="10" hasCustomPrompt="1"/>
          </p:nvPr>
        </p:nvSpPr>
        <p:spPr>
          <a:xfrm>
            <a:off x="1229093" y="71321"/>
            <a:ext cx="6977105" cy="1131087"/>
          </a:xfrm>
          <a:prstGeom prst="rect">
            <a:avLst/>
          </a:prstGeom>
        </p:spPr>
        <p:txBody>
          <a:bodyPr vert="horz" lIns="0" tIns="0" rIns="0" bIns="0" anchor="ctr" anchorCtr="0"/>
          <a:lstStyle>
            <a:lvl1pPr marL="0" indent="0">
              <a:spcBef>
                <a:spcPts val="0"/>
              </a:spcBef>
              <a:spcAft>
                <a:spcPts val="600"/>
              </a:spcAft>
              <a:buNone/>
              <a:defRPr sz="3600" b="0" i="0">
                <a:solidFill>
                  <a:schemeClr val="accent3"/>
                </a:solidFill>
                <a:latin typeface="Calibri Light"/>
                <a:cs typeface="Calibri Light"/>
              </a:defRPr>
            </a:lvl1pPr>
          </a:lstStyle>
          <a:p>
            <a:pPr lvl="0"/>
            <a:r>
              <a:rPr lang="en-US" dirty="0"/>
              <a:t>Page Header</a:t>
            </a:r>
          </a:p>
        </p:txBody>
      </p:sp>
      <p:pic>
        <p:nvPicPr>
          <p:cNvPr id="6" name="Picture 5" descr="NAHB 2 Line CMYK.eps">
            <a:extLst>
              <a:ext uri="{FF2B5EF4-FFF2-40B4-BE49-F238E27FC236}">
                <a16:creationId xmlns:a16="http://schemas.microsoft.com/office/drawing/2014/main" xmlns="" id="{C0B33174-AB15-4725-9C7F-B10591545F6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56723" y="4396404"/>
            <a:ext cx="701640" cy="487398"/>
          </a:xfrm>
          <a:prstGeom prst="rect">
            <a:avLst/>
          </a:prstGeom>
        </p:spPr>
      </p:pic>
    </p:spTree>
    <p:extLst>
      <p:ext uri="{BB962C8B-B14F-4D97-AF65-F5344CB8AC3E}">
        <p14:creationId xmlns:p14="http://schemas.microsoft.com/office/powerpoint/2010/main" val="40292305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13" name="Text Placeholder 5"/>
          <p:cNvSpPr>
            <a:spLocks noGrp="1"/>
          </p:cNvSpPr>
          <p:nvPr>
            <p:ph type="body" sz="quarter" idx="11" hasCustomPrompt="1"/>
          </p:nvPr>
        </p:nvSpPr>
        <p:spPr>
          <a:xfrm>
            <a:off x="1229093" y="1404346"/>
            <a:ext cx="4125227" cy="2986160"/>
          </a:xfrm>
          <a:prstGeom prst="rect">
            <a:avLst/>
          </a:prstGeom>
        </p:spPr>
        <p:txBody>
          <a:bodyPr vert="horz" lIns="0" tIns="0" rIns="0" bIns="0"/>
          <a:lstStyle>
            <a:lvl1pPr marL="0" indent="0">
              <a:lnSpc>
                <a:spcPts val="2100"/>
              </a:lnSpc>
              <a:spcBef>
                <a:spcPts val="0"/>
              </a:spcBef>
              <a:spcAft>
                <a:spcPts val="600"/>
              </a:spcAft>
              <a:buNone/>
              <a:defRPr lang="en-US" sz="1500" smtClean="0"/>
            </a:lvl1pPr>
            <a:lvl2pPr marL="742950" indent="-285750">
              <a:buFont typeface="Arial"/>
              <a:buChar char="•"/>
              <a:defRPr sz="1500">
                <a:latin typeface="Calibri"/>
                <a:cs typeface="Calibri"/>
              </a:defRPr>
            </a:lvl2pPr>
            <a:lvl3pPr marL="914400" indent="0">
              <a:buNone/>
              <a:defRPr sz="1500">
                <a:latin typeface="Calibri"/>
                <a:cs typeface="Calibri"/>
              </a:defRPr>
            </a:lvl3pPr>
            <a:lvl4pPr marL="1371600" indent="0">
              <a:buNone/>
              <a:defRPr sz="1500">
                <a:latin typeface="Calibri"/>
                <a:cs typeface="Calibri"/>
              </a:defRPr>
            </a:lvl4pPr>
            <a:lvl5pPr marL="1828800" indent="0">
              <a:buNone/>
              <a:defRPr sz="1500">
                <a:latin typeface="Calibri"/>
                <a:cs typeface="Calibri"/>
              </a:defRPr>
            </a:lvl5pPr>
          </a:lstStyle>
          <a:p>
            <a:pPr lvl="0"/>
            <a:r>
              <a:rPr lang="en-US" dirty="0" err="1"/>
              <a:t>Lorem</a:t>
            </a:r>
            <a:r>
              <a:rPr lang="en-US" dirty="0"/>
              <a:t> </a:t>
            </a:r>
            <a:r>
              <a:rPr lang="en-US" dirty="0" err="1"/>
              <a:t>ipsum</a:t>
            </a:r>
            <a:r>
              <a:rPr lang="en-US" dirty="0"/>
              <a:t> dolor sit </a:t>
            </a:r>
            <a:r>
              <a:rPr lang="en-US" dirty="0" err="1"/>
              <a:t>amet</a:t>
            </a:r>
            <a:r>
              <a:rPr lang="en-US" dirty="0"/>
              <a:t>, </a:t>
            </a:r>
            <a:r>
              <a:rPr lang="en-US" sz="1500" dirty="0" err="1">
                <a:solidFill>
                  <a:srgbClr val="3D3935"/>
                </a:solidFill>
                <a:latin typeface="+mn-lt"/>
              </a:rPr>
              <a:t>consectetur</a:t>
            </a:r>
            <a:r>
              <a:rPr lang="en-US" sz="1500" dirty="0">
                <a:solidFill>
                  <a:srgbClr val="3D3935"/>
                </a:solidFill>
                <a:latin typeface="+mn-lt"/>
              </a:rPr>
              <a:t> </a:t>
            </a:r>
            <a:r>
              <a:rPr lang="en-US" sz="1500" dirty="0" err="1">
                <a:solidFill>
                  <a:srgbClr val="3D3935"/>
                </a:solidFill>
                <a:latin typeface="+mn-lt"/>
              </a:rPr>
              <a:t>adipiscing</a:t>
            </a:r>
            <a:r>
              <a:rPr lang="en-US" sz="1500" dirty="0">
                <a:solidFill>
                  <a:srgbClr val="3D3935"/>
                </a:solidFill>
                <a:latin typeface="+mn-lt"/>
              </a:rPr>
              <a:t> </a:t>
            </a:r>
            <a:r>
              <a:rPr lang="en-US" sz="1500" dirty="0" err="1">
                <a:solidFill>
                  <a:srgbClr val="3D3935"/>
                </a:solidFill>
                <a:latin typeface="+mn-lt"/>
              </a:rPr>
              <a:t>elit</a:t>
            </a:r>
            <a:r>
              <a:rPr lang="en-US" sz="1500" dirty="0">
                <a:solidFill>
                  <a:srgbClr val="3D3935"/>
                </a:solidFill>
                <a:latin typeface="+mn-lt"/>
              </a:rPr>
              <a:t>. </a:t>
            </a:r>
            <a:r>
              <a:rPr lang="en-US" sz="1500" dirty="0" err="1">
                <a:solidFill>
                  <a:srgbClr val="3D3935"/>
                </a:solidFill>
                <a:latin typeface="+mn-lt"/>
              </a:rPr>
              <a:t>Vestibulum</a:t>
            </a:r>
            <a:r>
              <a:rPr lang="en-US" sz="1500" dirty="0">
                <a:solidFill>
                  <a:srgbClr val="3D3935"/>
                </a:solidFill>
                <a:latin typeface="+mn-lt"/>
              </a:rPr>
              <a:t> ac ante </a:t>
            </a:r>
            <a:r>
              <a:rPr lang="en-US" sz="1500" dirty="0" err="1">
                <a:solidFill>
                  <a:srgbClr val="3D3935"/>
                </a:solidFill>
                <a:latin typeface="+mn-lt"/>
              </a:rPr>
              <a:t>feugiat</a:t>
            </a:r>
            <a:r>
              <a:rPr lang="en-US" sz="1500" dirty="0">
                <a:solidFill>
                  <a:srgbClr val="3D3935"/>
                </a:solidFill>
                <a:latin typeface="+mn-lt"/>
              </a:rPr>
              <a:t>, </a:t>
            </a:r>
            <a:r>
              <a:rPr lang="en-US" sz="1500" dirty="0" err="1">
                <a:solidFill>
                  <a:srgbClr val="3D3935"/>
                </a:solidFill>
                <a:latin typeface="+mn-lt"/>
              </a:rPr>
              <a:t>maximus</a:t>
            </a:r>
            <a:r>
              <a:rPr lang="en-US" sz="1500" dirty="0">
                <a:solidFill>
                  <a:srgbClr val="3D3935"/>
                </a:solidFill>
                <a:latin typeface="+mn-lt"/>
              </a:rPr>
              <a:t> </a:t>
            </a:r>
            <a:r>
              <a:rPr lang="en-US" sz="1500" dirty="0" err="1">
                <a:solidFill>
                  <a:srgbClr val="3D3935"/>
                </a:solidFill>
                <a:latin typeface="+mn-lt"/>
              </a:rPr>
              <a:t>erat</a:t>
            </a:r>
            <a:r>
              <a:rPr lang="en-US" sz="1500" dirty="0">
                <a:solidFill>
                  <a:srgbClr val="3D3935"/>
                </a:solidFill>
                <a:latin typeface="+mn-lt"/>
              </a:rPr>
              <a:t> et, </a:t>
            </a:r>
            <a:r>
              <a:rPr lang="en-US" sz="1500" dirty="0" err="1">
                <a:solidFill>
                  <a:srgbClr val="3D3935"/>
                </a:solidFill>
                <a:latin typeface="+mn-lt"/>
              </a:rPr>
              <a:t>accumsan</a:t>
            </a:r>
            <a:r>
              <a:rPr lang="en-US" sz="1500" dirty="0">
                <a:solidFill>
                  <a:srgbClr val="3D3935"/>
                </a:solidFill>
                <a:latin typeface="+mn-lt"/>
              </a:rPr>
              <a:t> </a:t>
            </a:r>
            <a:r>
              <a:rPr lang="en-US" sz="1500" dirty="0" err="1">
                <a:solidFill>
                  <a:srgbClr val="3D3935"/>
                </a:solidFill>
                <a:latin typeface="+mn-lt"/>
              </a:rPr>
              <a:t>neque</a:t>
            </a:r>
            <a:r>
              <a:rPr lang="en-US" sz="1500" dirty="0">
                <a:solidFill>
                  <a:srgbClr val="3D3935"/>
                </a:solidFill>
                <a:latin typeface="+mn-lt"/>
              </a:rPr>
              <a:t>. </a:t>
            </a:r>
            <a:r>
              <a:rPr lang="en-US" sz="1500" dirty="0" err="1">
                <a:solidFill>
                  <a:srgbClr val="3D3935"/>
                </a:solidFill>
                <a:latin typeface="+mn-lt"/>
              </a:rPr>
              <a:t>Nulla</a:t>
            </a:r>
            <a:r>
              <a:rPr lang="en-US" sz="1500" dirty="0">
                <a:solidFill>
                  <a:srgbClr val="3D3935"/>
                </a:solidFill>
                <a:latin typeface="+mn-lt"/>
              </a:rPr>
              <a:t> </a:t>
            </a:r>
            <a:r>
              <a:rPr lang="en-US" sz="1500" dirty="0" err="1">
                <a:solidFill>
                  <a:srgbClr val="3D3935"/>
                </a:solidFill>
                <a:latin typeface="+mn-lt"/>
              </a:rPr>
              <a:t>lacinia</a:t>
            </a:r>
            <a:r>
              <a:rPr lang="en-US" sz="1500" dirty="0">
                <a:solidFill>
                  <a:srgbClr val="3D3935"/>
                </a:solidFill>
                <a:latin typeface="+mn-lt"/>
              </a:rPr>
              <a:t> </a:t>
            </a:r>
            <a:r>
              <a:rPr lang="en-US" sz="1500" dirty="0" err="1">
                <a:solidFill>
                  <a:srgbClr val="3D3935"/>
                </a:solidFill>
                <a:latin typeface="+mn-lt"/>
              </a:rPr>
              <a:t>purus</a:t>
            </a:r>
            <a:r>
              <a:rPr lang="en-US" sz="1500" dirty="0">
                <a:solidFill>
                  <a:srgbClr val="3D3935"/>
                </a:solidFill>
                <a:latin typeface="+mn-lt"/>
              </a:rPr>
              <a:t> a </a:t>
            </a:r>
            <a:r>
              <a:rPr lang="en-US" sz="1500" dirty="0" err="1">
                <a:solidFill>
                  <a:srgbClr val="3D3935"/>
                </a:solidFill>
                <a:latin typeface="+mn-lt"/>
              </a:rPr>
              <a:t>lorem</a:t>
            </a:r>
            <a:r>
              <a:rPr lang="en-US" sz="1500" dirty="0">
                <a:solidFill>
                  <a:srgbClr val="3D3935"/>
                </a:solidFill>
                <a:latin typeface="+mn-lt"/>
              </a:rPr>
              <a:t> </a:t>
            </a:r>
            <a:r>
              <a:rPr lang="en-US" sz="1500" dirty="0" err="1">
                <a:solidFill>
                  <a:srgbClr val="3D3935"/>
                </a:solidFill>
                <a:latin typeface="+mn-lt"/>
              </a:rPr>
              <a:t>tincidunt</a:t>
            </a:r>
            <a:r>
              <a:rPr lang="en-US" sz="1500" dirty="0">
                <a:solidFill>
                  <a:srgbClr val="3D3935"/>
                </a:solidFill>
                <a:latin typeface="+mn-lt"/>
              </a:rPr>
              <a:t> </a:t>
            </a:r>
            <a:r>
              <a:rPr lang="en-US" sz="1500" dirty="0" err="1">
                <a:solidFill>
                  <a:srgbClr val="3D3935"/>
                </a:solidFill>
                <a:latin typeface="+mn-lt"/>
              </a:rPr>
              <a:t>consequat</a:t>
            </a:r>
            <a:r>
              <a:rPr lang="en-US" sz="1500" dirty="0">
                <a:solidFill>
                  <a:srgbClr val="3D3935"/>
                </a:solidFill>
                <a:latin typeface="+mn-lt"/>
              </a:rPr>
              <a:t>. </a:t>
            </a:r>
            <a:r>
              <a:rPr lang="en-US" sz="1500" dirty="0" err="1">
                <a:solidFill>
                  <a:srgbClr val="3D3935"/>
                </a:solidFill>
                <a:latin typeface="+mn-lt"/>
              </a:rPr>
              <a:t>Sed</a:t>
            </a:r>
            <a:r>
              <a:rPr lang="en-US" sz="1500" dirty="0">
                <a:solidFill>
                  <a:srgbClr val="3D3935"/>
                </a:solidFill>
                <a:latin typeface="+mn-lt"/>
              </a:rPr>
              <a:t> </a:t>
            </a:r>
            <a:r>
              <a:rPr lang="en-US" sz="1500" dirty="0" err="1">
                <a:solidFill>
                  <a:srgbClr val="3D3935"/>
                </a:solidFill>
                <a:latin typeface="+mn-lt"/>
              </a:rPr>
              <a:t>posuere</a:t>
            </a:r>
            <a:r>
              <a:rPr lang="en-US" sz="1500" dirty="0">
                <a:solidFill>
                  <a:srgbClr val="3D3935"/>
                </a:solidFill>
                <a:latin typeface="+mn-lt"/>
              </a:rPr>
              <a:t> </a:t>
            </a:r>
            <a:r>
              <a:rPr lang="en-US" sz="1500" dirty="0" err="1">
                <a:solidFill>
                  <a:srgbClr val="3D3935"/>
                </a:solidFill>
                <a:latin typeface="+mn-lt"/>
              </a:rPr>
              <a:t>cursus</a:t>
            </a:r>
            <a:r>
              <a:rPr lang="en-US" sz="1500" dirty="0">
                <a:solidFill>
                  <a:srgbClr val="3D3935"/>
                </a:solidFill>
                <a:latin typeface="+mn-lt"/>
              </a:rPr>
              <a:t> ligula in </a:t>
            </a:r>
            <a:r>
              <a:rPr lang="en-US" sz="1500" dirty="0" err="1">
                <a:solidFill>
                  <a:srgbClr val="3D3935"/>
                </a:solidFill>
                <a:latin typeface="+mn-lt"/>
              </a:rPr>
              <a:t>porta</a:t>
            </a:r>
            <a:r>
              <a:rPr lang="en-US" sz="1500" dirty="0">
                <a:solidFill>
                  <a:srgbClr val="3D3935"/>
                </a:solidFill>
                <a:latin typeface="+mn-lt"/>
              </a:rPr>
              <a:t>. </a:t>
            </a:r>
            <a:r>
              <a:rPr lang="en-US" sz="1500" dirty="0" err="1">
                <a:solidFill>
                  <a:srgbClr val="3D3935"/>
                </a:solidFill>
                <a:latin typeface="+mn-lt"/>
              </a:rPr>
              <a:t>Ut</a:t>
            </a:r>
            <a:r>
              <a:rPr lang="en-US" sz="1500" dirty="0">
                <a:solidFill>
                  <a:srgbClr val="3D3935"/>
                </a:solidFill>
                <a:latin typeface="+mn-lt"/>
              </a:rPr>
              <a:t> </a:t>
            </a:r>
            <a:r>
              <a:rPr lang="en-US" sz="1500" dirty="0" err="1">
                <a:solidFill>
                  <a:srgbClr val="3D3935"/>
                </a:solidFill>
                <a:latin typeface="+mn-lt"/>
              </a:rPr>
              <a:t>quis</a:t>
            </a:r>
            <a:r>
              <a:rPr lang="en-US" sz="1500" dirty="0">
                <a:solidFill>
                  <a:srgbClr val="3D3935"/>
                </a:solidFill>
                <a:latin typeface="+mn-lt"/>
              </a:rPr>
              <a:t> ex </a:t>
            </a:r>
            <a:r>
              <a:rPr lang="en-US" sz="1500" dirty="0" err="1">
                <a:solidFill>
                  <a:srgbClr val="3D3935"/>
                </a:solidFill>
                <a:latin typeface="+mn-lt"/>
              </a:rPr>
              <a:t>eget</a:t>
            </a:r>
            <a:r>
              <a:rPr lang="en-US" sz="1500" dirty="0">
                <a:solidFill>
                  <a:srgbClr val="3D3935"/>
                </a:solidFill>
                <a:latin typeface="+mn-lt"/>
              </a:rPr>
              <a:t> ligula </a:t>
            </a:r>
            <a:r>
              <a:rPr lang="en-US" sz="1500" dirty="0" err="1">
                <a:solidFill>
                  <a:srgbClr val="3D3935"/>
                </a:solidFill>
                <a:latin typeface="+mn-lt"/>
              </a:rPr>
              <a:t>ultricies</a:t>
            </a:r>
            <a:r>
              <a:rPr lang="en-US" sz="1500" dirty="0">
                <a:solidFill>
                  <a:srgbClr val="3D3935"/>
                </a:solidFill>
                <a:latin typeface="+mn-lt"/>
              </a:rPr>
              <a:t> </a:t>
            </a:r>
            <a:r>
              <a:rPr lang="en-US" sz="1500" dirty="0" err="1">
                <a:solidFill>
                  <a:srgbClr val="3D3935"/>
                </a:solidFill>
                <a:latin typeface="+mn-lt"/>
              </a:rPr>
              <a:t>pulvinar</a:t>
            </a:r>
            <a:r>
              <a:rPr lang="en-US" sz="1500" dirty="0">
                <a:solidFill>
                  <a:srgbClr val="3D3935"/>
                </a:solidFill>
                <a:latin typeface="+mn-lt"/>
              </a:rPr>
              <a:t> </a:t>
            </a:r>
            <a:r>
              <a:rPr lang="en-US" sz="1500" dirty="0" err="1">
                <a:solidFill>
                  <a:srgbClr val="3D3935"/>
                </a:solidFill>
                <a:latin typeface="+mn-lt"/>
              </a:rPr>
              <a:t>eget</a:t>
            </a:r>
            <a:r>
              <a:rPr lang="en-US" sz="1500" dirty="0">
                <a:solidFill>
                  <a:srgbClr val="3D3935"/>
                </a:solidFill>
                <a:latin typeface="+mn-lt"/>
              </a:rPr>
              <a:t> </a:t>
            </a:r>
            <a:r>
              <a:rPr lang="en-US" sz="1500" dirty="0" err="1">
                <a:solidFill>
                  <a:srgbClr val="3D3935"/>
                </a:solidFill>
                <a:latin typeface="+mn-lt"/>
              </a:rPr>
              <a:t>mollis</a:t>
            </a:r>
            <a:r>
              <a:rPr lang="en-US" sz="1500" dirty="0">
                <a:solidFill>
                  <a:srgbClr val="3D3935"/>
                </a:solidFill>
                <a:latin typeface="+mn-lt"/>
              </a:rPr>
              <a:t> </a:t>
            </a:r>
            <a:r>
              <a:rPr lang="en-US" sz="1500" dirty="0" err="1">
                <a:solidFill>
                  <a:srgbClr val="3D3935"/>
                </a:solidFill>
                <a:latin typeface="+mn-lt"/>
              </a:rPr>
              <a:t>tellus</a:t>
            </a:r>
            <a:r>
              <a:rPr lang="en-US" sz="1500" dirty="0">
                <a:solidFill>
                  <a:srgbClr val="3D3935"/>
                </a:solidFill>
                <a:latin typeface="+mn-lt"/>
              </a:rPr>
              <a:t>. </a:t>
            </a:r>
          </a:p>
          <a:p>
            <a:pPr lvl="1"/>
            <a:r>
              <a:rPr lang="en-US" dirty="0"/>
              <a:t>Bullet number one</a:t>
            </a:r>
          </a:p>
          <a:p>
            <a:pPr lvl="1"/>
            <a:r>
              <a:rPr lang="en-US" dirty="0"/>
              <a:t>Bullet number two</a:t>
            </a:r>
          </a:p>
        </p:txBody>
      </p:sp>
      <p:sp>
        <p:nvSpPr>
          <p:cNvPr id="16" name="Picture Placeholder 3"/>
          <p:cNvSpPr>
            <a:spLocks noGrp="1"/>
          </p:cNvSpPr>
          <p:nvPr>
            <p:ph type="pic" sz="quarter" idx="14"/>
          </p:nvPr>
        </p:nvSpPr>
        <p:spPr>
          <a:xfrm>
            <a:off x="5621446" y="1404347"/>
            <a:ext cx="3005137" cy="2986159"/>
          </a:xfrm>
          <a:prstGeom prst="rect">
            <a:avLst/>
          </a:prstGeom>
        </p:spPr>
        <p:txBody>
          <a:bodyPr vert="horz"/>
          <a:lstStyle/>
          <a:p>
            <a:r>
              <a:rPr lang="en-US"/>
              <a:t>Click icon to add picture</a:t>
            </a:r>
          </a:p>
        </p:txBody>
      </p:sp>
      <p:pic>
        <p:nvPicPr>
          <p:cNvPr id="8" name="Picture 7">
            <a:extLst>
              <a:ext uri="{FF2B5EF4-FFF2-40B4-BE49-F238E27FC236}">
                <a16:creationId xmlns:a16="http://schemas.microsoft.com/office/drawing/2014/main" xmlns="" id="{BCCEC0B1-D65C-4DC9-A774-513CAD6136B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rot="10800000">
            <a:off x="-350837" y="71321"/>
            <a:ext cx="1579929" cy="1131086"/>
          </a:xfrm>
          <a:prstGeom prst="rect">
            <a:avLst/>
          </a:prstGeom>
        </p:spPr>
      </p:pic>
      <p:sp>
        <p:nvSpPr>
          <p:cNvPr id="9" name="Text Placeholder 2">
            <a:extLst>
              <a:ext uri="{FF2B5EF4-FFF2-40B4-BE49-F238E27FC236}">
                <a16:creationId xmlns:a16="http://schemas.microsoft.com/office/drawing/2014/main" xmlns="" id="{AC8BA3BF-7929-45CF-9015-6A0AA0B46E3F}"/>
              </a:ext>
            </a:extLst>
          </p:cNvPr>
          <p:cNvSpPr>
            <a:spLocks noGrp="1"/>
          </p:cNvSpPr>
          <p:nvPr>
            <p:ph type="body" sz="quarter" idx="10" hasCustomPrompt="1"/>
          </p:nvPr>
        </p:nvSpPr>
        <p:spPr>
          <a:xfrm>
            <a:off x="1229093" y="71321"/>
            <a:ext cx="6977105" cy="1131087"/>
          </a:xfrm>
          <a:prstGeom prst="rect">
            <a:avLst/>
          </a:prstGeom>
        </p:spPr>
        <p:txBody>
          <a:bodyPr vert="horz" lIns="0" tIns="0" rIns="0" bIns="0" anchor="ctr" anchorCtr="0"/>
          <a:lstStyle>
            <a:lvl1pPr marL="0" indent="0">
              <a:spcBef>
                <a:spcPts val="0"/>
              </a:spcBef>
              <a:spcAft>
                <a:spcPts val="600"/>
              </a:spcAft>
              <a:buNone/>
              <a:defRPr sz="3600" b="0" i="0">
                <a:solidFill>
                  <a:schemeClr val="accent3"/>
                </a:solidFill>
                <a:latin typeface="Calibri Light"/>
                <a:cs typeface="Calibri Light"/>
              </a:defRPr>
            </a:lvl1pPr>
          </a:lstStyle>
          <a:p>
            <a:pPr lvl="0"/>
            <a:r>
              <a:rPr lang="en-US" dirty="0"/>
              <a:t>Page Header</a:t>
            </a:r>
          </a:p>
        </p:txBody>
      </p:sp>
      <p:pic>
        <p:nvPicPr>
          <p:cNvPr id="7" name="Picture 6" descr="NAHB 2 Line CMYK.eps">
            <a:extLst>
              <a:ext uri="{FF2B5EF4-FFF2-40B4-BE49-F238E27FC236}">
                <a16:creationId xmlns:a16="http://schemas.microsoft.com/office/drawing/2014/main" xmlns="" id="{D0F603F5-0D69-414B-92ED-1FBB84FA2B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56723" y="4396404"/>
            <a:ext cx="701640" cy="487398"/>
          </a:xfrm>
          <a:prstGeom prst="rect">
            <a:avLst/>
          </a:prstGeom>
        </p:spPr>
      </p:pic>
    </p:spTree>
    <p:extLst>
      <p:ext uri="{BB962C8B-B14F-4D97-AF65-F5344CB8AC3E}">
        <p14:creationId xmlns:p14="http://schemas.microsoft.com/office/powerpoint/2010/main" val="1392706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960866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8699511"/>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63" r:id="rId3"/>
    <p:sldLayoutId id="2147483662" r:id="rId4"/>
    <p:sldLayoutId id="2147483659" r:id="rId5"/>
    <p:sldLayoutId id="2147483661" r:id="rId6"/>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1.emf"/><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hyperlink" Target="http://www.missingmiddlehousing.co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36.jpeg"/></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3.xml"/><Relationship Id="rId1" Type="http://schemas.openxmlformats.org/officeDocument/2006/relationships/slideLayout" Target="../slideLayouts/slideLayout5.xml"/><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40.jpeg"/></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hyperlink" Target="mailto:njulian@nahb.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A group of people sitting in a field&#10;&#10;Description generated with very high confidence">
            <a:extLst>
              <a:ext uri="{FF2B5EF4-FFF2-40B4-BE49-F238E27FC236}">
                <a16:creationId xmlns:a16="http://schemas.microsoft.com/office/drawing/2014/main" xmlns="" id="{81D5B6CC-FD6F-4E92-AA1E-F91BEF15BAB9}"/>
              </a:ext>
            </a:extLst>
          </p:cNvPr>
          <p:cNvPicPr>
            <a:picLocks noChangeAspect="1"/>
          </p:cNvPicPr>
          <p:nvPr/>
        </p:nvPicPr>
        <p:blipFill rotWithShape="1">
          <a:blip r:embed="rId3" cstate="print">
            <a:lum bright="70000" contrast="-70000"/>
            <a:extLst>
              <a:ext uri="{28A0092B-C50C-407E-A947-70E740481C1C}">
                <a14:useLocalDpi xmlns:a14="http://schemas.microsoft.com/office/drawing/2010/main"/>
              </a:ext>
            </a:extLst>
          </a:blip>
          <a:srcRect l="-166"/>
          <a:stretch/>
        </p:blipFill>
        <p:spPr>
          <a:xfrm>
            <a:off x="0" y="0"/>
            <a:ext cx="9143999" cy="5143500"/>
          </a:xfrm>
          <a:prstGeom prst="rect">
            <a:avLst/>
          </a:prstGeom>
        </p:spPr>
      </p:pic>
      <p:sp>
        <p:nvSpPr>
          <p:cNvPr id="18" name="Rectangle 17">
            <a:extLst>
              <a:ext uri="{FF2B5EF4-FFF2-40B4-BE49-F238E27FC236}">
                <a16:creationId xmlns:a16="http://schemas.microsoft.com/office/drawing/2014/main" xmlns="" id="{A041EE4F-644D-4E08-A7B6-7859F2D3140A}"/>
              </a:ext>
            </a:extLst>
          </p:cNvPr>
          <p:cNvSpPr/>
          <p:nvPr/>
        </p:nvSpPr>
        <p:spPr>
          <a:xfrm>
            <a:off x="0" y="4861740"/>
            <a:ext cx="4572000" cy="246221"/>
          </a:xfrm>
          <a:prstGeom prst="rect">
            <a:avLst/>
          </a:prstGeom>
        </p:spPr>
        <p:txBody>
          <a:bodyPr>
            <a:spAutoFit/>
          </a:bodyPr>
          <a:lstStyle/>
          <a:p>
            <a:r>
              <a:rPr lang="en-US" sz="1000" dirty="0"/>
              <a:t>Peak One, photo courtesy of Brynn Grey Partners Ltd.</a:t>
            </a:r>
          </a:p>
        </p:txBody>
      </p:sp>
      <p:pic>
        <p:nvPicPr>
          <p:cNvPr id="2" name="Pictur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021537" y="1054909"/>
            <a:ext cx="10193682" cy="2892802"/>
          </a:xfrm>
          <a:prstGeom prst="rect">
            <a:avLst/>
          </a:prstGeom>
        </p:spPr>
      </p:pic>
      <p:sp>
        <p:nvSpPr>
          <p:cNvPr id="4" name="TextBox 3"/>
          <p:cNvSpPr txBox="1"/>
          <p:nvPr/>
        </p:nvSpPr>
        <p:spPr>
          <a:xfrm>
            <a:off x="1432560" y="1670313"/>
            <a:ext cx="4419600" cy="1661993"/>
          </a:xfrm>
          <a:prstGeom prst="rect">
            <a:avLst/>
          </a:prstGeom>
          <a:noFill/>
        </p:spPr>
        <p:txBody>
          <a:bodyPr wrap="square" lIns="0" tIns="0" rIns="0" bIns="0" rtlCol="0">
            <a:spAutoFit/>
          </a:bodyPr>
          <a:lstStyle/>
          <a:p>
            <a:pPr algn="r"/>
            <a:r>
              <a:rPr lang="en-US" sz="5400" dirty="0">
                <a:latin typeface="Calibri Light"/>
                <a:cs typeface="Calibri Light"/>
              </a:rPr>
              <a:t>Creating Homes for Everyone</a:t>
            </a:r>
          </a:p>
        </p:txBody>
      </p:sp>
      <p:pic>
        <p:nvPicPr>
          <p:cNvPr id="6" name="Picture 5" descr="NAHB 2 Line CMYK.eps">
            <a:extLst>
              <a:ext uri="{FF2B5EF4-FFF2-40B4-BE49-F238E27FC236}">
                <a16:creationId xmlns:a16="http://schemas.microsoft.com/office/drawing/2014/main" xmlns="" id="{D64DD297-7CAB-4F58-AEA0-1143D1E6CFA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92530" y="4088591"/>
            <a:ext cx="1144756" cy="795211"/>
          </a:xfrm>
          <a:prstGeom prst="rect">
            <a:avLst/>
          </a:prstGeom>
        </p:spPr>
      </p:pic>
    </p:spTree>
    <p:extLst>
      <p:ext uri="{BB962C8B-B14F-4D97-AF65-F5344CB8AC3E}">
        <p14:creationId xmlns:p14="http://schemas.microsoft.com/office/powerpoint/2010/main" val="10821878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The Many Benefits of Home</a:t>
            </a:r>
          </a:p>
        </p:txBody>
      </p:sp>
      <p:sp>
        <p:nvSpPr>
          <p:cNvPr id="8" name="TextBox 7">
            <a:extLst>
              <a:ext uri="{FF2B5EF4-FFF2-40B4-BE49-F238E27FC236}">
                <a16:creationId xmlns:a16="http://schemas.microsoft.com/office/drawing/2014/main" xmlns="" id="{BB6AB650-27BB-42FD-9613-DACB92B75007}"/>
              </a:ext>
            </a:extLst>
          </p:cNvPr>
          <p:cNvSpPr txBox="1"/>
          <p:nvPr/>
        </p:nvSpPr>
        <p:spPr>
          <a:xfrm>
            <a:off x="5600383" y="4541520"/>
            <a:ext cx="3005137" cy="246221"/>
          </a:xfrm>
          <a:prstGeom prst="rect">
            <a:avLst/>
          </a:prstGeom>
          <a:noFill/>
        </p:spPr>
        <p:txBody>
          <a:bodyPr wrap="square" rtlCol="0">
            <a:spAutoFit/>
          </a:bodyPr>
          <a:lstStyle/>
          <a:p>
            <a:pPr algn="r"/>
            <a:r>
              <a:rPr lang="en-US" sz="1000" dirty="0">
                <a:solidFill>
                  <a:schemeClr val="bg1">
                    <a:lumMod val="50000"/>
                  </a:schemeClr>
                </a:solidFill>
              </a:rPr>
              <a:t>Photos courtesy of The </a:t>
            </a:r>
            <a:r>
              <a:rPr lang="en-US" sz="1000" dirty="0" err="1">
                <a:solidFill>
                  <a:schemeClr val="bg1">
                    <a:lumMod val="50000"/>
                  </a:schemeClr>
                </a:solidFill>
              </a:rPr>
              <a:t>Pinehills</a:t>
            </a:r>
            <a:endParaRPr lang="en-US" sz="1000" dirty="0">
              <a:solidFill>
                <a:schemeClr val="bg1">
                  <a:lumMod val="50000"/>
                </a:schemeClr>
              </a:solidFill>
            </a:endParaRPr>
          </a:p>
        </p:txBody>
      </p:sp>
      <p:pic>
        <p:nvPicPr>
          <p:cNvPr id="14" name="Picture 13" descr="A view of a house&#10;&#10;Description generated with very high confidence">
            <a:extLst>
              <a:ext uri="{FF2B5EF4-FFF2-40B4-BE49-F238E27FC236}">
                <a16:creationId xmlns:a16="http://schemas.microsoft.com/office/drawing/2014/main" xmlns="" id="{61EDBDA2-5EA9-4923-97E7-EE840DA2FE7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074862" y="1322740"/>
            <a:ext cx="2530658" cy="3218780"/>
          </a:xfrm>
          <a:prstGeom prst="rect">
            <a:avLst/>
          </a:prstGeom>
        </p:spPr>
      </p:pic>
      <p:pic>
        <p:nvPicPr>
          <p:cNvPr id="16" name="Picture 15" descr="A tree in front of a house&#10;&#10;Description generated with very high confidence">
            <a:extLst>
              <a:ext uri="{FF2B5EF4-FFF2-40B4-BE49-F238E27FC236}">
                <a16:creationId xmlns:a16="http://schemas.microsoft.com/office/drawing/2014/main" xmlns="" id="{83651A94-032A-40D0-9D4A-352305DD845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b="-1"/>
          <a:stretch/>
        </p:blipFill>
        <p:spPr>
          <a:xfrm>
            <a:off x="3579459" y="2998234"/>
            <a:ext cx="2381735" cy="1543285"/>
          </a:xfrm>
          <a:prstGeom prst="rect">
            <a:avLst/>
          </a:prstGeom>
        </p:spPr>
      </p:pic>
      <p:pic>
        <p:nvPicPr>
          <p:cNvPr id="18" name="Picture 17" descr="A house with trees in the background&#10;&#10;Description generated with very high confidence">
            <a:extLst>
              <a:ext uri="{FF2B5EF4-FFF2-40B4-BE49-F238E27FC236}">
                <a16:creationId xmlns:a16="http://schemas.microsoft.com/office/drawing/2014/main" xmlns="" id="{2BC0707A-186F-4833-82A9-21B5F26D2EE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3579460" y="1322740"/>
            <a:ext cx="2381735" cy="1581472"/>
          </a:xfrm>
          <a:prstGeom prst="rect">
            <a:avLst/>
          </a:prstGeom>
        </p:spPr>
      </p:pic>
      <p:pic>
        <p:nvPicPr>
          <p:cNvPr id="20" name="Picture 19" descr="A group of people sitting in front of a house&#10;&#10;Description generated with very high confidence">
            <a:extLst>
              <a:ext uri="{FF2B5EF4-FFF2-40B4-BE49-F238E27FC236}">
                <a16:creationId xmlns:a16="http://schemas.microsoft.com/office/drawing/2014/main" xmlns="" id="{876EC2A2-F330-4676-8CF9-14EA938C2112}"/>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229094" y="1322740"/>
            <a:ext cx="2238080" cy="1581472"/>
          </a:xfrm>
          <a:prstGeom prst="rect">
            <a:avLst/>
          </a:prstGeom>
        </p:spPr>
      </p:pic>
      <p:pic>
        <p:nvPicPr>
          <p:cNvPr id="24" name="Picture 23" descr="A house with trees in the background&#10;&#10;Description generated with very high confidence">
            <a:extLst>
              <a:ext uri="{FF2B5EF4-FFF2-40B4-BE49-F238E27FC236}">
                <a16:creationId xmlns:a16="http://schemas.microsoft.com/office/drawing/2014/main" xmlns="" id="{1229F117-3BBC-407F-9F62-D2B8053469F4}"/>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1229095" y="2998234"/>
            <a:ext cx="2236698" cy="1543285"/>
          </a:xfrm>
          <a:prstGeom prst="rect">
            <a:avLst/>
          </a:prstGeom>
        </p:spPr>
      </p:pic>
    </p:spTree>
    <p:extLst>
      <p:ext uri="{BB962C8B-B14F-4D97-AF65-F5344CB8AC3E}">
        <p14:creationId xmlns:p14="http://schemas.microsoft.com/office/powerpoint/2010/main" val="3420213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E195722B-17E6-4A84-9994-230DBE949F43}"/>
              </a:ext>
            </a:extLst>
          </p:cNvPr>
          <p:cNvSpPr>
            <a:spLocks noGrp="1"/>
          </p:cNvSpPr>
          <p:nvPr>
            <p:ph type="body" sz="quarter" idx="10"/>
          </p:nvPr>
        </p:nvSpPr>
        <p:spPr>
          <a:xfrm>
            <a:off x="1229093" y="71321"/>
            <a:ext cx="3342907" cy="1131087"/>
          </a:xfrm>
        </p:spPr>
        <p:txBody>
          <a:bodyPr/>
          <a:lstStyle/>
          <a:p>
            <a:r>
              <a:rPr lang="en-US" dirty="0"/>
              <a:t>The Affordability Challenge</a:t>
            </a:r>
          </a:p>
        </p:txBody>
      </p:sp>
      <p:sp>
        <p:nvSpPr>
          <p:cNvPr id="3" name="Text Placeholder 2">
            <a:extLst>
              <a:ext uri="{FF2B5EF4-FFF2-40B4-BE49-F238E27FC236}">
                <a16:creationId xmlns:a16="http://schemas.microsoft.com/office/drawing/2014/main" xmlns="" id="{B4BCC53C-89EC-4C13-BC7C-660A3FF11880}"/>
              </a:ext>
            </a:extLst>
          </p:cNvPr>
          <p:cNvSpPr>
            <a:spLocks noGrp="1"/>
          </p:cNvSpPr>
          <p:nvPr>
            <p:ph type="body" sz="quarter" idx="11"/>
          </p:nvPr>
        </p:nvSpPr>
        <p:spPr/>
        <p:txBody>
          <a:bodyPr/>
          <a:lstStyle/>
          <a:p>
            <a:pPr marL="285750" indent="-285750">
              <a:buFont typeface="Arial" panose="020B0604020202020204" pitchFamily="34" charset="0"/>
              <a:buChar char="•"/>
            </a:pPr>
            <a:r>
              <a:rPr lang="en-US" dirty="0"/>
              <a:t>Multidimensional problem</a:t>
            </a:r>
          </a:p>
          <a:p>
            <a:pPr marL="285750" indent="-285750">
              <a:buFont typeface="Arial" panose="020B0604020202020204" pitchFamily="34" charset="0"/>
              <a:buChar char="•"/>
            </a:pPr>
            <a:r>
              <a:rPr lang="en-US" dirty="0"/>
              <a:t>Diverse spectrum of need</a:t>
            </a:r>
          </a:p>
          <a:p>
            <a:pPr marL="742950" lvl="1" indent="-285750">
              <a:buFont typeface="Arial" panose="020B0604020202020204" pitchFamily="34" charset="0"/>
              <a:buChar char="•"/>
            </a:pPr>
            <a:r>
              <a:rPr lang="en-US" dirty="0"/>
              <a:t>Very low and low income</a:t>
            </a:r>
          </a:p>
          <a:p>
            <a:pPr marL="742950" lvl="1" indent="-285750">
              <a:buFont typeface="Arial" panose="020B0604020202020204" pitchFamily="34" charset="0"/>
              <a:buChar char="•"/>
            </a:pPr>
            <a:r>
              <a:rPr lang="en-US" dirty="0"/>
              <a:t>Moderate include</a:t>
            </a:r>
          </a:p>
          <a:p>
            <a:pPr marL="742950" lvl="1" indent="-285750">
              <a:buFont typeface="Arial" panose="020B0604020202020204" pitchFamily="34" charset="0"/>
              <a:buChar char="•"/>
            </a:pPr>
            <a:r>
              <a:rPr lang="en-US" dirty="0"/>
              <a:t>Median income in some markets</a:t>
            </a:r>
          </a:p>
          <a:p>
            <a:pPr marL="742950" lvl="1" indent="-285750">
              <a:buFont typeface="Arial" panose="020B0604020202020204" pitchFamily="34" charset="0"/>
              <a:buChar char="•"/>
            </a:pPr>
            <a:r>
              <a:rPr lang="en-US" dirty="0"/>
              <a:t>Increasingly varied household types</a:t>
            </a:r>
          </a:p>
        </p:txBody>
      </p:sp>
      <p:pic>
        <p:nvPicPr>
          <p:cNvPr id="5" name="Picture Placeholder 4" descr="A large brick building with a green umbrella&#10;&#10;Description generated with high confidence">
            <a:extLst>
              <a:ext uri="{FF2B5EF4-FFF2-40B4-BE49-F238E27FC236}">
                <a16:creationId xmlns:a16="http://schemas.microsoft.com/office/drawing/2014/main" xmlns="" id="{E156BC1D-A2E2-43A0-B6A4-494344B81953}"/>
              </a:ext>
            </a:extLst>
          </p:cNvPr>
          <p:cNvPicPr>
            <a:picLocks noGrp="1" noChangeAspect="1"/>
          </p:cNvPicPr>
          <p:nvPr>
            <p:ph type="pic" sz="quarter" idx="13"/>
          </p:nvPr>
        </p:nvPicPr>
        <p:blipFill rotWithShape="1">
          <a:blip r:embed="rId3" cstate="print">
            <a:extLst>
              <a:ext uri="{28A0092B-C50C-407E-A947-70E740481C1C}">
                <a14:useLocalDpi xmlns:a14="http://schemas.microsoft.com/office/drawing/2010/main"/>
              </a:ext>
            </a:extLst>
          </a:blip>
          <a:srcRect b="-2923"/>
          <a:stretch/>
        </p:blipFill>
        <p:spPr>
          <a:xfrm>
            <a:off x="4008123" y="-764259"/>
            <a:ext cx="6724886" cy="6728562"/>
          </a:xfrm>
        </p:spPr>
      </p:pic>
      <p:sp>
        <p:nvSpPr>
          <p:cNvPr id="7" name="TextBox 6">
            <a:extLst>
              <a:ext uri="{FF2B5EF4-FFF2-40B4-BE49-F238E27FC236}">
                <a16:creationId xmlns:a16="http://schemas.microsoft.com/office/drawing/2014/main" xmlns="" id="{A4E8BD51-1B1C-4153-AFF8-58C7B2DFE445}"/>
              </a:ext>
            </a:extLst>
          </p:cNvPr>
          <p:cNvSpPr txBox="1"/>
          <p:nvPr/>
        </p:nvSpPr>
        <p:spPr>
          <a:xfrm>
            <a:off x="2456597" y="4672069"/>
            <a:ext cx="2354846" cy="400110"/>
          </a:xfrm>
          <a:prstGeom prst="rect">
            <a:avLst/>
          </a:prstGeom>
          <a:noFill/>
        </p:spPr>
        <p:txBody>
          <a:bodyPr wrap="square" rtlCol="0">
            <a:spAutoFit/>
          </a:bodyPr>
          <a:lstStyle/>
          <a:p>
            <a:pPr algn="r"/>
            <a:r>
              <a:rPr lang="en-US" sz="1000" dirty="0">
                <a:solidFill>
                  <a:schemeClr val="bg1">
                    <a:lumMod val="50000"/>
                  </a:schemeClr>
                </a:solidFill>
              </a:rPr>
              <a:t>Tapestry on the Hudson, photo by Architectural Photography &amp; Design Inc.</a:t>
            </a:r>
          </a:p>
        </p:txBody>
      </p:sp>
    </p:spTree>
    <p:extLst>
      <p:ext uri="{BB962C8B-B14F-4D97-AF65-F5344CB8AC3E}">
        <p14:creationId xmlns:p14="http://schemas.microsoft.com/office/powerpoint/2010/main" val="3640338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A7A2967D-DDD6-4534-B126-2097AE00883D}"/>
              </a:ext>
            </a:extLst>
          </p:cNvPr>
          <p:cNvSpPr>
            <a:spLocks noGrp="1"/>
          </p:cNvSpPr>
          <p:nvPr>
            <p:ph type="body" sz="quarter" idx="10"/>
          </p:nvPr>
        </p:nvSpPr>
        <p:spPr>
          <a:xfrm>
            <a:off x="1229094" y="71321"/>
            <a:ext cx="4067736" cy="1131087"/>
          </a:xfrm>
        </p:spPr>
        <p:txBody>
          <a:bodyPr/>
          <a:lstStyle/>
          <a:p>
            <a:r>
              <a:rPr lang="en-US" dirty="0"/>
              <a:t>The Affordability Challenge</a:t>
            </a:r>
          </a:p>
        </p:txBody>
      </p:sp>
      <p:sp>
        <p:nvSpPr>
          <p:cNvPr id="3" name="Text Placeholder 2">
            <a:extLst>
              <a:ext uri="{FF2B5EF4-FFF2-40B4-BE49-F238E27FC236}">
                <a16:creationId xmlns:a16="http://schemas.microsoft.com/office/drawing/2014/main" xmlns="" id="{F4D51C58-B6CA-43F4-B8F8-020350CE3006}"/>
              </a:ext>
            </a:extLst>
          </p:cNvPr>
          <p:cNvSpPr>
            <a:spLocks noGrp="1"/>
          </p:cNvSpPr>
          <p:nvPr>
            <p:ph type="body" sz="quarter" idx="11"/>
          </p:nvPr>
        </p:nvSpPr>
        <p:spPr/>
        <p:txBody>
          <a:bodyPr/>
          <a:lstStyle/>
          <a:p>
            <a:r>
              <a:rPr lang="en-US" dirty="0"/>
              <a:t>Reasons for the housing shortfall include:</a:t>
            </a:r>
          </a:p>
          <a:p>
            <a:pPr marL="285750" indent="-285750">
              <a:buFont typeface="Arial" panose="020B0604020202020204" pitchFamily="34" charset="0"/>
              <a:buChar char="•"/>
            </a:pPr>
            <a:r>
              <a:rPr lang="en-US" dirty="0"/>
              <a:t>Plans that solicit jobs but don’t adequately provide for housing</a:t>
            </a:r>
          </a:p>
          <a:p>
            <a:pPr marL="285750" indent="-285750">
              <a:buFont typeface="Arial" panose="020B0604020202020204" pitchFamily="34" charset="0"/>
              <a:buChar char="•"/>
            </a:pPr>
            <a:r>
              <a:rPr lang="en-US" dirty="0"/>
              <a:t>Outdated ordinances that limit the range and mix of housing types</a:t>
            </a:r>
          </a:p>
          <a:p>
            <a:pPr marL="285750" indent="-285750">
              <a:buFont typeface="Arial" panose="020B0604020202020204" pitchFamily="34" charset="0"/>
              <a:buChar char="•"/>
            </a:pPr>
            <a:r>
              <a:rPr lang="en-US" dirty="0"/>
              <a:t>Unwieldy, lengthy development review and approval processes</a:t>
            </a:r>
          </a:p>
          <a:p>
            <a:pPr marL="285750" indent="-285750">
              <a:buFont typeface="Arial" panose="020B0604020202020204" pitchFamily="34" charset="0"/>
              <a:buChar char="•"/>
            </a:pPr>
            <a:r>
              <a:rPr lang="en-US" dirty="0"/>
              <a:t>Increasing fees that add to housing costs</a:t>
            </a:r>
          </a:p>
          <a:p>
            <a:pPr marL="285750" indent="-285750">
              <a:buFont typeface="Arial" panose="020B0604020202020204" pitchFamily="34" charset="0"/>
              <a:buChar char="•"/>
            </a:pPr>
            <a:r>
              <a:rPr lang="en-US" dirty="0"/>
              <a:t>Environmental/growth controls that constrain land supply and developability</a:t>
            </a:r>
          </a:p>
          <a:p>
            <a:pPr marL="285750" indent="-285750">
              <a:buFont typeface="Arial" panose="020B0604020202020204" pitchFamily="34" charset="0"/>
              <a:buChar char="•"/>
            </a:pPr>
            <a:r>
              <a:rPr lang="en-US" dirty="0"/>
              <a:t>Citizen involvement in nearly every phase of the process adds NIMBY delay and uncertainty</a:t>
            </a:r>
          </a:p>
        </p:txBody>
      </p:sp>
    </p:spTree>
    <p:extLst>
      <p:ext uri="{BB962C8B-B14F-4D97-AF65-F5344CB8AC3E}">
        <p14:creationId xmlns:p14="http://schemas.microsoft.com/office/powerpoint/2010/main" val="1128094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98B68F22-568F-4BEB-A757-C19934E8E160}"/>
              </a:ext>
            </a:extLst>
          </p:cNvPr>
          <p:cNvSpPr>
            <a:spLocks noGrp="1"/>
          </p:cNvSpPr>
          <p:nvPr>
            <p:ph type="body" sz="quarter" idx="11"/>
          </p:nvPr>
        </p:nvSpPr>
        <p:spPr/>
        <p:txBody>
          <a:bodyPr/>
          <a:lstStyle/>
          <a:p>
            <a:pPr marL="285750" indent="-285750">
              <a:buFont typeface="Arial" panose="020B0604020202020204" pitchFamily="34" charset="0"/>
              <a:buChar char="•"/>
            </a:pPr>
            <a:r>
              <a:rPr lang="en-US" dirty="0"/>
              <a:t>Silver Bullet Fallacy—there is no single solution </a:t>
            </a:r>
          </a:p>
          <a:p>
            <a:pPr marL="285750" indent="-285750">
              <a:buFont typeface="Arial" panose="020B0604020202020204" pitchFamily="34" charset="0"/>
              <a:buChar char="•"/>
            </a:pPr>
            <a:r>
              <a:rPr lang="en-US" dirty="0"/>
              <a:t>Yet many communities rely on just a few tools, such as IZ, because of a lack of information or local politics</a:t>
            </a:r>
          </a:p>
          <a:p>
            <a:pPr marL="285750" indent="-285750">
              <a:buFont typeface="Arial" panose="020B0604020202020204" pitchFamily="34" charset="0"/>
              <a:buChar char="•"/>
            </a:pPr>
            <a:r>
              <a:rPr lang="en-US" dirty="0"/>
              <a:t>Easier than taking a comprehensive approach</a:t>
            </a:r>
          </a:p>
        </p:txBody>
      </p:sp>
      <p:pic>
        <p:nvPicPr>
          <p:cNvPr id="15" name="Picture Placeholder 14" descr="A sign on the side of a building&#10;&#10;Description generated with very high confidence">
            <a:extLst>
              <a:ext uri="{FF2B5EF4-FFF2-40B4-BE49-F238E27FC236}">
                <a16:creationId xmlns:a16="http://schemas.microsoft.com/office/drawing/2014/main" xmlns="" id="{897E25CE-5B20-4A78-A1AC-F7238246F3CD}"/>
              </a:ext>
            </a:extLst>
          </p:cNvPr>
          <p:cNvPicPr>
            <a:picLocks noGrp="1" noChangeAspect="1"/>
          </p:cNvPicPr>
          <p:nvPr>
            <p:ph type="pic" sz="quarter" idx="14"/>
          </p:nvPr>
        </p:nvPicPr>
        <p:blipFill rotWithShape="1">
          <a:blip r:embed="rId3" cstate="print">
            <a:extLst>
              <a:ext uri="{28A0092B-C50C-407E-A947-70E740481C1C}">
                <a14:useLocalDpi xmlns:a14="http://schemas.microsoft.com/office/drawing/2010/main"/>
              </a:ext>
            </a:extLst>
          </a:blip>
          <a:srcRect t="-28800"/>
          <a:stretch/>
        </p:blipFill>
        <p:spPr>
          <a:xfrm rot="5400000">
            <a:off x="5395743" y="1630049"/>
            <a:ext cx="3456542" cy="2986159"/>
          </a:xfrm>
        </p:spPr>
      </p:pic>
      <p:sp>
        <p:nvSpPr>
          <p:cNvPr id="2" name="Text Placeholder 1">
            <a:extLst>
              <a:ext uri="{FF2B5EF4-FFF2-40B4-BE49-F238E27FC236}">
                <a16:creationId xmlns:a16="http://schemas.microsoft.com/office/drawing/2014/main" xmlns="" id="{76B20579-01C7-4314-BDDA-C9170943BCA6}"/>
              </a:ext>
            </a:extLst>
          </p:cNvPr>
          <p:cNvSpPr>
            <a:spLocks noGrp="1"/>
          </p:cNvSpPr>
          <p:nvPr>
            <p:ph type="body" sz="quarter" idx="10"/>
          </p:nvPr>
        </p:nvSpPr>
        <p:spPr/>
        <p:txBody>
          <a:bodyPr/>
          <a:lstStyle/>
          <a:p>
            <a:r>
              <a:rPr lang="en-US" dirty="0"/>
              <a:t>The Affordability Solution</a:t>
            </a:r>
          </a:p>
        </p:txBody>
      </p:sp>
    </p:spTree>
    <p:extLst>
      <p:ext uri="{BB962C8B-B14F-4D97-AF65-F5344CB8AC3E}">
        <p14:creationId xmlns:p14="http://schemas.microsoft.com/office/powerpoint/2010/main" val="2049157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xmlns="" id="{8E3AAF07-FA7C-4EF6-9B82-37F29CF4D6B1}"/>
              </a:ext>
            </a:extLst>
          </p:cNvPr>
          <p:cNvSpPr>
            <a:spLocks noGrp="1"/>
          </p:cNvSpPr>
          <p:nvPr>
            <p:ph type="body" sz="quarter" idx="11"/>
          </p:nvPr>
        </p:nvSpPr>
        <p:spPr/>
        <p:txBody>
          <a:bodyPr/>
          <a:lstStyle/>
          <a:p>
            <a:r>
              <a:rPr lang="en-US" dirty="0"/>
              <a:t>The demand for walkable urban places is strong and growing.</a:t>
            </a:r>
          </a:p>
          <a:p>
            <a:endParaRPr lang="en-US" dirty="0"/>
          </a:p>
          <a:p>
            <a:r>
              <a:rPr lang="en-US" dirty="0"/>
              <a:t>56% of millennials and 44% of baby boomers would prefer to live in a walkable community.*</a:t>
            </a:r>
          </a:p>
          <a:p>
            <a:endParaRPr lang="en-US" dirty="0"/>
          </a:p>
          <a:p>
            <a:endParaRPr lang="en-US" dirty="0"/>
          </a:p>
          <a:p>
            <a:endParaRPr lang="en-US" dirty="0"/>
          </a:p>
          <a:p>
            <a:r>
              <a:rPr lang="en-US" dirty="0"/>
              <a:t>*Source: American Planning Association</a:t>
            </a:r>
          </a:p>
        </p:txBody>
      </p:sp>
      <p:pic>
        <p:nvPicPr>
          <p:cNvPr id="4" name="Picture Placeholder 3">
            <a:extLst>
              <a:ext uri="{FF2B5EF4-FFF2-40B4-BE49-F238E27FC236}">
                <a16:creationId xmlns:a16="http://schemas.microsoft.com/office/drawing/2014/main" xmlns="" id="{07B61EDA-9949-4249-A5F4-7F44E19ACFCD}"/>
              </a:ext>
            </a:extLst>
          </p:cNvPr>
          <p:cNvPicPr>
            <a:picLocks noGrp="1" noChangeAspect="1"/>
          </p:cNvPicPr>
          <p:nvPr>
            <p:ph type="pic" sz="quarter" idx="14"/>
          </p:nvPr>
        </p:nvPicPr>
        <p:blipFill>
          <a:blip r:embed="rId3" cstate="print">
            <a:extLst>
              <a:ext uri="{28A0092B-C50C-407E-A947-70E740481C1C}">
                <a14:useLocalDpi xmlns:a14="http://schemas.microsoft.com/office/drawing/2010/main"/>
              </a:ext>
            </a:extLst>
          </a:blip>
          <a:srcRect/>
          <a:stretch>
            <a:fillRect/>
          </a:stretch>
        </p:blipFill>
        <p:spPr>
          <a:xfrm>
            <a:off x="5621446" y="1404347"/>
            <a:ext cx="3163325" cy="3143348"/>
          </a:xfrm>
        </p:spPr>
      </p:pic>
      <p:sp>
        <p:nvSpPr>
          <p:cNvPr id="2" name="Text Placeholder 1">
            <a:extLst>
              <a:ext uri="{FF2B5EF4-FFF2-40B4-BE49-F238E27FC236}">
                <a16:creationId xmlns:a16="http://schemas.microsoft.com/office/drawing/2014/main" xmlns="" id="{A81B19CD-26B0-4C5D-8D59-BFD11F7C3F1E}"/>
              </a:ext>
            </a:extLst>
          </p:cNvPr>
          <p:cNvSpPr>
            <a:spLocks noGrp="1"/>
          </p:cNvSpPr>
          <p:nvPr>
            <p:ph type="body" sz="quarter" idx="10"/>
          </p:nvPr>
        </p:nvSpPr>
        <p:spPr/>
        <p:txBody>
          <a:bodyPr/>
          <a:lstStyle/>
          <a:p>
            <a:r>
              <a:rPr lang="en-US" dirty="0"/>
              <a:t>Shifting Demographics &amp; Demand</a:t>
            </a:r>
          </a:p>
          <a:p>
            <a:r>
              <a:rPr lang="en-US" dirty="0"/>
              <a:t>for Walkable Urban Places </a:t>
            </a:r>
          </a:p>
        </p:txBody>
      </p:sp>
      <p:sp>
        <p:nvSpPr>
          <p:cNvPr id="7" name="TextBox 6">
            <a:extLst>
              <a:ext uri="{FF2B5EF4-FFF2-40B4-BE49-F238E27FC236}">
                <a16:creationId xmlns:a16="http://schemas.microsoft.com/office/drawing/2014/main" xmlns="" id="{1F284C25-F837-4A8E-B354-21684D3FDFCF}"/>
              </a:ext>
            </a:extLst>
          </p:cNvPr>
          <p:cNvSpPr txBox="1"/>
          <p:nvPr/>
        </p:nvSpPr>
        <p:spPr>
          <a:xfrm>
            <a:off x="5539805" y="4550467"/>
            <a:ext cx="3375597" cy="276999"/>
          </a:xfrm>
          <a:prstGeom prst="rect">
            <a:avLst/>
          </a:prstGeom>
          <a:noFill/>
        </p:spPr>
        <p:txBody>
          <a:bodyPr wrap="square" rtlCol="0">
            <a:spAutoFit/>
          </a:bodyPr>
          <a:lstStyle/>
          <a:p>
            <a:r>
              <a:rPr lang="en-US" sz="1050" dirty="0"/>
              <a:t>Photo: IMC Construction </a:t>
            </a:r>
            <a:r>
              <a:rPr lang="en-US" sz="1200" dirty="0"/>
              <a:t>- </a:t>
            </a:r>
            <a:r>
              <a:rPr lang="en-US" sz="1050" dirty="0"/>
              <a:t>King of Prussia Town Center</a:t>
            </a:r>
          </a:p>
        </p:txBody>
      </p:sp>
    </p:spTree>
    <p:extLst>
      <p:ext uri="{BB962C8B-B14F-4D97-AF65-F5344CB8AC3E}">
        <p14:creationId xmlns:p14="http://schemas.microsoft.com/office/powerpoint/2010/main" val="897451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46D5E9DC-ABD5-4AF3-83A4-7360529E47D2}"/>
              </a:ext>
            </a:extLst>
          </p:cNvPr>
          <p:cNvSpPr>
            <a:spLocks noGrp="1"/>
          </p:cNvSpPr>
          <p:nvPr>
            <p:ph type="body" sz="quarter" idx="10"/>
          </p:nvPr>
        </p:nvSpPr>
        <p:spPr>
          <a:xfrm>
            <a:off x="1229093" y="71321"/>
            <a:ext cx="4513785" cy="1131087"/>
          </a:xfrm>
        </p:spPr>
        <p:txBody>
          <a:bodyPr/>
          <a:lstStyle/>
          <a:p>
            <a:r>
              <a:rPr lang="en-US" dirty="0"/>
              <a:t>Everyone wants a place they can call home.</a:t>
            </a:r>
          </a:p>
        </p:txBody>
      </p:sp>
      <p:pic>
        <p:nvPicPr>
          <p:cNvPr id="4" name="Picture Placeholder 3">
            <a:extLst>
              <a:ext uri="{FF2B5EF4-FFF2-40B4-BE49-F238E27FC236}">
                <a16:creationId xmlns:a16="http://schemas.microsoft.com/office/drawing/2014/main" xmlns="" id="{1A076091-BC9C-4A2C-9D12-A830AA74C4BC}"/>
              </a:ext>
            </a:extLst>
          </p:cNvPr>
          <p:cNvPicPr>
            <a:picLocks noGrp="1" noChangeAspect="1"/>
          </p:cNvPicPr>
          <p:nvPr>
            <p:ph type="pic" sz="quarter" idx="13"/>
          </p:nvPr>
        </p:nvPicPr>
        <p:blipFill rotWithShape="1">
          <a:blip r:embed="rId3" cstate="print">
            <a:extLst>
              <a:ext uri="{28A0092B-C50C-407E-A947-70E740481C1C}">
                <a14:useLocalDpi xmlns:a14="http://schemas.microsoft.com/office/drawing/2010/main"/>
              </a:ext>
            </a:extLst>
          </a:blip>
          <a:srcRect/>
          <a:stretch/>
        </p:blipFill>
        <p:spPr>
          <a:xfrm>
            <a:off x="8582025" y="1322739"/>
            <a:ext cx="394707" cy="2868393"/>
          </a:xfrm>
          <a:prstGeom prst="rect">
            <a:avLst/>
          </a:prstGeom>
        </p:spPr>
      </p:pic>
      <p:pic>
        <p:nvPicPr>
          <p:cNvPr id="5" name="Picture Placeholder 3">
            <a:extLst>
              <a:ext uri="{FF2B5EF4-FFF2-40B4-BE49-F238E27FC236}">
                <a16:creationId xmlns:a16="http://schemas.microsoft.com/office/drawing/2014/main" xmlns="" id="{62F7912D-3808-475B-808B-BB92034F0065}"/>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1229095" y="1322739"/>
            <a:ext cx="7352930" cy="3223135"/>
          </a:xfrm>
          <a:prstGeom prst="rect">
            <a:avLst/>
          </a:prstGeom>
        </p:spPr>
      </p:pic>
      <p:pic>
        <p:nvPicPr>
          <p:cNvPr id="6" name="Picture Placeholder 3">
            <a:extLst>
              <a:ext uri="{FF2B5EF4-FFF2-40B4-BE49-F238E27FC236}">
                <a16:creationId xmlns:a16="http://schemas.microsoft.com/office/drawing/2014/main" xmlns="" id="{39950CFA-30E2-496D-8241-4693721B409A}"/>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229095" y="4191132"/>
            <a:ext cx="7747639" cy="384241"/>
          </a:xfrm>
          <a:prstGeom prst="rect">
            <a:avLst/>
          </a:prstGeom>
        </p:spPr>
      </p:pic>
    </p:spTree>
    <p:extLst>
      <p:ext uri="{BB962C8B-B14F-4D97-AF65-F5344CB8AC3E}">
        <p14:creationId xmlns:p14="http://schemas.microsoft.com/office/powerpoint/2010/main" val="705371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375A63C9-0721-4B17-8D49-C74B3E04E910}"/>
              </a:ext>
            </a:extLst>
          </p:cNvPr>
          <p:cNvSpPr>
            <a:spLocks noGrp="1"/>
          </p:cNvSpPr>
          <p:nvPr>
            <p:ph type="body" sz="quarter" idx="10"/>
          </p:nvPr>
        </p:nvSpPr>
        <p:spPr>
          <a:xfrm>
            <a:off x="1229093" y="71321"/>
            <a:ext cx="6977105" cy="1131087"/>
          </a:xfrm>
        </p:spPr>
        <p:txBody>
          <a:bodyPr/>
          <a:lstStyle/>
          <a:p>
            <a:r>
              <a:rPr lang="en-US" dirty="0"/>
              <a:t>NAHB Research</a:t>
            </a:r>
          </a:p>
        </p:txBody>
      </p:sp>
      <p:sp>
        <p:nvSpPr>
          <p:cNvPr id="9" name="Rectangle 8">
            <a:extLst>
              <a:ext uri="{FF2B5EF4-FFF2-40B4-BE49-F238E27FC236}">
                <a16:creationId xmlns:a16="http://schemas.microsoft.com/office/drawing/2014/main" xmlns="" id="{1AE5AE6E-F0B6-484C-9336-94ECC4ACB5BA}"/>
              </a:ext>
            </a:extLst>
          </p:cNvPr>
          <p:cNvSpPr/>
          <p:nvPr/>
        </p:nvSpPr>
        <p:spPr>
          <a:xfrm>
            <a:off x="6597735" y="1435159"/>
            <a:ext cx="2205700" cy="784830"/>
          </a:xfrm>
          <a:prstGeom prst="rect">
            <a:avLst/>
          </a:prstGeom>
        </p:spPr>
        <p:txBody>
          <a:bodyPr wrap="square">
            <a:spAutoFit/>
          </a:bodyPr>
          <a:lstStyle/>
          <a:p>
            <a:r>
              <a:rPr lang="en-US" sz="1500" i="1" dirty="0"/>
              <a:t>Diversifying Housing Options with Smaller Lots and Smaller Homes</a:t>
            </a:r>
          </a:p>
        </p:txBody>
      </p:sp>
      <p:grpSp>
        <p:nvGrpSpPr>
          <p:cNvPr id="14" name="Group 13">
            <a:extLst>
              <a:ext uri="{FF2B5EF4-FFF2-40B4-BE49-F238E27FC236}">
                <a16:creationId xmlns:a16="http://schemas.microsoft.com/office/drawing/2014/main" xmlns="" id="{891F9D0F-E8D8-402E-8654-9FFEE8E9E6BB}"/>
              </a:ext>
            </a:extLst>
          </p:cNvPr>
          <p:cNvGrpSpPr/>
          <p:nvPr/>
        </p:nvGrpSpPr>
        <p:grpSpPr>
          <a:xfrm>
            <a:off x="959099" y="2448809"/>
            <a:ext cx="3452564" cy="2011891"/>
            <a:chOff x="1229093" y="2529629"/>
            <a:chExt cx="3452564" cy="2011891"/>
          </a:xfrm>
        </p:grpSpPr>
        <p:pic>
          <p:nvPicPr>
            <p:cNvPr id="6" name="Picture 5">
              <a:extLst>
                <a:ext uri="{FF2B5EF4-FFF2-40B4-BE49-F238E27FC236}">
                  <a16:creationId xmlns:a16="http://schemas.microsoft.com/office/drawing/2014/main" xmlns="" id="{74583A8E-6247-4F23-81BB-EDC0A4880BD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27177" y="2529629"/>
              <a:ext cx="1554480" cy="2011891"/>
            </a:xfrm>
            <a:prstGeom prst="rect">
              <a:avLst/>
            </a:prstGeom>
          </p:spPr>
        </p:pic>
        <p:sp>
          <p:nvSpPr>
            <p:cNvPr id="10" name="Rectangle 9">
              <a:extLst>
                <a:ext uri="{FF2B5EF4-FFF2-40B4-BE49-F238E27FC236}">
                  <a16:creationId xmlns:a16="http://schemas.microsoft.com/office/drawing/2014/main" xmlns="" id="{15F148F0-A12B-4BB7-BEAD-3169006CB81B}"/>
                </a:ext>
              </a:extLst>
            </p:cNvPr>
            <p:cNvSpPr/>
            <p:nvPr/>
          </p:nvSpPr>
          <p:spPr>
            <a:xfrm>
              <a:off x="1229093" y="3756482"/>
              <a:ext cx="1898084" cy="784830"/>
            </a:xfrm>
            <a:prstGeom prst="rect">
              <a:avLst/>
            </a:prstGeom>
          </p:spPr>
          <p:txBody>
            <a:bodyPr wrap="square">
              <a:spAutoFit/>
            </a:bodyPr>
            <a:lstStyle/>
            <a:p>
              <a:pPr algn="r"/>
              <a:r>
                <a:rPr lang="en-US" sz="1500" i="1" dirty="0"/>
                <a:t>Development Process Efficiency: Cutting Through the Red Tape</a:t>
              </a:r>
            </a:p>
          </p:txBody>
        </p:sp>
      </p:grpSp>
      <p:grpSp>
        <p:nvGrpSpPr>
          <p:cNvPr id="13" name="Group 12">
            <a:extLst>
              <a:ext uri="{FF2B5EF4-FFF2-40B4-BE49-F238E27FC236}">
                <a16:creationId xmlns:a16="http://schemas.microsoft.com/office/drawing/2014/main" xmlns="" id="{86D63252-C884-4BDE-A0DE-97C2E16CC4D6}"/>
              </a:ext>
            </a:extLst>
          </p:cNvPr>
          <p:cNvGrpSpPr/>
          <p:nvPr/>
        </p:nvGrpSpPr>
        <p:grpSpPr>
          <a:xfrm>
            <a:off x="666175" y="1322740"/>
            <a:ext cx="3488552" cy="2011683"/>
            <a:chOff x="1229093" y="1322740"/>
            <a:chExt cx="3488552" cy="2011683"/>
          </a:xfrm>
        </p:grpSpPr>
        <p:pic>
          <p:nvPicPr>
            <p:cNvPr id="4" name="Picture 3">
              <a:extLst>
                <a:ext uri="{FF2B5EF4-FFF2-40B4-BE49-F238E27FC236}">
                  <a16:creationId xmlns:a16="http://schemas.microsoft.com/office/drawing/2014/main" xmlns="" id="{4A2EF84A-9B3C-4DBA-ABC7-C1793A6E21DF}"/>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229093" y="1322740"/>
              <a:ext cx="1554480" cy="2011683"/>
            </a:xfrm>
            <a:prstGeom prst="rect">
              <a:avLst/>
            </a:prstGeom>
          </p:spPr>
        </p:pic>
        <p:sp>
          <p:nvSpPr>
            <p:cNvPr id="11" name="Rectangle 10">
              <a:extLst>
                <a:ext uri="{FF2B5EF4-FFF2-40B4-BE49-F238E27FC236}">
                  <a16:creationId xmlns:a16="http://schemas.microsoft.com/office/drawing/2014/main" xmlns="" id="{F40310F9-0841-4824-9F04-2FB9A2C8CB95}"/>
                </a:ext>
              </a:extLst>
            </p:cNvPr>
            <p:cNvSpPr/>
            <p:nvPr/>
          </p:nvSpPr>
          <p:spPr>
            <a:xfrm>
              <a:off x="2783573" y="1323382"/>
              <a:ext cx="1934072" cy="1015663"/>
            </a:xfrm>
            <a:prstGeom prst="rect">
              <a:avLst/>
            </a:prstGeom>
          </p:spPr>
          <p:txBody>
            <a:bodyPr wrap="square">
              <a:spAutoFit/>
            </a:bodyPr>
            <a:lstStyle/>
            <a:p>
              <a:r>
                <a:rPr lang="en-US" sz="1500" i="1" dirty="0"/>
                <a:t>How Did They Do It? Discovering New Opportunities for Affordable Housing</a:t>
              </a:r>
            </a:p>
          </p:txBody>
        </p:sp>
      </p:grpSp>
      <p:grpSp>
        <p:nvGrpSpPr>
          <p:cNvPr id="16" name="Group 15">
            <a:extLst>
              <a:ext uri="{FF2B5EF4-FFF2-40B4-BE49-F238E27FC236}">
                <a16:creationId xmlns:a16="http://schemas.microsoft.com/office/drawing/2014/main" xmlns="" id="{C85E465E-4B12-4626-BE8A-CE1EB63A1C32}"/>
              </a:ext>
            </a:extLst>
          </p:cNvPr>
          <p:cNvGrpSpPr/>
          <p:nvPr/>
        </p:nvGrpSpPr>
        <p:grpSpPr>
          <a:xfrm>
            <a:off x="4717645" y="2423299"/>
            <a:ext cx="3760180" cy="2011891"/>
            <a:chOff x="4717645" y="2529629"/>
            <a:chExt cx="3760180" cy="2011891"/>
          </a:xfrm>
        </p:grpSpPr>
        <p:pic>
          <p:nvPicPr>
            <p:cNvPr id="5" name="Picture 4">
              <a:extLst>
                <a:ext uri="{FF2B5EF4-FFF2-40B4-BE49-F238E27FC236}">
                  <a16:creationId xmlns:a16="http://schemas.microsoft.com/office/drawing/2014/main" xmlns="" id="{013BE5D4-3EE2-4C16-A736-EC64329B93E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923345" y="2529629"/>
              <a:ext cx="1554480" cy="2011683"/>
            </a:xfrm>
            <a:prstGeom prst="rect">
              <a:avLst/>
            </a:prstGeom>
          </p:spPr>
        </p:pic>
        <p:sp>
          <p:nvSpPr>
            <p:cNvPr id="12" name="Rectangle 11">
              <a:extLst>
                <a:ext uri="{FF2B5EF4-FFF2-40B4-BE49-F238E27FC236}">
                  <a16:creationId xmlns:a16="http://schemas.microsoft.com/office/drawing/2014/main" xmlns="" id="{1D00A925-3CDC-4A81-9118-975BEADC8A85}"/>
                </a:ext>
              </a:extLst>
            </p:cNvPr>
            <p:cNvSpPr/>
            <p:nvPr/>
          </p:nvSpPr>
          <p:spPr>
            <a:xfrm>
              <a:off x="4717645" y="3756690"/>
              <a:ext cx="2205700" cy="784830"/>
            </a:xfrm>
            <a:prstGeom prst="rect">
              <a:avLst/>
            </a:prstGeom>
          </p:spPr>
          <p:txBody>
            <a:bodyPr wrap="square">
              <a:spAutoFit/>
            </a:bodyPr>
            <a:lstStyle/>
            <a:p>
              <a:pPr algn="r"/>
              <a:r>
                <a:rPr lang="en-US" sz="1500" i="1" dirty="0"/>
                <a:t>Research on State and Local Means of Increasing Affordable Housing</a:t>
              </a:r>
            </a:p>
          </p:txBody>
        </p:sp>
      </p:grpSp>
      <p:pic>
        <p:nvPicPr>
          <p:cNvPr id="17" name="Picture 16">
            <a:extLst>
              <a:ext uri="{FF2B5EF4-FFF2-40B4-BE49-F238E27FC236}">
                <a16:creationId xmlns:a16="http://schemas.microsoft.com/office/drawing/2014/main" xmlns="" id="{E93CEFD5-E065-4C9E-BF5C-C8761DF79188}"/>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4833483" y="1416972"/>
            <a:ext cx="1625136" cy="2103120"/>
          </a:xfrm>
          <a:prstGeom prst="rect">
            <a:avLst/>
          </a:prstGeom>
        </p:spPr>
      </p:pic>
    </p:spTree>
    <p:extLst>
      <p:ext uri="{BB962C8B-B14F-4D97-AF65-F5344CB8AC3E}">
        <p14:creationId xmlns:p14="http://schemas.microsoft.com/office/powerpoint/2010/main" val="2799688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CEFF7FB8-D9B1-4767-83A0-C4D02170382E}"/>
              </a:ext>
            </a:extLst>
          </p:cNvPr>
          <p:cNvSpPr>
            <a:spLocks noGrp="1"/>
          </p:cNvSpPr>
          <p:nvPr>
            <p:ph type="body" sz="quarter" idx="10"/>
          </p:nvPr>
        </p:nvSpPr>
        <p:spPr/>
        <p:txBody>
          <a:bodyPr/>
          <a:lstStyle/>
          <a:p>
            <a:r>
              <a:rPr lang="en-US" dirty="0"/>
              <a:t>From the Research, We’ve Learned…</a:t>
            </a:r>
          </a:p>
        </p:txBody>
      </p:sp>
      <p:sp>
        <p:nvSpPr>
          <p:cNvPr id="3" name="Text Placeholder 2">
            <a:extLst>
              <a:ext uri="{FF2B5EF4-FFF2-40B4-BE49-F238E27FC236}">
                <a16:creationId xmlns:a16="http://schemas.microsoft.com/office/drawing/2014/main" xmlns="" id="{10F29A99-E2BD-4139-A648-98608ACE534B}"/>
              </a:ext>
            </a:extLst>
          </p:cNvPr>
          <p:cNvSpPr>
            <a:spLocks noGrp="1"/>
          </p:cNvSpPr>
          <p:nvPr>
            <p:ph type="body" sz="quarter" idx="11"/>
          </p:nvPr>
        </p:nvSpPr>
        <p:spPr>
          <a:xfrm>
            <a:off x="1229093" y="1130163"/>
            <a:ext cx="6977104" cy="3200677"/>
          </a:xfrm>
        </p:spPr>
        <p:txBody>
          <a:bodyPr/>
          <a:lstStyle/>
          <a:p>
            <a:pPr marL="285750" indent="-285750">
              <a:buFont typeface="Arial" panose="020B0604020202020204" pitchFamily="34" charset="0"/>
              <a:buChar char="•"/>
            </a:pPr>
            <a:r>
              <a:rPr lang="en-US" dirty="0"/>
              <a:t>Price and production effects suggest IZ acts like a tax on housing and does not increase overall housing production (NAHB Economic study)</a:t>
            </a:r>
          </a:p>
          <a:p>
            <a:pPr marL="285750" indent="-285750">
              <a:buFont typeface="Arial" panose="020B0604020202020204" pitchFamily="34" charset="0"/>
              <a:buChar char="•"/>
            </a:pPr>
            <a:r>
              <a:rPr lang="en-US" dirty="0"/>
              <a:t>IZ has produced less than 0.1 percent of affordable housing nationwide (Federal Reserve Board study, Freeman &amp; Schuetz)</a:t>
            </a:r>
          </a:p>
          <a:p>
            <a:pPr marL="285750" indent="-285750">
              <a:buFont typeface="Arial" panose="020B0604020202020204" pitchFamily="34" charset="0"/>
              <a:buChar char="•"/>
            </a:pPr>
            <a:r>
              <a:rPr lang="en-US" dirty="0"/>
              <a:t>IZ is a complex market intervention that works best in hot markets and worsens affordability for those in middle-income tiers</a:t>
            </a:r>
          </a:p>
          <a:p>
            <a:pPr marL="285750" indent="-285750">
              <a:buFont typeface="Arial" panose="020B0604020202020204" pitchFamily="34" charset="0"/>
              <a:buChar char="•"/>
            </a:pPr>
            <a:r>
              <a:rPr lang="en-US" dirty="0"/>
              <a:t>Just as with impact fees, IZ is tied to the pace of construction, so few affordable units are built when construction decreases--recent reports on Chicago and Portland found few units produced to date</a:t>
            </a:r>
          </a:p>
          <a:p>
            <a:pPr>
              <a:lnSpc>
                <a:spcPct val="100000"/>
              </a:lnSpc>
              <a:spcAft>
                <a:spcPts val="0"/>
              </a:spcAft>
            </a:pPr>
            <a:r>
              <a:rPr lang="en-US" sz="1400" b="1" i="1" dirty="0"/>
              <a:t>	*See NAHB’s Inclusionary Zoning Primer in the Land Use 101 toolkit on nahb.org for 	more detail on research findings</a:t>
            </a:r>
          </a:p>
          <a:p>
            <a:pPr marL="285750" indent="-285750">
              <a:buFont typeface="Arial" panose="020B0604020202020204" pitchFamily="34" charset="0"/>
              <a:buChar char="•"/>
            </a:pPr>
            <a:endParaRPr lang="en-US" i="1" dirty="0"/>
          </a:p>
        </p:txBody>
      </p:sp>
    </p:spTree>
    <p:extLst>
      <p:ext uri="{BB962C8B-B14F-4D97-AF65-F5344CB8AC3E}">
        <p14:creationId xmlns:p14="http://schemas.microsoft.com/office/powerpoint/2010/main" val="226676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CEFF7FB8-D9B1-4767-83A0-C4D02170382E}"/>
              </a:ext>
            </a:extLst>
          </p:cNvPr>
          <p:cNvSpPr>
            <a:spLocks noGrp="1"/>
          </p:cNvSpPr>
          <p:nvPr>
            <p:ph type="body" sz="quarter" idx="10"/>
          </p:nvPr>
        </p:nvSpPr>
        <p:spPr/>
        <p:txBody>
          <a:bodyPr/>
          <a:lstStyle/>
          <a:p>
            <a:r>
              <a:rPr lang="en-US" dirty="0"/>
              <a:t>From the Research, We’ve Learned…</a:t>
            </a:r>
          </a:p>
        </p:txBody>
      </p:sp>
      <p:sp>
        <p:nvSpPr>
          <p:cNvPr id="3" name="Text Placeholder 2">
            <a:extLst>
              <a:ext uri="{FF2B5EF4-FFF2-40B4-BE49-F238E27FC236}">
                <a16:creationId xmlns:a16="http://schemas.microsoft.com/office/drawing/2014/main" xmlns="" id="{10F29A99-E2BD-4139-A648-98608ACE534B}"/>
              </a:ext>
            </a:extLst>
          </p:cNvPr>
          <p:cNvSpPr>
            <a:spLocks noGrp="1"/>
          </p:cNvSpPr>
          <p:nvPr>
            <p:ph type="body" sz="quarter" idx="11"/>
          </p:nvPr>
        </p:nvSpPr>
        <p:spPr/>
        <p:txBody>
          <a:bodyPr/>
          <a:lstStyle/>
          <a:p>
            <a:pPr marL="285750" indent="-285750">
              <a:buFont typeface="Arial" panose="020B0604020202020204" pitchFamily="34" charset="0"/>
              <a:buChar char="•"/>
            </a:pPr>
            <a:r>
              <a:rPr lang="en-US" dirty="0"/>
              <a:t>IZ is a complex market intervention with more moving parts than most realize (NAHB Legal study; Jacobus; and others)</a:t>
            </a:r>
          </a:p>
          <a:p>
            <a:pPr marL="285750" indent="-285750">
              <a:buFont typeface="Arial" panose="020B0604020202020204" pitchFamily="34" charset="0"/>
              <a:buChar char="•"/>
            </a:pPr>
            <a:r>
              <a:rPr lang="en-US" dirty="0"/>
              <a:t>For this reason, a growing list of communities have abandoned it</a:t>
            </a:r>
          </a:p>
          <a:p>
            <a:pPr marL="285750" indent="-285750">
              <a:buFont typeface="Arial" panose="020B0604020202020204" pitchFamily="34" charset="0"/>
              <a:buChar char="•"/>
            </a:pPr>
            <a:r>
              <a:rPr lang="en-US" dirty="0"/>
              <a:t>There are many state and local tools being used–often together—that can have a far greater impact</a:t>
            </a:r>
          </a:p>
          <a:p>
            <a:pPr marL="285750" indent="-285750">
              <a:buFont typeface="Arial" panose="020B0604020202020204" pitchFamily="34" charset="0"/>
              <a:buChar char="•"/>
            </a:pPr>
            <a:r>
              <a:rPr lang="en-US" dirty="0"/>
              <a:t>The nature of local housing market will dictate the best array strategies</a:t>
            </a:r>
          </a:p>
          <a:p>
            <a:pPr marL="285750" indent="-285750">
              <a:buFont typeface="Arial" panose="020B0604020202020204" pitchFamily="34" charset="0"/>
              <a:buChar char="•"/>
            </a:pPr>
            <a:r>
              <a:rPr lang="en-US" dirty="0"/>
              <a:t>Strategies that get the most press are not necessarily the most effective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51406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3">
            <a:extLst>
              <a:ext uri="{FF2B5EF4-FFF2-40B4-BE49-F238E27FC236}">
                <a16:creationId xmlns:a16="http://schemas.microsoft.com/office/drawing/2014/main" xmlns="" id="{CFF43176-46E2-462C-9814-7806A3E7BDB2}"/>
              </a:ext>
            </a:extLst>
          </p:cNvPr>
          <p:cNvPicPr>
            <a:picLocks noGrp="1" noChangeAspect="1"/>
          </p:cNvPicPr>
          <p:nvPr>
            <p:ph type="pic" sz="quarter" idx="13"/>
          </p:nvPr>
        </p:nvPicPr>
        <p:blipFill rotWithShape="1">
          <a:blip r:embed="rId3" cstate="print">
            <a:extLst>
              <a:ext uri="{28A0092B-C50C-407E-A947-70E740481C1C}">
                <a14:useLocalDpi xmlns:a14="http://schemas.microsoft.com/office/drawing/2010/main"/>
              </a:ext>
            </a:extLst>
          </a:blip>
          <a:srcRect/>
          <a:stretch/>
        </p:blipFill>
        <p:spPr>
          <a:xfrm>
            <a:off x="3946358" y="1322739"/>
            <a:ext cx="4659163" cy="3218780"/>
          </a:xfrm>
          <a:prstGeom prst="rect">
            <a:avLst/>
          </a:prstGeom>
        </p:spPr>
      </p:pic>
      <p:pic>
        <p:nvPicPr>
          <p:cNvPr id="13" name="Picture 12" descr="A house with a mountain in the background&#10;&#10;Description generated with very high confidence">
            <a:extLst>
              <a:ext uri="{FF2B5EF4-FFF2-40B4-BE49-F238E27FC236}">
                <a16:creationId xmlns:a16="http://schemas.microsoft.com/office/drawing/2014/main" xmlns="" id="{EBFDDD5F-DCD7-4161-B519-9706955B036C}"/>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229094" y="1322741"/>
            <a:ext cx="2487238" cy="3218779"/>
          </a:xfrm>
          <a:prstGeom prst="rect">
            <a:avLst/>
          </a:prstGeom>
        </p:spPr>
      </p:pic>
      <p:sp>
        <p:nvSpPr>
          <p:cNvPr id="3" name="Text Placeholder 2">
            <a:extLst>
              <a:ext uri="{FF2B5EF4-FFF2-40B4-BE49-F238E27FC236}">
                <a16:creationId xmlns:a16="http://schemas.microsoft.com/office/drawing/2014/main" xmlns="" id="{41197DDD-4AA7-49DE-B573-A1A153B93BA2}"/>
              </a:ext>
            </a:extLst>
          </p:cNvPr>
          <p:cNvSpPr>
            <a:spLocks noGrp="1"/>
          </p:cNvSpPr>
          <p:nvPr>
            <p:ph type="body" sz="quarter" idx="10"/>
          </p:nvPr>
        </p:nvSpPr>
        <p:spPr/>
        <p:txBody>
          <a:bodyPr/>
          <a:lstStyle/>
          <a:p>
            <a:r>
              <a:rPr lang="en-US" dirty="0"/>
              <a:t>Creating Housing for All Effort</a:t>
            </a:r>
          </a:p>
        </p:txBody>
      </p:sp>
    </p:spTree>
    <p:extLst>
      <p:ext uri="{BB962C8B-B14F-4D97-AF65-F5344CB8AC3E}">
        <p14:creationId xmlns:p14="http://schemas.microsoft.com/office/powerpoint/2010/main" val="2523086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02389893-97FC-4136-9E7E-B9A96BBC78FB}"/>
              </a:ext>
            </a:extLst>
          </p:cNvPr>
          <p:cNvSpPr>
            <a:spLocks noGrp="1"/>
          </p:cNvSpPr>
          <p:nvPr>
            <p:ph type="body" sz="quarter" idx="11"/>
          </p:nvPr>
        </p:nvSpPr>
        <p:spPr/>
        <p:txBody>
          <a:bodyPr/>
          <a:lstStyle/>
          <a:p>
            <a:pPr marL="285750" indent="-285750">
              <a:buFont typeface="Arial" panose="020B0604020202020204" pitchFamily="34" charset="0"/>
              <a:buChar char="•"/>
            </a:pPr>
            <a:r>
              <a:rPr lang="en-US" dirty="0"/>
              <a:t>Planning</a:t>
            </a:r>
          </a:p>
          <a:p>
            <a:pPr marL="285750" indent="-285750">
              <a:buFont typeface="Arial" panose="020B0604020202020204" pitchFamily="34" charset="0"/>
              <a:buChar char="•"/>
            </a:pPr>
            <a:r>
              <a:rPr lang="en-US" dirty="0"/>
              <a:t>Zoning and subdivision requirements</a:t>
            </a:r>
          </a:p>
          <a:p>
            <a:pPr marL="285750" indent="-285750">
              <a:buFont typeface="Arial" panose="020B0604020202020204" pitchFamily="34" charset="0"/>
              <a:buChar char="•"/>
            </a:pPr>
            <a:r>
              <a:rPr lang="en-US" dirty="0"/>
              <a:t>Cost waivers and reductions</a:t>
            </a:r>
          </a:p>
          <a:p>
            <a:pPr marL="285750" indent="-285750">
              <a:buFont typeface="Arial" panose="020B0604020202020204" pitchFamily="34" charset="0"/>
              <a:buChar char="•"/>
            </a:pPr>
            <a:r>
              <a:rPr lang="en-US" dirty="0"/>
              <a:t>Partnerships</a:t>
            </a:r>
          </a:p>
          <a:p>
            <a:pPr marL="285750" indent="-285750">
              <a:buFont typeface="Arial" panose="020B0604020202020204" pitchFamily="34" charset="0"/>
              <a:buChar char="•"/>
            </a:pPr>
            <a:r>
              <a:rPr lang="en-US" dirty="0"/>
              <a:t>Other important incentives</a:t>
            </a:r>
          </a:p>
        </p:txBody>
      </p:sp>
      <p:sp>
        <p:nvSpPr>
          <p:cNvPr id="3" name="Text Placeholder 2">
            <a:extLst>
              <a:ext uri="{FF2B5EF4-FFF2-40B4-BE49-F238E27FC236}">
                <a16:creationId xmlns:a16="http://schemas.microsoft.com/office/drawing/2014/main" xmlns="" id="{41197DDD-4AA7-49DE-B573-A1A153B93BA2}"/>
              </a:ext>
            </a:extLst>
          </p:cNvPr>
          <p:cNvSpPr>
            <a:spLocks noGrp="1"/>
          </p:cNvSpPr>
          <p:nvPr>
            <p:ph type="body" sz="quarter" idx="10"/>
          </p:nvPr>
        </p:nvSpPr>
        <p:spPr/>
        <p:txBody>
          <a:bodyPr/>
          <a:lstStyle/>
          <a:p>
            <a:r>
              <a:rPr lang="en-US" dirty="0"/>
              <a:t>Strategies to Achieve Affordability</a:t>
            </a:r>
          </a:p>
        </p:txBody>
      </p:sp>
      <p:pic>
        <p:nvPicPr>
          <p:cNvPr id="17" name="Picture 16" descr="A screenshot of a cell phone&#10;&#10;Description generated with high confidence">
            <a:extLst>
              <a:ext uri="{FF2B5EF4-FFF2-40B4-BE49-F238E27FC236}">
                <a16:creationId xmlns:a16="http://schemas.microsoft.com/office/drawing/2014/main" xmlns="" id="{8AFCDA28-3112-43D5-98CB-A2BD1DE28D8D}"/>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621446" y="1404347"/>
            <a:ext cx="2307937" cy="2986159"/>
          </a:xfrm>
          <a:prstGeom prst="rect">
            <a:avLst/>
          </a:prstGeom>
        </p:spPr>
      </p:pic>
    </p:spTree>
    <p:extLst>
      <p:ext uri="{BB962C8B-B14F-4D97-AF65-F5344CB8AC3E}">
        <p14:creationId xmlns:p14="http://schemas.microsoft.com/office/powerpoint/2010/main" val="3784647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A house with trees in the background&#10;&#10;Description generated with very high confidence">
            <a:extLst>
              <a:ext uri="{FF2B5EF4-FFF2-40B4-BE49-F238E27FC236}">
                <a16:creationId xmlns:a16="http://schemas.microsoft.com/office/drawing/2014/main" xmlns="" id="{1E189B5A-DA47-4C2F-978B-6BD719528AE7}"/>
              </a:ext>
            </a:extLst>
          </p:cNvPr>
          <p:cNvPicPr>
            <a:picLocks noGrp="1" noChangeAspect="1"/>
          </p:cNvPicPr>
          <p:nvPr>
            <p:ph type="pic" sz="quarter" idx="13"/>
          </p:nvPr>
        </p:nvPicPr>
        <p:blipFill rotWithShape="1">
          <a:blip r:embed="rId3" cstate="print">
            <a:extLst>
              <a:ext uri="{28A0092B-C50C-407E-A947-70E740481C1C}">
                <a14:useLocalDpi xmlns:a14="http://schemas.microsoft.com/office/drawing/2010/main"/>
              </a:ext>
            </a:extLst>
          </a:blip>
          <a:srcRect t="-14859" r="-30942" b="-15958"/>
          <a:stretch/>
        </p:blipFill>
        <p:spPr>
          <a:xfrm>
            <a:off x="4008123" y="-764259"/>
            <a:ext cx="6724886" cy="6728562"/>
          </a:xfrm>
        </p:spPr>
      </p:pic>
      <p:sp>
        <p:nvSpPr>
          <p:cNvPr id="4" name="Text Placeholder 3">
            <a:extLst>
              <a:ext uri="{FF2B5EF4-FFF2-40B4-BE49-F238E27FC236}">
                <a16:creationId xmlns:a16="http://schemas.microsoft.com/office/drawing/2014/main" xmlns="" id="{C35ACAC7-8806-409C-A9B9-D129494953D1}"/>
              </a:ext>
            </a:extLst>
          </p:cNvPr>
          <p:cNvSpPr>
            <a:spLocks noGrp="1"/>
          </p:cNvSpPr>
          <p:nvPr>
            <p:ph type="body" sz="quarter" idx="10"/>
          </p:nvPr>
        </p:nvSpPr>
        <p:spPr/>
        <p:txBody>
          <a:bodyPr/>
          <a:lstStyle/>
          <a:p>
            <a:r>
              <a:rPr lang="en-US" dirty="0"/>
              <a:t>Planning</a:t>
            </a:r>
          </a:p>
        </p:txBody>
      </p:sp>
      <p:sp>
        <p:nvSpPr>
          <p:cNvPr id="2" name="Text Placeholder 1">
            <a:extLst>
              <a:ext uri="{FF2B5EF4-FFF2-40B4-BE49-F238E27FC236}">
                <a16:creationId xmlns:a16="http://schemas.microsoft.com/office/drawing/2014/main" xmlns="" id="{3A715136-12C5-495B-923F-56A637902D2D}"/>
              </a:ext>
            </a:extLst>
          </p:cNvPr>
          <p:cNvSpPr>
            <a:spLocks noGrp="1"/>
          </p:cNvSpPr>
          <p:nvPr>
            <p:ph type="body" sz="quarter" idx="11"/>
          </p:nvPr>
        </p:nvSpPr>
        <p:spPr>
          <a:xfrm>
            <a:off x="1229093" y="1404346"/>
            <a:ext cx="2875073" cy="2883173"/>
          </a:xfrm>
        </p:spPr>
        <p:txBody>
          <a:bodyPr/>
          <a:lstStyle/>
          <a:p>
            <a:pPr marL="285750" indent="-285750">
              <a:buFont typeface="Arial" panose="020B0604020202020204" pitchFamily="34" charset="0"/>
              <a:buChar char="•"/>
            </a:pPr>
            <a:r>
              <a:rPr lang="en-US" dirty="0"/>
              <a:t>Prepare a truly comprehensive plan that includes housing needs</a:t>
            </a:r>
          </a:p>
          <a:p>
            <a:pPr marL="285750" indent="-285750">
              <a:buFont typeface="Arial" panose="020B0604020202020204" pitchFamily="34" charset="0"/>
              <a:buChar char="•"/>
            </a:pPr>
            <a:r>
              <a:rPr lang="en-US" dirty="0"/>
              <a:t>Encourage mixed-use/mixed-income development</a:t>
            </a:r>
          </a:p>
          <a:p>
            <a:pPr marL="285750" indent="-285750">
              <a:buFont typeface="Arial" panose="020B0604020202020204" pitchFamily="34" charset="0"/>
              <a:buChar char="•"/>
            </a:pPr>
            <a:r>
              <a:rPr lang="en-US" dirty="0"/>
              <a:t>Encourage adaptive reuse, infill and redevelopment</a:t>
            </a:r>
          </a:p>
          <a:p>
            <a:pPr marL="285750" indent="-285750">
              <a:buFont typeface="Arial" panose="020B0604020202020204" pitchFamily="34" charset="0"/>
              <a:buChar char="•"/>
            </a:pPr>
            <a:r>
              <a:rPr lang="en-US" dirty="0"/>
              <a:t>Innovative infrastructure financing tools</a:t>
            </a:r>
          </a:p>
          <a:p>
            <a:pPr marL="285750" indent="-285750">
              <a:buFont typeface="Arial" panose="020B0604020202020204" pitchFamily="34" charset="0"/>
              <a:buChar char="•"/>
            </a:pPr>
            <a:r>
              <a:rPr lang="en-US" dirty="0"/>
              <a:t>State-level programs and remedies</a:t>
            </a:r>
          </a:p>
        </p:txBody>
      </p:sp>
      <p:sp>
        <p:nvSpPr>
          <p:cNvPr id="7" name="TextBox 6">
            <a:extLst>
              <a:ext uri="{FF2B5EF4-FFF2-40B4-BE49-F238E27FC236}">
                <a16:creationId xmlns:a16="http://schemas.microsoft.com/office/drawing/2014/main" xmlns="" id="{08874433-561D-4757-95F3-E9CB7C8933E6}"/>
              </a:ext>
            </a:extLst>
          </p:cNvPr>
          <p:cNvSpPr txBox="1"/>
          <p:nvPr/>
        </p:nvSpPr>
        <p:spPr>
          <a:xfrm>
            <a:off x="1891656" y="4825958"/>
            <a:ext cx="3005137" cy="246221"/>
          </a:xfrm>
          <a:prstGeom prst="rect">
            <a:avLst/>
          </a:prstGeom>
          <a:noFill/>
        </p:spPr>
        <p:txBody>
          <a:bodyPr wrap="square" rtlCol="0">
            <a:spAutoFit/>
          </a:bodyPr>
          <a:lstStyle/>
          <a:p>
            <a:pPr algn="r"/>
            <a:r>
              <a:rPr lang="en-US" sz="1000" dirty="0">
                <a:solidFill>
                  <a:schemeClr val="bg1">
                    <a:lumMod val="50000"/>
                  </a:schemeClr>
                </a:solidFill>
              </a:rPr>
              <a:t>Peak One, photo courtesy of Brynn Grey Partners Ltd.</a:t>
            </a:r>
          </a:p>
        </p:txBody>
      </p:sp>
    </p:spTree>
    <p:extLst>
      <p:ext uri="{BB962C8B-B14F-4D97-AF65-F5344CB8AC3E}">
        <p14:creationId xmlns:p14="http://schemas.microsoft.com/office/powerpoint/2010/main" val="2155597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ED61D37D-1CF3-4B79-8955-7A75593B11E1}"/>
              </a:ext>
            </a:extLst>
          </p:cNvPr>
          <p:cNvSpPr>
            <a:spLocks noGrp="1"/>
          </p:cNvSpPr>
          <p:nvPr>
            <p:ph type="body" sz="quarter" idx="10"/>
          </p:nvPr>
        </p:nvSpPr>
        <p:spPr>
          <a:xfrm>
            <a:off x="1229093" y="71321"/>
            <a:ext cx="3812139" cy="1131087"/>
          </a:xfrm>
        </p:spPr>
        <p:txBody>
          <a:bodyPr/>
          <a:lstStyle/>
          <a:p>
            <a:r>
              <a:rPr lang="en-US" dirty="0"/>
              <a:t>Zoning and Subdivision</a:t>
            </a:r>
          </a:p>
        </p:txBody>
      </p:sp>
      <p:sp>
        <p:nvSpPr>
          <p:cNvPr id="3" name="Text Placeholder 2">
            <a:extLst>
              <a:ext uri="{FF2B5EF4-FFF2-40B4-BE49-F238E27FC236}">
                <a16:creationId xmlns:a16="http://schemas.microsoft.com/office/drawing/2014/main" xmlns="" id="{9C17DC3C-70BE-4A0F-83AF-03E0120F5DEF}"/>
              </a:ext>
            </a:extLst>
          </p:cNvPr>
          <p:cNvSpPr>
            <a:spLocks noGrp="1"/>
          </p:cNvSpPr>
          <p:nvPr>
            <p:ph type="body" sz="quarter" idx="11"/>
          </p:nvPr>
        </p:nvSpPr>
        <p:spPr/>
        <p:txBody>
          <a:bodyPr/>
          <a:lstStyle/>
          <a:p>
            <a:pPr marL="285750" indent="-285750">
              <a:buFont typeface="Arial" panose="020B0604020202020204" pitchFamily="34" charset="0"/>
              <a:buChar char="•"/>
            </a:pPr>
            <a:r>
              <a:rPr lang="en-US" dirty="0"/>
              <a:t>Allow by right vs. case by case approvals</a:t>
            </a:r>
          </a:p>
          <a:p>
            <a:pPr marL="285750" indent="-285750">
              <a:buFont typeface="Arial" panose="020B0604020202020204" pitchFamily="34" charset="0"/>
              <a:buChar char="•"/>
            </a:pPr>
            <a:r>
              <a:rPr lang="en-US" dirty="0"/>
              <a:t>Allow a range of housing types</a:t>
            </a:r>
          </a:p>
          <a:p>
            <a:pPr marL="285750" indent="-285750">
              <a:buFont typeface="Arial" panose="020B0604020202020204" pitchFamily="34" charset="0"/>
              <a:buChar char="•"/>
            </a:pPr>
            <a:r>
              <a:rPr lang="en-US" dirty="0"/>
              <a:t>Allow smaller lots and homes, ADUs</a:t>
            </a:r>
          </a:p>
          <a:p>
            <a:pPr marL="285750" indent="-285750">
              <a:buFont typeface="Arial" panose="020B0604020202020204" pitchFamily="34" charset="0"/>
              <a:buChar char="•"/>
            </a:pPr>
            <a:r>
              <a:rPr lang="en-US" dirty="0"/>
              <a:t>Create affordable districts or overlays</a:t>
            </a:r>
          </a:p>
          <a:p>
            <a:pPr marL="285750" indent="-285750">
              <a:buFont typeface="Arial" panose="020B0604020202020204" pitchFamily="34" charset="0"/>
              <a:buChar char="•"/>
            </a:pPr>
            <a:r>
              <a:rPr lang="en-US" dirty="0"/>
              <a:t>Allow flexibility in zoning and site planning</a:t>
            </a:r>
          </a:p>
          <a:p>
            <a:pPr marL="285750" indent="-285750">
              <a:buFont typeface="Arial" panose="020B0604020202020204" pitchFamily="34" charset="0"/>
              <a:buChar char="•"/>
            </a:pPr>
            <a:r>
              <a:rPr lang="en-US" dirty="0"/>
              <a:t>Provide density bonuses</a:t>
            </a:r>
          </a:p>
        </p:txBody>
      </p:sp>
      <p:pic>
        <p:nvPicPr>
          <p:cNvPr id="6" name="Picture Placeholder 5" descr="A house with trees in the background&#10;&#10;Description generated with very high confidence">
            <a:extLst>
              <a:ext uri="{FF2B5EF4-FFF2-40B4-BE49-F238E27FC236}">
                <a16:creationId xmlns:a16="http://schemas.microsoft.com/office/drawing/2014/main" xmlns="" id="{1E9725E4-E802-40D5-AEFF-D9014A40F803}"/>
              </a:ext>
            </a:extLst>
          </p:cNvPr>
          <p:cNvPicPr>
            <a:picLocks noGrp="1" noChangeAspect="1"/>
          </p:cNvPicPr>
          <p:nvPr>
            <p:ph type="pic" sz="quarter" idx="13"/>
          </p:nvPr>
        </p:nvPicPr>
        <p:blipFill rotWithShape="1">
          <a:blip r:embed="rId3" cstate="print">
            <a:extLst>
              <a:ext uri="{28A0092B-C50C-407E-A947-70E740481C1C}">
                <a14:useLocalDpi xmlns:a14="http://schemas.microsoft.com/office/drawing/2010/main"/>
              </a:ext>
            </a:extLst>
          </a:blip>
          <a:srcRect t="-13089" b="-2140"/>
          <a:stretch/>
        </p:blipFill>
        <p:spPr>
          <a:xfrm>
            <a:off x="4008123" y="-764259"/>
            <a:ext cx="6724886" cy="6728562"/>
          </a:xfrm>
        </p:spPr>
      </p:pic>
      <p:sp>
        <p:nvSpPr>
          <p:cNvPr id="7" name="TextBox 6">
            <a:extLst>
              <a:ext uri="{FF2B5EF4-FFF2-40B4-BE49-F238E27FC236}">
                <a16:creationId xmlns:a16="http://schemas.microsoft.com/office/drawing/2014/main" xmlns="" id="{87333D82-48CA-4FE5-8883-F07D48804DF9}"/>
              </a:ext>
            </a:extLst>
          </p:cNvPr>
          <p:cNvSpPr txBox="1"/>
          <p:nvPr/>
        </p:nvSpPr>
        <p:spPr>
          <a:xfrm>
            <a:off x="1875614" y="4825958"/>
            <a:ext cx="3005137" cy="246221"/>
          </a:xfrm>
          <a:prstGeom prst="rect">
            <a:avLst/>
          </a:prstGeom>
          <a:noFill/>
        </p:spPr>
        <p:txBody>
          <a:bodyPr wrap="square" rtlCol="0">
            <a:spAutoFit/>
          </a:bodyPr>
          <a:lstStyle/>
          <a:p>
            <a:pPr algn="r"/>
            <a:r>
              <a:rPr lang="en-US" sz="1000" dirty="0">
                <a:solidFill>
                  <a:schemeClr val="bg1">
                    <a:lumMod val="50000"/>
                  </a:schemeClr>
                </a:solidFill>
              </a:rPr>
              <a:t>Concord at Riverwalk, photo by Nat Rea</a:t>
            </a:r>
          </a:p>
        </p:txBody>
      </p:sp>
    </p:spTree>
    <p:extLst>
      <p:ext uri="{BB962C8B-B14F-4D97-AF65-F5344CB8AC3E}">
        <p14:creationId xmlns:p14="http://schemas.microsoft.com/office/powerpoint/2010/main" val="34167361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2F93ED3E-4DE0-44B7-8238-ACD910D4ACF8}"/>
              </a:ext>
            </a:extLst>
          </p:cNvPr>
          <p:cNvSpPr>
            <a:spLocks noGrp="1"/>
          </p:cNvSpPr>
          <p:nvPr>
            <p:ph type="body" sz="quarter" idx="10"/>
          </p:nvPr>
        </p:nvSpPr>
        <p:spPr/>
        <p:txBody>
          <a:bodyPr/>
          <a:lstStyle/>
          <a:p>
            <a:r>
              <a:rPr lang="en-US" dirty="0"/>
              <a:t>Zoning and Subdivision:</a:t>
            </a:r>
          </a:p>
          <a:p>
            <a:r>
              <a:rPr lang="en-US" sz="2400" dirty="0"/>
              <a:t>Missing Middle Housing &amp; Form Based Codes</a:t>
            </a:r>
          </a:p>
        </p:txBody>
      </p:sp>
      <p:pic>
        <p:nvPicPr>
          <p:cNvPr id="4" name="Content Placeholder 4" descr="A screenshot of a cell phone&#10;&#10;Description generated with high confidence">
            <a:extLst>
              <a:ext uri="{FF2B5EF4-FFF2-40B4-BE49-F238E27FC236}">
                <a16:creationId xmlns:a16="http://schemas.microsoft.com/office/drawing/2014/main" xmlns="" id="{D9F19BBE-D3AB-4459-B169-20766C362A6B}"/>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b="1176"/>
          <a:stretch/>
        </p:blipFill>
        <p:spPr>
          <a:xfrm>
            <a:off x="0" y="1339896"/>
            <a:ext cx="9144000" cy="2848646"/>
          </a:xfrm>
          <a:prstGeom prst="rect">
            <a:avLst/>
          </a:prstGeom>
        </p:spPr>
      </p:pic>
      <p:sp>
        <p:nvSpPr>
          <p:cNvPr id="5" name="TextBox 4">
            <a:extLst>
              <a:ext uri="{FF2B5EF4-FFF2-40B4-BE49-F238E27FC236}">
                <a16:creationId xmlns:a16="http://schemas.microsoft.com/office/drawing/2014/main" xmlns="" id="{F034A6E1-E3C7-463C-94FE-CA14A5ADED8C}"/>
              </a:ext>
            </a:extLst>
          </p:cNvPr>
          <p:cNvSpPr txBox="1"/>
          <p:nvPr/>
        </p:nvSpPr>
        <p:spPr>
          <a:xfrm>
            <a:off x="3742514" y="4202919"/>
            <a:ext cx="5401486" cy="246221"/>
          </a:xfrm>
          <a:prstGeom prst="rect">
            <a:avLst/>
          </a:prstGeom>
          <a:noFill/>
        </p:spPr>
        <p:txBody>
          <a:bodyPr wrap="square" rtlCol="0">
            <a:spAutoFit/>
          </a:bodyPr>
          <a:lstStyle/>
          <a:p>
            <a:pPr algn="r"/>
            <a:r>
              <a:rPr lang="en-US" sz="1000" dirty="0">
                <a:solidFill>
                  <a:schemeClr val="bg1">
                    <a:lumMod val="50000"/>
                  </a:schemeClr>
                </a:solidFill>
              </a:rPr>
              <a:t>Missing Middle Housing, </a:t>
            </a:r>
            <a:r>
              <a:rPr lang="en-US" sz="1000" dirty="0" err="1">
                <a:solidFill>
                  <a:schemeClr val="bg1">
                    <a:lumMod val="50000"/>
                  </a:schemeClr>
                </a:solidFill>
              </a:rPr>
              <a:t>Opticos</a:t>
            </a:r>
            <a:r>
              <a:rPr lang="en-US" sz="1000" dirty="0">
                <a:solidFill>
                  <a:schemeClr val="bg1">
                    <a:lumMod val="50000"/>
                  </a:schemeClr>
                </a:solidFill>
              </a:rPr>
              <a:t> Design, </a:t>
            </a:r>
            <a:r>
              <a:rPr lang="en-US" sz="1000" dirty="0">
                <a:solidFill>
                  <a:schemeClr val="bg1">
                    <a:lumMod val="50000"/>
                  </a:schemeClr>
                </a:solidFill>
                <a:hlinkClick r:id="rId4"/>
              </a:rPr>
              <a:t>www.missingmiddlehousing.com</a:t>
            </a:r>
            <a:r>
              <a:rPr lang="en-US" sz="1000" dirty="0">
                <a:solidFill>
                  <a:schemeClr val="bg1">
                    <a:lumMod val="50000"/>
                  </a:schemeClr>
                </a:solidFill>
              </a:rPr>
              <a:t> </a:t>
            </a:r>
          </a:p>
        </p:txBody>
      </p:sp>
    </p:spTree>
    <p:extLst>
      <p:ext uri="{BB962C8B-B14F-4D97-AF65-F5344CB8AC3E}">
        <p14:creationId xmlns:p14="http://schemas.microsoft.com/office/powerpoint/2010/main" val="1975235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5E9B7441-4636-47E9-AAE3-8F1EB0CDB5CF}"/>
              </a:ext>
            </a:extLst>
          </p:cNvPr>
          <p:cNvSpPr>
            <a:spLocks noGrp="1"/>
          </p:cNvSpPr>
          <p:nvPr>
            <p:ph type="body" sz="quarter" idx="10"/>
          </p:nvPr>
        </p:nvSpPr>
        <p:spPr>
          <a:xfrm>
            <a:off x="1229094" y="71321"/>
            <a:ext cx="3455202" cy="1131087"/>
          </a:xfrm>
        </p:spPr>
        <p:txBody>
          <a:bodyPr/>
          <a:lstStyle/>
          <a:p>
            <a:r>
              <a:rPr lang="en-US" dirty="0"/>
              <a:t>Cost Waivers and Reductions</a:t>
            </a:r>
          </a:p>
        </p:txBody>
      </p:sp>
      <p:sp>
        <p:nvSpPr>
          <p:cNvPr id="3" name="Text Placeholder 2">
            <a:extLst>
              <a:ext uri="{FF2B5EF4-FFF2-40B4-BE49-F238E27FC236}">
                <a16:creationId xmlns:a16="http://schemas.microsoft.com/office/drawing/2014/main" xmlns="" id="{59A9777C-3918-4EB4-B86B-AF90F23C515F}"/>
              </a:ext>
            </a:extLst>
          </p:cNvPr>
          <p:cNvSpPr>
            <a:spLocks noGrp="1"/>
          </p:cNvSpPr>
          <p:nvPr>
            <p:ph type="body" sz="quarter" idx="11"/>
          </p:nvPr>
        </p:nvSpPr>
        <p:spPr/>
        <p:txBody>
          <a:bodyPr/>
          <a:lstStyle/>
          <a:p>
            <a:pPr marL="285750" indent="-285750">
              <a:buFont typeface="Arial" panose="020B0604020202020204" pitchFamily="34" charset="0"/>
              <a:buChar char="•"/>
            </a:pPr>
            <a:r>
              <a:rPr lang="en-US" dirty="0"/>
              <a:t>Tax and fee waivers or reductions</a:t>
            </a:r>
          </a:p>
          <a:p>
            <a:pPr marL="285750" indent="-285750">
              <a:buFont typeface="Arial" panose="020B0604020202020204" pitchFamily="34" charset="0"/>
              <a:buChar char="•"/>
            </a:pPr>
            <a:r>
              <a:rPr lang="en-US" dirty="0"/>
              <a:t>Tax credits</a:t>
            </a:r>
          </a:p>
          <a:p>
            <a:pPr marL="285750" indent="-285750">
              <a:buFont typeface="Arial" panose="020B0604020202020204" pitchFamily="34" charset="0"/>
              <a:buChar char="•"/>
            </a:pPr>
            <a:r>
              <a:rPr lang="en-US" dirty="0"/>
              <a:t>Donate vacant or underutilized  land</a:t>
            </a:r>
          </a:p>
          <a:p>
            <a:pPr marL="285750" indent="-285750">
              <a:buFont typeface="Arial" panose="020B0604020202020204" pitchFamily="34" charset="0"/>
              <a:buChar char="•"/>
            </a:pPr>
            <a:r>
              <a:rPr lang="en-US" dirty="0"/>
              <a:t>Provide public extension or updating of infrastructure</a:t>
            </a:r>
          </a:p>
          <a:p>
            <a:pPr marL="285750" indent="-285750">
              <a:buFont typeface="Arial" panose="020B0604020202020204" pitchFamily="34" charset="0"/>
              <a:buChar char="•"/>
            </a:pPr>
            <a:r>
              <a:rPr lang="en-US" dirty="0"/>
              <a:t>Offer dedicated funding sources</a:t>
            </a:r>
          </a:p>
        </p:txBody>
      </p:sp>
      <p:pic>
        <p:nvPicPr>
          <p:cNvPr id="6" name="Picture Placeholder 5" descr="A large brick building with grass and trees&#10;&#10;Description generated with very high confidence">
            <a:extLst>
              <a:ext uri="{FF2B5EF4-FFF2-40B4-BE49-F238E27FC236}">
                <a16:creationId xmlns:a16="http://schemas.microsoft.com/office/drawing/2014/main" xmlns="" id="{1F856581-1FD6-4B18-ADD2-541AC56F0C8A}"/>
              </a:ext>
            </a:extLst>
          </p:cNvPr>
          <p:cNvPicPr>
            <a:picLocks noGrp="1" noChangeAspect="1"/>
          </p:cNvPicPr>
          <p:nvPr>
            <p:ph type="pic" sz="quarter" idx="13"/>
          </p:nvPr>
        </p:nvPicPr>
        <p:blipFill rotWithShape="1">
          <a:blip r:embed="rId3" cstate="print">
            <a:extLst>
              <a:ext uri="{28A0092B-C50C-407E-A947-70E740481C1C}">
                <a14:useLocalDpi xmlns:a14="http://schemas.microsoft.com/office/drawing/2010/main"/>
              </a:ext>
            </a:extLst>
          </a:blip>
          <a:srcRect t="-14859" r="-5398" b="-15958"/>
          <a:stretch/>
        </p:blipFill>
        <p:spPr>
          <a:xfrm>
            <a:off x="4008123" y="-764259"/>
            <a:ext cx="6724886" cy="6728562"/>
          </a:xfrm>
        </p:spPr>
      </p:pic>
      <p:pic>
        <p:nvPicPr>
          <p:cNvPr id="8" name="Picture 7" descr="A close up of an old building&#10;&#10;Description generated with very high confidence">
            <a:extLst>
              <a:ext uri="{FF2B5EF4-FFF2-40B4-BE49-F238E27FC236}">
                <a16:creationId xmlns:a16="http://schemas.microsoft.com/office/drawing/2014/main" xmlns="" id="{F4600E6C-99C5-4240-B6D8-719F70FCDEB0}"/>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089067" y="3737074"/>
            <a:ext cx="1651677" cy="1100889"/>
          </a:xfrm>
          <a:prstGeom prst="rect">
            <a:avLst/>
          </a:prstGeom>
        </p:spPr>
      </p:pic>
      <p:sp>
        <p:nvSpPr>
          <p:cNvPr id="9" name="TextBox 8">
            <a:extLst>
              <a:ext uri="{FF2B5EF4-FFF2-40B4-BE49-F238E27FC236}">
                <a16:creationId xmlns:a16="http://schemas.microsoft.com/office/drawing/2014/main" xmlns="" id="{87B3E33E-C24B-4FA8-9B1F-A34D6AFCCE6A}"/>
              </a:ext>
            </a:extLst>
          </p:cNvPr>
          <p:cNvSpPr txBox="1"/>
          <p:nvPr/>
        </p:nvSpPr>
        <p:spPr>
          <a:xfrm>
            <a:off x="2785696" y="4412194"/>
            <a:ext cx="1786304" cy="707886"/>
          </a:xfrm>
          <a:prstGeom prst="rect">
            <a:avLst/>
          </a:prstGeom>
          <a:noFill/>
        </p:spPr>
        <p:txBody>
          <a:bodyPr wrap="square" rtlCol="0">
            <a:spAutoFit/>
          </a:bodyPr>
          <a:lstStyle/>
          <a:p>
            <a:pPr algn="r"/>
            <a:r>
              <a:rPr lang="en-US" sz="1000" dirty="0">
                <a:solidFill>
                  <a:schemeClr val="bg1">
                    <a:lumMod val="50000"/>
                  </a:schemeClr>
                </a:solidFill>
              </a:rPr>
              <a:t>The </a:t>
            </a:r>
            <a:r>
              <a:rPr lang="en-US" sz="1000" dirty="0" err="1">
                <a:solidFill>
                  <a:schemeClr val="bg1">
                    <a:lumMod val="50000"/>
                  </a:schemeClr>
                </a:solidFill>
              </a:rPr>
              <a:t>Willson</a:t>
            </a:r>
            <a:r>
              <a:rPr lang="en-US" sz="1000" dirty="0">
                <a:solidFill>
                  <a:schemeClr val="bg1">
                    <a:lumMod val="50000"/>
                  </a:schemeClr>
                </a:solidFill>
              </a:rPr>
              <a:t> Residences, from high school to condos, photo by Whitney </a:t>
            </a:r>
            <a:r>
              <a:rPr lang="en-US" sz="1000" dirty="0" err="1">
                <a:solidFill>
                  <a:schemeClr val="bg1">
                    <a:lumMod val="50000"/>
                  </a:schemeClr>
                </a:solidFill>
              </a:rPr>
              <a:t>Kamman</a:t>
            </a:r>
            <a:r>
              <a:rPr lang="en-US" sz="1000" dirty="0">
                <a:solidFill>
                  <a:schemeClr val="bg1">
                    <a:lumMod val="50000"/>
                  </a:schemeClr>
                </a:solidFill>
              </a:rPr>
              <a:t> Architectural Photography</a:t>
            </a:r>
          </a:p>
        </p:txBody>
      </p:sp>
    </p:spTree>
    <p:extLst>
      <p:ext uri="{BB962C8B-B14F-4D97-AF65-F5344CB8AC3E}">
        <p14:creationId xmlns:p14="http://schemas.microsoft.com/office/powerpoint/2010/main" val="3860577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9CECA00A-480B-4FF1-8959-36CE36D07E4E}"/>
              </a:ext>
            </a:extLst>
          </p:cNvPr>
          <p:cNvSpPr>
            <a:spLocks noGrp="1"/>
          </p:cNvSpPr>
          <p:nvPr>
            <p:ph type="body" sz="quarter" idx="10"/>
          </p:nvPr>
        </p:nvSpPr>
        <p:spPr/>
        <p:txBody>
          <a:bodyPr/>
          <a:lstStyle/>
          <a:p>
            <a:r>
              <a:rPr lang="en-US" dirty="0"/>
              <a:t>Partnerships</a:t>
            </a:r>
          </a:p>
        </p:txBody>
      </p:sp>
      <p:sp>
        <p:nvSpPr>
          <p:cNvPr id="3" name="Text Placeholder 2">
            <a:extLst>
              <a:ext uri="{FF2B5EF4-FFF2-40B4-BE49-F238E27FC236}">
                <a16:creationId xmlns:a16="http://schemas.microsoft.com/office/drawing/2014/main" xmlns="" id="{676214BB-ABBC-496F-8F1D-642E731C00F3}"/>
              </a:ext>
            </a:extLst>
          </p:cNvPr>
          <p:cNvSpPr>
            <a:spLocks noGrp="1"/>
          </p:cNvSpPr>
          <p:nvPr>
            <p:ph type="body" sz="quarter" idx="11"/>
          </p:nvPr>
        </p:nvSpPr>
        <p:spPr/>
        <p:txBody>
          <a:bodyPr/>
          <a:lstStyle/>
          <a:p>
            <a:pPr marL="285750" indent="-285750">
              <a:buFont typeface="Arial" panose="020B0604020202020204" pitchFamily="34" charset="0"/>
              <a:buChar char="•"/>
            </a:pPr>
            <a:r>
              <a:rPr lang="en-US" dirty="0"/>
              <a:t>Public-private collaboration</a:t>
            </a:r>
          </a:p>
          <a:p>
            <a:pPr marL="285750" indent="-285750">
              <a:buFont typeface="Arial" panose="020B0604020202020204" pitchFamily="34" charset="0"/>
              <a:buChar char="•"/>
            </a:pPr>
            <a:r>
              <a:rPr lang="en-US" dirty="0"/>
              <a:t>Involve land banks and land assembly</a:t>
            </a:r>
          </a:p>
          <a:p>
            <a:pPr marL="285750" indent="-285750">
              <a:buFont typeface="Arial" panose="020B0604020202020204" pitchFamily="34" charset="0"/>
              <a:buChar char="•"/>
            </a:pPr>
            <a:r>
              <a:rPr lang="en-US" dirty="0"/>
              <a:t>Work with community land trusts</a:t>
            </a:r>
          </a:p>
          <a:p>
            <a:pPr marL="285750" indent="-285750">
              <a:buFont typeface="Arial" panose="020B0604020202020204" pitchFamily="34" charset="0"/>
              <a:buChar char="•"/>
            </a:pPr>
            <a:r>
              <a:rPr lang="en-US" dirty="0"/>
              <a:t>Explore employer-assisted housing</a:t>
            </a:r>
          </a:p>
          <a:p>
            <a:pPr marL="285750" indent="-285750">
              <a:buFont typeface="Arial" panose="020B0604020202020204" pitchFamily="34" charset="0"/>
              <a:buChar char="•"/>
            </a:pPr>
            <a:r>
              <a:rPr lang="en-US" dirty="0"/>
              <a:t>Provide homeownership support</a:t>
            </a:r>
          </a:p>
        </p:txBody>
      </p:sp>
      <p:pic>
        <p:nvPicPr>
          <p:cNvPr id="6" name="Picture Placeholder 5" descr="A city street&#10;&#10;Description generated with very high confidence">
            <a:extLst>
              <a:ext uri="{FF2B5EF4-FFF2-40B4-BE49-F238E27FC236}">
                <a16:creationId xmlns:a16="http://schemas.microsoft.com/office/drawing/2014/main" xmlns="" id="{3FFF2AC0-69A5-4FFB-BE74-C6D80E963F1C}"/>
              </a:ext>
            </a:extLst>
          </p:cNvPr>
          <p:cNvPicPr>
            <a:picLocks noGrp="1" noChangeAspect="1"/>
          </p:cNvPicPr>
          <p:nvPr>
            <p:ph type="pic" sz="quarter" idx="13"/>
          </p:nvPr>
        </p:nvPicPr>
        <p:blipFill rotWithShape="1">
          <a:blip r:embed="rId3" cstate="print">
            <a:extLst>
              <a:ext uri="{28A0092B-C50C-407E-A947-70E740481C1C}">
                <a14:useLocalDpi xmlns:a14="http://schemas.microsoft.com/office/drawing/2010/main"/>
              </a:ext>
            </a:extLst>
          </a:blip>
          <a:srcRect t="-13970" b="-9030"/>
          <a:stretch/>
        </p:blipFill>
        <p:spPr>
          <a:xfrm>
            <a:off x="4008123" y="-764259"/>
            <a:ext cx="6724886" cy="6728562"/>
          </a:xfrm>
        </p:spPr>
      </p:pic>
      <p:sp>
        <p:nvSpPr>
          <p:cNvPr id="7" name="TextBox 6">
            <a:extLst>
              <a:ext uri="{FF2B5EF4-FFF2-40B4-BE49-F238E27FC236}">
                <a16:creationId xmlns:a16="http://schemas.microsoft.com/office/drawing/2014/main" xmlns="" id="{9B7ABD3B-B7EE-4EC5-B041-B554597AD17F}"/>
              </a:ext>
            </a:extLst>
          </p:cNvPr>
          <p:cNvSpPr txBox="1"/>
          <p:nvPr/>
        </p:nvSpPr>
        <p:spPr>
          <a:xfrm>
            <a:off x="1875614" y="4825958"/>
            <a:ext cx="3005137" cy="246221"/>
          </a:xfrm>
          <a:prstGeom prst="rect">
            <a:avLst/>
          </a:prstGeom>
          <a:noFill/>
        </p:spPr>
        <p:txBody>
          <a:bodyPr wrap="square" rtlCol="0">
            <a:spAutoFit/>
          </a:bodyPr>
          <a:lstStyle/>
          <a:p>
            <a:pPr algn="r"/>
            <a:r>
              <a:rPr lang="en-US" sz="1000" dirty="0" err="1">
                <a:solidFill>
                  <a:schemeClr val="bg1">
                    <a:lumMod val="50000"/>
                  </a:schemeClr>
                </a:solidFill>
              </a:rPr>
              <a:t>CityView</a:t>
            </a:r>
            <a:r>
              <a:rPr lang="en-US" sz="1000" dirty="0">
                <a:solidFill>
                  <a:schemeClr val="bg1">
                    <a:lumMod val="50000"/>
                  </a:schemeClr>
                </a:solidFill>
              </a:rPr>
              <a:t> @ Van Ness, photo by Paul Mullins</a:t>
            </a:r>
          </a:p>
        </p:txBody>
      </p:sp>
    </p:spTree>
    <p:extLst>
      <p:ext uri="{BB962C8B-B14F-4D97-AF65-F5344CB8AC3E}">
        <p14:creationId xmlns:p14="http://schemas.microsoft.com/office/powerpoint/2010/main" val="25427779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96650D6E-18A1-4EBF-9FF4-8159DF46364B}"/>
              </a:ext>
            </a:extLst>
          </p:cNvPr>
          <p:cNvSpPr>
            <a:spLocks noGrp="1"/>
          </p:cNvSpPr>
          <p:nvPr>
            <p:ph type="body" sz="quarter" idx="11"/>
          </p:nvPr>
        </p:nvSpPr>
        <p:spPr/>
        <p:txBody>
          <a:bodyPr/>
          <a:lstStyle/>
          <a:p>
            <a:pPr marL="285750" indent="-285750">
              <a:buFont typeface="Arial" panose="020B0604020202020204" pitchFamily="34" charset="0"/>
              <a:buChar char="•"/>
            </a:pPr>
            <a:r>
              <a:rPr lang="en-US" dirty="0"/>
              <a:t>Streamline reviews and approvals</a:t>
            </a:r>
          </a:p>
          <a:p>
            <a:pPr marL="285750" indent="-285750">
              <a:buFont typeface="Arial" panose="020B0604020202020204" pitchFamily="34" charset="0"/>
              <a:buChar char="•"/>
            </a:pPr>
            <a:r>
              <a:rPr lang="en-US" dirty="0"/>
              <a:t>Expedite approvals</a:t>
            </a:r>
          </a:p>
          <a:p>
            <a:pPr marL="285750" indent="-285750">
              <a:buFont typeface="Arial" panose="020B0604020202020204" pitchFamily="34" charset="0"/>
              <a:buChar char="•"/>
            </a:pPr>
            <a:r>
              <a:rPr lang="en-US" dirty="0"/>
              <a:t>Reduce public hearings</a:t>
            </a:r>
          </a:p>
          <a:p>
            <a:pPr marL="285750" indent="-285750">
              <a:buFont typeface="Arial" panose="020B0604020202020204" pitchFamily="34" charset="0"/>
              <a:buChar char="•"/>
            </a:pPr>
            <a:r>
              <a:rPr lang="en-US" dirty="0"/>
              <a:t>Reduce NIMBY opposition via clear review standards</a:t>
            </a:r>
          </a:p>
          <a:p>
            <a:pPr marL="285750" indent="-285750">
              <a:buFont typeface="Arial" panose="020B0604020202020204" pitchFamily="34" charset="0"/>
              <a:buChar char="•"/>
            </a:pPr>
            <a:r>
              <a:rPr lang="en-US" dirty="0"/>
              <a:t>Updated building codes to spur redevelopment</a:t>
            </a:r>
          </a:p>
        </p:txBody>
      </p:sp>
      <p:sp>
        <p:nvSpPr>
          <p:cNvPr id="2" name="Text Placeholder 1">
            <a:extLst>
              <a:ext uri="{FF2B5EF4-FFF2-40B4-BE49-F238E27FC236}">
                <a16:creationId xmlns:a16="http://schemas.microsoft.com/office/drawing/2014/main" xmlns="" id="{877985FF-CFD4-4CCC-8788-1A83AB71CF63}"/>
              </a:ext>
            </a:extLst>
          </p:cNvPr>
          <p:cNvSpPr>
            <a:spLocks noGrp="1"/>
          </p:cNvSpPr>
          <p:nvPr>
            <p:ph type="body" sz="quarter" idx="10"/>
          </p:nvPr>
        </p:nvSpPr>
        <p:spPr/>
        <p:txBody>
          <a:bodyPr/>
          <a:lstStyle/>
          <a:p>
            <a:r>
              <a:rPr lang="en-US" dirty="0"/>
              <a:t>Other Important Incentives</a:t>
            </a:r>
          </a:p>
        </p:txBody>
      </p:sp>
      <p:pic>
        <p:nvPicPr>
          <p:cNvPr id="6" name="Picture 5">
            <a:extLst>
              <a:ext uri="{FF2B5EF4-FFF2-40B4-BE49-F238E27FC236}">
                <a16:creationId xmlns:a16="http://schemas.microsoft.com/office/drawing/2014/main" xmlns="" id="{C257439A-596E-4495-BC8A-5D1E13055B8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621446" y="1404346"/>
            <a:ext cx="2307245" cy="2986160"/>
          </a:xfrm>
          <a:prstGeom prst="rect">
            <a:avLst/>
          </a:prstGeom>
        </p:spPr>
      </p:pic>
    </p:spTree>
    <p:extLst>
      <p:ext uri="{BB962C8B-B14F-4D97-AF65-F5344CB8AC3E}">
        <p14:creationId xmlns:p14="http://schemas.microsoft.com/office/powerpoint/2010/main" val="39852780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EF213100-1FA2-4656-9B75-FD8A5772709E}"/>
              </a:ext>
            </a:extLst>
          </p:cNvPr>
          <p:cNvSpPr>
            <a:spLocks noGrp="1"/>
          </p:cNvSpPr>
          <p:nvPr>
            <p:ph type="body" sz="quarter" idx="11"/>
          </p:nvPr>
        </p:nvSpPr>
        <p:spPr/>
        <p:txBody>
          <a:bodyPr/>
          <a:lstStyle/>
          <a:p>
            <a:r>
              <a:rPr lang="en-US" dirty="0"/>
              <a:t>Six Strategies for Success:</a:t>
            </a:r>
          </a:p>
          <a:p>
            <a:pPr marL="285750" indent="-285750">
              <a:buFont typeface="Arial" panose="020B0604020202020204" pitchFamily="34" charset="0"/>
              <a:buChar char="•"/>
            </a:pPr>
            <a:r>
              <a:rPr lang="en-US" dirty="0"/>
              <a:t>Use a Good Map to Reach the Destination</a:t>
            </a:r>
          </a:p>
          <a:p>
            <a:pPr marL="285750" indent="-285750">
              <a:buFont typeface="Arial" panose="020B0604020202020204" pitchFamily="34" charset="0"/>
              <a:buChar char="•"/>
            </a:pPr>
            <a:r>
              <a:rPr lang="en-US" dirty="0"/>
              <a:t>Mix It Up: Mixed-Use and/or Mixed-Income</a:t>
            </a:r>
          </a:p>
          <a:p>
            <a:pPr marL="285750" indent="-285750">
              <a:buFont typeface="Arial" panose="020B0604020202020204" pitchFamily="34" charset="0"/>
              <a:buChar char="•"/>
            </a:pPr>
            <a:r>
              <a:rPr lang="en-US" dirty="0"/>
              <a:t>Create Room for Innovation</a:t>
            </a:r>
          </a:p>
          <a:p>
            <a:pPr marL="285750" indent="-285750">
              <a:buFont typeface="Arial" panose="020B0604020202020204" pitchFamily="34" charset="0"/>
              <a:buChar char="•"/>
            </a:pPr>
            <a:r>
              <a:rPr lang="en-US" dirty="0"/>
              <a:t>Make the Old New Again</a:t>
            </a:r>
          </a:p>
          <a:p>
            <a:pPr marL="285750" indent="-285750">
              <a:buFont typeface="Arial" panose="020B0604020202020204" pitchFamily="34" charset="0"/>
              <a:buChar char="•"/>
            </a:pPr>
            <a:r>
              <a:rPr lang="en-US" dirty="0"/>
              <a:t>It Takes a Village: Partnerships, Community Engagement and Support</a:t>
            </a:r>
          </a:p>
          <a:p>
            <a:pPr marL="285750" indent="-285750">
              <a:buFont typeface="Arial" panose="020B0604020202020204" pitchFamily="34" charset="0"/>
              <a:buChar char="•"/>
            </a:pPr>
            <a:r>
              <a:rPr lang="en-US" dirty="0"/>
              <a:t>Expect Excellent Design and Sustainability</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4" name="Text Placeholder 3">
            <a:extLst>
              <a:ext uri="{FF2B5EF4-FFF2-40B4-BE49-F238E27FC236}">
                <a16:creationId xmlns:a16="http://schemas.microsoft.com/office/drawing/2014/main" xmlns="" id="{4808A7B4-1CF0-4C4B-AC9C-E376FF38A11A}"/>
              </a:ext>
            </a:extLst>
          </p:cNvPr>
          <p:cNvSpPr>
            <a:spLocks noGrp="1"/>
          </p:cNvSpPr>
          <p:nvPr>
            <p:ph type="body" sz="quarter" idx="10"/>
          </p:nvPr>
        </p:nvSpPr>
        <p:spPr/>
        <p:txBody>
          <a:bodyPr/>
          <a:lstStyle/>
          <a:p>
            <a:r>
              <a:rPr lang="en-US" dirty="0"/>
              <a:t>How Did They Do It?</a:t>
            </a:r>
          </a:p>
        </p:txBody>
      </p:sp>
      <p:pic>
        <p:nvPicPr>
          <p:cNvPr id="5" name="Picture 4">
            <a:extLst>
              <a:ext uri="{FF2B5EF4-FFF2-40B4-BE49-F238E27FC236}">
                <a16:creationId xmlns:a16="http://schemas.microsoft.com/office/drawing/2014/main" xmlns="" id="{730FEE8E-A547-49FD-8118-C6754CF5EAD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621445" y="1404347"/>
            <a:ext cx="2307483" cy="2986159"/>
          </a:xfrm>
          <a:prstGeom prst="rect">
            <a:avLst/>
          </a:prstGeom>
        </p:spPr>
      </p:pic>
    </p:spTree>
    <p:extLst>
      <p:ext uri="{BB962C8B-B14F-4D97-AF65-F5344CB8AC3E}">
        <p14:creationId xmlns:p14="http://schemas.microsoft.com/office/powerpoint/2010/main" val="28916663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xmlns="" id="{0A6D074F-ECCA-4EFB-A0FE-962A09C79433}"/>
              </a:ext>
            </a:extLst>
          </p:cNvPr>
          <p:cNvSpPr>
            <a:spLocks noGrp="1"/>
          </p:cNvSpPr>
          <p:nvPr>
            <p:ph type="body" sz="quarter" idx="11"/>
          </p:nvPr>
        </p:nvSpPr>
        <p:spPr/>
        <p:txBody>
          <a:bodyPr/>
          <a:lstStyle/>
          <a:p>
            <a:r>
              <a:rPr lang="en-US" dirty="0"/>
              <a:t>Ferry Crossing – Old </a:t>
            </a:r>
            <a:r>
              <a:rPr lang="en-US" dirty="0" err="1"/>
              <a:t>Saybrook</a:t>
            </a:r>
            <a:r>
              <a:rPr lang="en-US" dirty="0"/>
              <a:t>, Connecticut</a:t>
            </a:r>
          </a:p>
          <a:p>
            <a:pPr marL="285750" indent="-285750">
              <a:buFont typeface="Arial" panose="020B0604020202020204" pitchFamily="34" charset="0"/>
              <a:buChar char="•"/>
            </a:pPr>
            <a:r>
              <a:rPr lang="en-US" dirty="0"/>
              <a:t>Statewide Incentive Housing Zone program guides communities to plan for affordable housing</a:t>
            </a:r>
          </a:p>
          <a:p>
            <a:pPr marL="285750" indent="-285750">
              <a:buFont typeface="Arial" panose="020B0604020202020204" pitchFamily="34" charset="0"/>
              <a:buChar char="•"/>
            </a:pPr>
            <a:r>
              <a:rPr lang="en-US" dirty="0"/>
              <a:t>Inspired the Town of Old </a:t>
            </a:r>
            <a:r>
              <a:rPr lang="en-US" dirty="0" err="1"/>
              <a:t>Saybrook</a:t>
            </a:r>
            <a:r>
              <a:rPr lang="en-US" dirty="0"/>
              <a:t> to donate land for affordable housing development. </a:t>
            </a:r>
          </a:p>
          <a:p>
            <a:pPr marL="285750" indent="-285750">
              <a:buFont typeface="Arial" panose="020B0604020202020204" pitchFamily="34" charset="0"/>
              <a:buChar char="•"/>
            </a:pPr>
            <a:r>
              <a:rPr lang="en-US" dirty="0"/>
              <a:t>16-unit affordable townhouse project</a:t>
            </a:r>
          </a:p>
          <a:p>
            <a:pPr marL="285750" indent="-285750">
              <a:buFont typeface="Arial" panose="020B0604020202020204" pitchFamily="34" charset="0"/>
              <a:buChar char="•"/>
            </a:pPr>
            <a:r>
              <a:rPr lang="en-US" dirty="0"/>
              <a:t>Joint venture between local nonprofit HOPE Partnership and regional nonprofit Women’s Institute for Housing and Economic Development</a:t>
            </a:r>
          </a:p>
          <a:p>
            <a:endParaRPr lang="en-US" dirty="0"/>
          </a:p>
          <a:p>
            <a:endParaRPr lang="en-US" dirty="0"/>
          </a:p>
        </p:txBody>
      </p:sp>
      <p:sp>
        <p:nvSpPr>
          <p:cNvPr id="2" name="Text Placeholder 1">
            <a:extLst>
              <a:ext uri="{FF2B5EF4-FFF2-40B4-BE49-F238E27FC236}">
                <a16:creationId xmlns:a16="http://schemas.microsoft.com/office/drawing/2014/main" xmlns="" id="{9AF59E2D-1A11-4861-A8AB-1C892A32F8FD}"/>
              </a:ext>
            </a:extLst>
          </p:cNvPr>
          <p:cNvSpPr>
            <a:spLocks noGrp="1"/>
          </p:cNvSpPr>
          <p:nvPr>
            <p:ph type="body" sz="quarter" idx="10"/>
          </p:nvPr>
        </p:nvSpPr>
        <p:spPr>
          <a:xfrm>
            <a:off x="1229093" y="71321"/>
            <a:ext cx="4125227" cy="1131087"/>
          </a:xfrm>
        </p:spPr>
        <p:txBody>
          <a:bodyPr/>
          <a:lstStyle/>
          <a:p>
            <a:r>
              <a:rPr lang="en-US" dirty="0"/>
              <a:t>Use a Good Map to Reach the Destination</a:t>
            </a:r>
          </a:p>
        </p:txBody>
      </p:sp>
      <p:pic>
        <p:nvPicPr>
          <p:cNvPr id="7" name="Picture Placeholder 6">
            <a:extLst>
              <a:ext uri="{FF2B5EF4-FFF2-40B4-BE49-F238E27FC236}">
                <a16:creationId xmlns:a16="http://schemas.microsoft.com/office/drawing/2014/main" xmlns="" id="{8782655F-33BD-47C9-854D-4226D8D3DA9B}"/>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621338" y="203553"/>
            <a:ext cx="3005137" cy="2238375"/>
          </a:xfrm>
          <a:prstGeom prst="rect">
            <a:avLst/>
          </a:prstGeom>
        </p:spPr>
      </p:pic>
      <p:pic>
        <p:nvPicPr>
          <p:cNvPr id="8" name="Picture Placeholder 7">
            <a:extLst>
              <a:ext uri="{FF2B5EF4-FFF2-40B4-BE49-F238E27FC236}">
                <a16:creationId xmlns:a16="http://schemas.microsoft.com/office/drawing/2014/main" xmlns="" id="{BAE6408C-9F46-44E3-801D-ECDD2676B6F9}"/>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5621446" y="2659351"/>
            <a:ext cx="3005137" cy="2238375"/>
          </a:xfrm>
          <a:prstGeom prst="rect">
            <a:avLst/>
          </a:prstGeom>
        </p:spPr>
      </p:pic>
      <p:sp>
        <p:nvSpPr>
          <p:cNvPr id="9" name="TextBox 8">
            <a:extLst>
              <a:ext uri="{FF2B5EF4-FFF2-40B4-BE49-F238E27FC236}">
                <a16:creationId xmlns:a16="http://schemas.microsoft.com/office/drawing/2014/main" xmlns="" id="{D1BB004A-3ACB-4248-B0A0-118A2F793333}"/>
              </a:ext>
            </a:extLst>
          </p:cNvPr>
          <p:cNvSpPr txBox="1"/>
          <p:nvPr/>
        </p:nvSpPr>
        <p:spPr>
          <a:xfrm>
            <a:off x="5621337" y="4897726"/>
            <a:ext cx="3005137" cy="246221"/>
          </a:xfrm>
          <a:prstGeom prst="rect">
            <a:avLst/>
          </a:prstGeom>
          <a:noFill/>
        </p:spPr>
        <p:txBody>
          <a:bodyPr wrap="square" rtlCol="0">
            <a:spAutoFit/>
          </a:bodyPr>
          <a:lstStyle/>
          <a:p>
            <a:pPr algn="ctr"/>
            <a:r>
              <a:rPr lang="en-US" sz="1000" dirty="0">
                <a:solidFill>
                  <a:schemeClr val="bg1">
                    <a:lumMod val="50000"/>
                  </a:schemeClr>
                </a:solidFill>
              </a:rPr>
              <a:t>Ferry Crossing, photos courtesy of HOPE Partnership</a:t>
            </a:r>
          </a:p>
        </p:txBody>
      </p:sp>
    </p:spTree>
    <p:extLst>
      <p:ext uri="{BB962C8B-B14F-4D97-AF65-F5344CB8AC3E}">
        <p14:creationId xmlns:p14="http://schemas.microsoft.com/office/powerpoint/2010/main" val="2760738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xmlns="" id="{0A6D074F-ECCA-4EFB-A0FE-962A09C79433}"/>
              </a:ext>
            </a:extLst>
          </p:cNvPr>
          <p:cNvSpPr>
            <a:spLocks noGrp="1"/>
          </p:cNvSpPr>
          <p:nvPr>
            <p:ph type="body" sz="quarter" idx="11"/>
          </p:nvPr>
        </p:nvSpPr>
        <p:spPr>
          <a:xfrm>
            <a:off x="1229093" y="1307805"/>
            <a:ext cx="4278572" cy="3082701"/>
          </a:xfrm>
        </p:spPr>
        <p:txBody>
          <a:bodyPr/>
          <a:lstStyle/>
          <a:p>
            <a:r>
              <a:rPr lang="en-US" dirty="0"/>
              <a:t>Wildflower Terrace at Mueller – Austin, Texas</a:t>
            </a:r>
          </a:p>
          <a:p>
            <a:pPr marL="285750" indent="-285750">
              <a:buFont typeface="Arial" panose="020B0604020202020204" pitchFamily="34" charset="0"/>
              <a:buChar char="•"/>
            </a:pPr>
            <a:r>
              <a:rPr lang="en-US" dirty="0"/>
              <a:t>Mueller is the 700-acre master-planned redevelopment of a former airport with a mix of housing, retail and office facilities </a:t>
            </a:r>
          </a:p>
          <a:p>
            <a:pPr marL="285750" indent="-285750">
              <a:buFont typeface="Arial" panose="020B0604020202020204" pitchFamily="34" charset="0"/>
              <a:buChar char="•"/>
            </a:pPr>
            <a:r>
              <a:rPr lang="en-US" dirty="0"/>
              <a:t>Goal: 5,900 homes including a minimum of 25 percent of affordable units </a:t>
            </a:r>
          </a:p>
          <a:p>
            <a:pPr marL="285750" indent="-285750">
              <a:buFont typeface="Arial" panose="020B0604020202020204" pitchFamily="34" charset="0"/>
              <a:buChar char="•"/>
            </a:pPr>
            <a:r>
              <a:rPr lang="en-US" dirty="0"/>
              <a:t>Wildflower Terrace has 201 market-rate and affordable senior rental apartments, as well as 5,500 square feet of ground-floor retail space. </a:t>
            </a:r>
          </a:p>
          <a:p>
            <a:pPr marL="285750" indent="-285750">
              <a:buFont typeface="Arial" panose="020B0604020202020204" pitchFamily="34" charset="0"/>
              <a:buChar char="•"/>
            </a:pPr>
            <a:r>
              <a:rPr lang="en-US" dirty="0"/>
              <a:t>Partnership between developer </a:t>
            </a:r>
            <a:r>
              <a:rPr lang="en-US" dirty="0" err="1"/>
              <a:t>Catellus</a:t>
            </a:r>
            <a:r>
              <a:rPr lang="en-US" dirty="0"/>
              <a:t> and the City of Austin </a:t>
            </a:r>
          </a:p>
        </p:txBody>
      </p:sp>
      <p:sp>
        <p:nvSpPr>
          <p:cNvPr id="2" name="Text Placeholder 1">
            <a:extLst>
              <a:ext uri="{FF2B5EF4-FFF2-40B4-BE49-F238E27FC236}">
                <a16:creationId xmlns:a16="http://schemas.microsoft.com/office/drawing/2014/main" xmlns="" id="{9AF59E2D-1A11-4861-A8AB-1C892A32F8FD}"/>
              </a:ext>
            </a:extLst>
          </p:cNvPr>
          <p:cNvSpPr>
            <a:spLocks noGrp="1"/>
          </p:cNvSpPr>
          <p:nvPr>
            <p:ph type="body" sz="quarter" idx="10"/>
          </p:nvPr>
        </p:nvSpPr>
        <p:spPr>
          <a:xfrm>
            <a:off x="1229093" y="71321"/>
            <a:ext cx="4125227" cy="1131087"/>
          </a:xfrm>
        </p:spPr>
        <p:txBody>
          <a:bodyPr/>
          <a:lstStyle/>
          <a:p>
            <a:r>
              <a:rPr lang="en-US" dirty="0"/>
              <a:t>Mix It Up</a:t>
            </a:r>
          </a:p>
        </p:txBody>
      </p:sp>
      <p:sp>
        <p:nvSpPr>
          <p:cNvPr id="9" name="TextBox 8">
            <a:extLst>
              <a:ext uri="{FF2B5EF4-FFF2-40B4-BE49-F238E27FC236}">
                <a16:creationId xmlns:a16="http://schemas.microsoft.com/office/drawing/2014/main" xmlns="" id="{D1BB004A-3ACB-4248-B0A0-118A2F793333}"/>
              </a:ext>
            </a:extLst>
          </p:cNvPr>
          <p:cNvSpPr txBox="1"/>
          <p:nvPr/>
        </p:nvSpPr>
        <p:spPr>
          <a:xfrm>
            <a:off x="5621337" y="4897726"/>
            <a:ext cx="3005137" cy="246221"/>
          </a:xfrm>
          <a:prstGeom prst="rect">
            <a:avLst/>
          </a:prstGeom>
          <a:noFill/>
        </p:spPr>
        <p:txBody>
          <a:bodyPr wrap="square" rtlCol="0">
            <a:spAutoFit/>
          </a:bodyPr>
          <a:lstStyle/>
          <a:p>
            <a:pPr algn="ctr"/>
            <a:r>
              <a:rPr lang="en-US" sz="1000" dirty="0">
                <a:solidFill>
                  <a:schemeClr val="bg1">
                    <a:lumMod val="50000"/>
                  </a:schemeClr>
                </a:solidFill>
              </a:rPr>
              <a:t>Wildflower Terrace, photos by Thomas McConnell</a:t>
            </a:r>
          </a:p>
        </p:txBody>
      </p:sp>
      <p:pic>
        <p:nvPicPr>
          <p:cNvPr id="10" name="Picture Placeholder 5">
            <a:extLst>
              <a:ext uri="{FF2B5EF4-FFF2-40B4-BE49-F238E27FC236}">
                <a16:creationId xmlns:a16="http://schemas.microsoft.com/office/drawing/2014/main" xmlns="" id="{C31DD388-1378-494C-97EC-9230FAB98D20}"/>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621338" y="203553"/>
            <a:ext cx="3005137" cy="2238375"/>
          </a:xfrm>
          <a:prstGeom prst="rect">
            <a:avLst/>
          </a:prstGeom>
        </p:spPr>
      </p:pic>
      <p:pic>
        <p:nvPicPr>
          <p:cNvPr id="11" name="Picture Placeholder 8">
            <a:extLst>
              <a:ext uri="{FF2B5EF4-FFF2-40B4-BE49-F238E27FC236}">
                <a16:creationId xmlns:a16="http://schemas.microsoft.com/office/drawing/2014/main" xmlns="" id="{DEFDA61C-DD71-4DAF-9F3E-736BE43509D1}"/>
              </a:ext>
            </a:extLst>
          </p:cNvPr>
          <p:cNvPicPr>
            <a:picLocks noGrp="1" noChangeAspect="1"/>
          </p:cNvPicPr>
          <p:nvPr>
            <p:ph type="pic" sz="quarter" idx="14"/>
          </p:nvPr>
        </p:nvPicPr>
        <p:blipFill>
          <a:blip r:embed="rId4" cstate="print">
            <a:extLst>
              <a:ext uri="{28A0092B-C50C-407E-A947-70E740481C1C}">
                <a14:useLocalDpi xmlns:a14="http://schemas.microsoft.com/office/drawing/2010/main"/>
              </a:ext>
            </a:extLst>
          </a:blip>
          <a:srcRect/>
          <a:stretch>
            <a:fillRect/>
          </a:stretch>
        </p:blipFill>
        <p:spPr>
          <a:xfrm>
            <a:off x="5621446" y="2659351"/>
            <a:ext cx="3005137" cy="2238375"/>
          </a:xfrm>
        </p:spPr>
      </p:pic>
    </p:spTree>
    <p:extLst>
      <p:ext uri="{BB962C8B-B14F-4D97-AF65-F5344CB8AC3E}">
        <p14:creationId xmlns:p14="http://schemas.microsoft.com/office/powerpoint/2010/main" val="4831020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xmlns="" id="{0A6D074F-ECCA-4EFB-A0FE-962A09C79433}"/>
              </a:ext>
            </a:extLst>
          </p:cNvPr>
          <p:cNvSpPr>
            <a:spLocks noGrp="1"/>
          </p:cNvSpPr>
          <p:nvPr>
            <p:ph type="body" sz="quarter" idx="11"/>
          </p:nvPr>
        </p:nvSpPr>
        <p:spPr>
          <a:xfrm>
            <a:off x="1229093" y="1329070"/>
            <a:ext cx="4125227" cy="3061436"/>
          </a:xfrm>
        </p:spPr>
        <p:txBody>
          <a:bodyPr/>
          <a:lstStyle/>
          <a:p>
            <a:r>
              <a:rPr lang="en-US" dirty="0"/>
              <a:t>Old Town Commons – Alexandria, Virginia</a:t>
            </a:r>
          </a:p>
          <a:p>
            <a:pPr marL="285750" indent="-285750">
              <a:buFont typeface="Arial" panose="020B0604020202020204" pitchFamily="34" charset="0"/>
              <a:buChar char="•"/>
            </a:pPr>
            <a:r>
              <a:rPr lang="en-US" dirty="0"/>
              <a:t>Redevelopment of a public housing property into 245 market-rate townhomes and condominiums and 134 public housing apartments </a:t>
            </a:r>
          </a:p>
          <a:p>
            <a:pPr marL="285750" indent="-285750">
              <a:buFont typeface="Arial" panose="020B0604020202020204" pitchFamily="34" charset="0"/>
              <a:buChar char="•"/>
            </a:pPr>
            <a:r>
              <a:rPr lang="en-US" dirty="0"/>
              <a:t>Innovative financing leveraging the high value of the land in an expensive market</a:t>
            </a:r>
          </a:p>
          <a:p>
            <a:pPr marL="285750" indent="-285750">
              <a:buFont typeface="Arial" panose="020B0604020202020204" pitchFamily="34" charset="0"/>
              <a:buChar char="•"/>
            </a:pPr>
            <a:r>
              <a:rPr lang="en-US" dirty="0"/>
              <a:t>Unlocked $148.3 million of development capital to produce a vibrant, revitalized neighborhood</a:t>
            </a:r>
          </a:p>
          <a:p>
            <a:pPr marL="285750" indent="-285750">
              <a:buFont typeface="Arial" panose="020B0604020202020204" pitchFamily="34" charset="0"/>
              <a:buChar char="•"/>
            </a:pPr>
            <a:r>
              <a:rPr lang="en-US" dirty="0"/>
              <a:t>Public-private partnership among the Alexandria Redevelopment and Housing Authority, the City of Alexandria, and developer EYA </a:t>
            </a:r>
          </a:p>
          <a:p>
            <a:endParaRPr lang="en-US" dirty="0"/>
          </a:p>
          <a:p>
            <a:endParaRPr lang="en-US" dirty="0"/>
          </a:p>
        </p:txBody>
      </p:sp>
      <p:sp>
        <p:nvSpPr>
          <p:cNvPr id="2" name="Text Placeholder 1">
            <a:extLst>
              <a:ext uri="{FF2B5EF4-FFF2-40B4-BE49-F238E27FC236}">
                <a16:creationId xmlns:a16="http://schemas.microsoft.com/office/drawing/2014/main" xmlns="" id="{9AF59E2D-1A11-4861-A8AB-1C892A32F8FD}"/>
              </a:ext>
            </a:extLst>
          </p:cNvPr>
          <p:cNvSpPr>
            <a:spLocks noGrp="1"/>
          </p:cNvSpPr>
          <p:nvPr>
            <p:ph type="body" sz="quarter" idx="10"/>
          </p:nvPr>
        </p:nvSpPr>
        <p:spPr>
          <a:xfrm>
            <a:off x="1229093" y="71321"/>
            <a:ext cx="4125227" cy="1131087"/>
          </a:xfrm>
        </p:spPr>
        <p:txBody>
          <a:bodyPr/>
          <a:lstStyle/>
          <a:p>
            <a:r>
              <a:rPr lang="en-US" dirty="0"/>
              <a:t>Create Room for Innovation</a:t>
            </a:r>
          </a:p>
        </p:txBody>
      </p:sp>
      <p:sp>
        <p:nvSpPr>
          <p:cNvPr id="9" name="TextBox 8">
            <a:extLst>
              <a:ext uri="{FF2B5EF4-FFF2-40B4-BE49-F238E27FC236}">
                <a16:creationId xmlns:a16="http://schemas.microsoft.com/office/drawing/2014/main" xmlns="" id="{D1BB004A-3ACB-4248-B0A0-118A2F793333}"/>
              </a:ext>
            </a:extLst>
          </p:cNvPr>
          <p:cNvSpPr txBox="1"/>
          <p:nvPr/>
        </p:nvSpPr>
        <p:spPr>
          <a:xfrm>
            <a:off x="5621337" y="4897726"/>
            <a:ext cx="3005137" cy="246221"/>
          </a:xfrm>
          <a:prstGeom prst="rect">
            <a:avLst/>
          </a:prstGeom>
          <a:noFill/>
        </p:spPr>
        <p:txBody>
          <a:bodyPr wrap="square" rtlCol="0">
            <a:spAutoFit/>
          </a:bodyPr>
          <a:lstStyle/>
          <a:p>
            <a:pPr algn="ctr"/>
            <a:r>
              <a:rPr lang="en-US" sz="1000" dirty="0">
                <a:solidFill>
                  <a:schemeClr val="bg1">
                    <a:lumMod val="50000"/>
                  </a:schemeClr>
                </a:solidFill>
              </a:rPr>
              <a:t>Old Town Commons, photos by Thomas Arledge</a:t>
            </a:r>
          </a:p>
        </p:txBody>
      </p:sp>
      <p:pic>
        <p:nvPicPr>
          <p:cNvPr id="10" name="Picture Placeholder 6">
            <a:extLst>
              <a:ext uri="{FF2B5EF4-FFF2-40B4-BE49-F238E27FC236}">
                <a16:creationId xmlns:a16="http://schemas.microsoft.com/office/drawing/2014/main" xmlns="" id="{56CDD833-9550-4A59-92C7-A98FEA710718}"/>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621338" y="203553"/>
            <a:ext cx="3005137" cy="2238375"/>
          </a:xfrm>
          <a:prstGeom prst="rect">
            <a:avLst/>
          </a:prstGeom>
        </p:spPr>
      </p:pic>
      <p:pic>
        <p:nvPicPr>
          <p:cNvPr id="11" name="Picture Placeholder 7">
            <a:extLst>
              <a:ext uri="{FF2B5EF4-FFF2-40B4-BE49-F238E27FC236}">
                <a16:creationId xmlns:a16="http://schemas.microsoft.com/office/drawing/2014/main" xmlns="" id="{2FD09E25-672B-4507-B456-23A685DDA2DC}"/>
              </a:ext>
            </a:extLst>
          </p:cNvPr>
          <p:cNvPicPr>
            <a:picLocks noGrp="1" noChangeAspect="1"/>
          </p:cNvPicPr>
          <p:nvPr>
            <p:ph type="pic" sz="quarter" idx="14"/>
          </p:nvPr>
        </p:nvPicPr>
        <p:blipFill>
          <a:blip r:embed="rId4" cstate="print">
            <a:extLst>
              <a:ext uri="{28A0092B-C50C-407E-A947-70E740481C1C}">
                <a14:useLocalDpi xmlns:a14="http://schemas.microsoft.com/office/drawing/2010/main"/>
              </a:ext>
            </a:extLst>
          </a:blip>
          <a:srcRect/>
          <a:stretch>
            <a:fillRect/>
          </a:stretch>
        </p:blipFill>
        <p:spPr>
          <a:xfrm>
            <a:off x="5621446" y="2659351"/>
            <a:ext cx="3005137" cy="2238375"/>
          </a:xfrm>
        </p:spPr>
      </p:pic>
    </p:spTree>
    <p:extLst>
      <p:ext uri="{BB962C8B-B14F-4D97-AF65-F5344CB8AC3E}">
        <p14:creationId xmlns:p14="http://schemas.microsoft.com/office/powerpoint/2010/main" val="34680095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xmlns="" id="{0A6D074F-ECCA-4EFB-A0FE-962A09C79433}"/>
              </a:ext>
            </a:extLst>
          </p:cNvPr>
          <p:cNvSpPr>
            <a:spLocks noGrp="1"/>
          </p:cNvSpPr>
          <p:nvPr>
            <p:ph type="body" sz="quarter" idx="11"/>
          </p:nvPr>
        </p:nvSpPr>
        <p:spPr/>
        <p:txBody>
          <a:bodyPr/>
          <a:lstStyle/>
          <a:p>
            <a:r>
              <a:rPr lang="en-US" dirty="0"/>
              <a:t>Arcade Apartments– St. Louis, Missouri</a:t>
            </a:r>
          </a:p>
          <a:p>
            <a:pPr marL="285750" indent="-285750">
              <a:buFont typeface="Arial" panose="020B0604020202020204" pitchFamily="34" charset="0"/>
              <a:buChar char="•"/>
            </a:pPr>
            <a:r>
              <a:rPr lang="en-US" dirty="0"/>
              <a:t>Early 20th-century, 500,000-square-foot building architectural landmark in downtown St. Louis</a:t>
            </a:r>
          </a:p>
          <a:p>
            <a:pPr marL="285750" indent="-285750">
              <a:buFont typeface="Arial" panose="020B0604020202020204" pitchFamily="34" charset="0"/>
              <a:buChar char="•"/>
            </a:pPr>
            <a:r>
              <a:rPr lang="en-US" dirty="0"/>
              <a:t>Vacant for nearly 40 years</a:t>
            </a:r>
          </a:p>
          <a:p>
            <a:pPr marL="285750" indent="-285750">
              <a:buFont typeface="Arial" panose="020B0604020202020204" pitchFamily="34" charset="0"/>
              <a:buChar char="•"/>
            </a:pPr>
            <a:r>
              <a:rPr lang="en-US" dirty="0"/>
              <a:t>Successfully redeveloped by Minneapolis-based Dominium </a:t>
            </a:r>
          </a:p>
          <a:p>
            <a:pPr marL="285750" indent="-285750">
              <a:buFont typeface="Arial" panose="020B0604020202020204" pitchFamily="34" charset="0"/>
              <a:buChar char="•"/>
            </a:pPr>
            <a:r>
              <a:rPr lang="en-US" dirty="0"/>
              <a:t>Now contains 202 affordable artist lofts, 80 market-rate apartments, and 50,000 square feet of office and institutional space</a:t>
            </a:r>
          </a:p>
        </p:txBody>
      </p:sp>
      <p:sp>
        <p:nvSpPr>
          <p:cNvPr id="2" name="Text Placeholder 1">
            <a:extLst>
              <a:ext uri="{FF2B5EF4-FFF2-40B4-BE49-F238E27FC236}">
                <a16:creationId xmlns:a16="http://schemas.microsoft.com/office/drawing/2014/main" xmlns="" id="{9AF59E2D-1A11-4861-A8AB-1C892A32F8FD}"/>
              </a:ext>
            </a:extLst>
          </p:cNvPr>
          <p:cNvSpPr>
            <a:spLocks noGrp="1"/>
          </p:cNvSpPr>
          <p:nvPr>
            <p:ph type="body" sz="quarter" idx="10"/>
          </p:nvPr>
        </p:nvSpPr>
        <p:spPr>
          <a:xfrm>
            <a:off x="1229093" y="71321"/>
            <a:ext cx="3225949" cy="1131087"/>
          </a:xfrm>
        </p:spPr>
        <p:txBody>
          <a:bodyPr/>
          <a:lstStyle/>
          <a:p>
            <a:r>
              <a:rPr lang="en-US" dirty="0"/>
              <a:t>Make the Old New Again</a:t>
            </a:r>
          </a:p>
        </p:txBody>
      </p:sp>
      <p:sp>
        <p:nvSpPr>
          <p:cNvPr id="9" name="TextBox 8">
            <a:extLst>
              <a:ext uri="{FF2B5EF4-FFF2-40B4-BE49-F238E27FC236}">
                <a16:creationId xmlns:a16="http://schemas.microsoft.com/office/drawing/2014/main" xmlns="" id="{D1BB004A-3ACB-4248-B0A0-118A2F793333}"/>
              </a:ext>
            </a:extLst>
          </p:cNvPr>
          <p:cNvSpPr txBox="1"/>
          <p:nvPr/>
        </p:nvSpPr>
        <p:spPr>
          <a:xfrm>
            <a:off x="5621337" y="4897726"/>
            <a:ext cx="3005137" cy="246221"/>
          </a:xfrm>
          <a:prstGeom prst="rect">
            <a:avLst/>
          </a:prstGeom>
          <a:noFill/>
        </p:spPr>
        <p:txBody>
          <a:bodyPr wrap="square" rtlCol="0">
            <a:spAutoFit/>
          </a:bodyPr>
          <a:lstStyle/>
          <a:p>
            <a:pPr algn="ctr"/>
            <a:r>
              <a:rPr lang="en-US" sz="1000" dirty="0">
                <a:solidFill>
                  <a:schemeClr val="bg1">
                    <a:lumMod val="50000"/>
                  </a:schemeClr>
                </a:solidFill>
              </a:rPr>
              <a:t>Arcade Apartments, photos courtesy of Dominium</a:t>
            </a:r>
          </a:p>
        </p:txBody>
      </p:sp>
      <p:pic>
        <p:nvPicPr>
          <p:cNvPr id="10" name="Picture Placeholder 7">
            <a:extLst>
              <a:ext uri="{FF2B5EF4-FFF2-40B4-BE49-F238E27FC236}">
                <a16:creationId xmlns:a16="http://schemas.microsoft.com/office/drawing/2014/main" xmlns="" id="{94AD65AF-375E-4F39-883A-5103E86CFE14}"/>
              </a:ext>
            </a:extLst>
          </p:cNvPr>
          <p:cNvPicPr>
            <a:picLocks noGrp="1" noChangeAspect="1"/>
          </p:cNvPicPr>
          <p:nvPr>
            <p:ph type="pic" sz="quarter" idx="14"/>
          </p:nvPr>
        </p:nvPicPr>
        <p:blipFill>
          <a:blip r:embed="rId3" cstate="print">
            <a:extLst>
              <a:ext uri="{28A0092B-C50C-407E-A947-70E740481C1C}">
                <a14:useLocalDpi xmlns:a14="http://schemas.microsoft.com/office/drawing/2010/main"/>
              </a:ext>
            </a:extLst>
          </a:blip>
          <a:srcRect/>
          <a:stretch>
            <a:fillRect/>
          </a:stretch>
        </p:blipFill>
        <p:spPr>
          <a:xfrm>
            <a:off x="5621446" y="2659351"/>
            <a:ext cx="3005137" cy="2238375"/>
          </a:xfrm>
        </p:spPr>
      </p:pic>
      <p:pic>
        <p:nvPicPr>
          <p:cNvPr id="11" name="Picture Placeholder 10">
            <a:extLst>
              <a:ext uri="{FF2B5EF4-FFF2-40B4-BE49-F238E27FC236}">
                <a16:creationId xmlns:a16="http://schemas.microsoft.com/office/drawing/2014/main" xmlns="" id="{627EA78E-37C5-47D4-B051-ACBD523CA7FA}"/>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5621338" y="203553"/>
            <a:ext cx="3005137" cy="2238375"/>
          </a:xfrm>
          <a:prstGeom prst="rect">
            <a:avLst/>
          </a:prstGeom>
        </p:spPr>
      </p:pic>
    </p:spTree>
    <p:extLst>
      <p:ext uri="{BB962C8B-B14F-4D97-AF65-F5344CB8AC3E}">
        <p14:creationId xmlns:p14="http://schemas.microsoft.com/office/powerpoint/2010/main" val="31323651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xmlns="" id="{0A6D074F-ECCA-4EFB-A0FE-962A09C79433}"/>
              </a:ext>
            </a:extLst>
          </p:cNvPr>
          <p:cNvSpPr>
            <a:spLocks noGrp="1"/>
          </p:cNvSpPr>
          <p:nvPr>
            <p:ph type="body" sz="quarter" idx="11"/>
          </p:nvPr>
        </p:nvSpPr>
        <p:spPr/>
        <p:txBody>
          <a:bodyPr/>
          <a:lstStyle/>
          <a:p>
            <a:r>
              <a:rPr lang="en-US" dirty="0" err="1"/>
              <a:t>CityView</a:t>
            </a:r>
            <a:r>
              <a:rPr lang="en-US" dirty="0"/>
              <a:t> @ Van Ness – Fresno, California</a:t>
            </a:r>
          </a:p>
          <a:p>
            <a:pPr marL="285750" indent="-285750">
              <a:buFont typeface="Arial" panose="020B0604020202020204" pitchFamily="34" charset="0"/>
              <a:buChar char="•"/>
            </a:pPr>
            <a:r>
              <a:rPr lang="en-US" dirty="0"/>
              <a:t>Developed by the Fresno Housing Authority</a:t>
            </a:r>
          </a:p>
          <a:p>
            <a:pPr marL="285750" indent="-285750">
              <a:buFont typeface="Arial" panose="020B0604020202020204" pitchFamily="34" charset="0"/>
              <a:buChar char="•"/>
            </a:pPr>
            <a:r>
              <a:rPr lang="en-US" dirty="0"/>
              <a:t>Started at the same time as the revision of the city’s downtown development code</a:t>
            </a:r>
          </a:p>
          <a:p>
            <a:pPr marL="285750" indent="-285750">
              <a:buFont typeface="Arial" panose="020B0604020202020204" pitchFamily="34" charset="0"/>
              <a:buChar char="•"/>
            </a:pPr>
            <a:r>
              <a:rPr lang="en-US" dirty="0"/>
              <a:t>City staff coordinated with the housing authority</a:t>
            </a:r>
          </a:p>
          <a:p>
            <a:pPr marL="285750" indent="-285750">
              <a:buFont typeface="Arial" panose="020B0604020202020204" pitchFamily="34" charset="0"/>
              <a:buChar char="•"/>
            </a:pPr>
            <a:r>
              <a:rPr lang="en-US" dirty="0"/>
              <a:t>45 units of workforce housing and the new commercial space</a:t>
            </a:r>
          </a:p>
          <a:p>
            <a:pPr marL="285750" indent="-285750">
              <a:buFont typeface="Arial" panose="020B0604020202020204" pitchFamily="34" charset="0"/>
              <a:buChar char="•"/>
            </a:pPr>
            <a:r>
              <a:rPr lang="en-US" dirty="0"/>
              <a:t>An anchor for the revitalization of downtown Fresno</a:t>
            </a:r>
          </a:p>
          <a:p>
            <a:endParaRPr lang="en-US" dirty="0"/>
          </a:p>
        </p:txBody>
      </p:sp>
      <p:sp>
        <p:nvSpPr>
          <p:cNvPr id="2" name="Text Placeholder 1">
            <a:extLst>
              <a:ext uri="{FF2B5EF4-FFF2-40B4-BE49-F238E27FC236}">
                <a16:creationId xmlns:a16="http://schemas.microsoft.com/office/drawing/2014/main" xmlns="" id="{9AF59E2D-1A11-4861-A8AB-1C892A32F8FD}"/>
              </a:ext>
            </a:extLst>
          </p:cNvPr>
          <p:cNvSpPr>
            <a:spLocks noGrp="1"/>
          </p:cNvSpPr>
          <p:nvPr>
            <p:ph type="body" sz="quarter" idx="10"/>
          </p:nvPr>
        </p:nvSpPr>
        <p:spPr>
          <a:xfrm>
            <a:off x="1229093" y="71321"/>
            <a:ext cx="3225949" cy="1131087"/>
          </a:xfrm>
        </p:spPr>
        <p:txBody>
          <a:bodyPr/>
          <a:lstStyle/>
          <a:p>
            <a:r>
              <a:rPr lang="en-US" dirty="0"/>
              <a:t>It Takes a Village</a:t>
            </a:r>
          </a:p>
        </p:txBody>
      </p:sp>
      <p:sp>
        <p:nvSpPr>
          <p:cNvPr id="9" name="TextBox 8">
            <a:extLst>
              <a:ext uri="{FF2B5EF4-FFF2-40B4-BE49-F238E27FC236}">
                <a16:creationId xmlns:a16="http://schemas.microsoft.com/office/drawing/2014/main" xmlns="" id="{D1BB004A-3ACB-4248-B0A0-118A2F793333}"/>
              </a:ext>
            </a:extLst>
          </p:cNvPr>
          <p:cNvSpPr txBox="1"/>
          <p:nvPr/>
        </p:nvSpPr>
        <p:spPr>
          <a:xfrm>
            <a:off x="5621337" y="4897726"/>
            <a:ext cx="3005137" cy="246221"/>
          </a:xfrm>
          <a:prstGeom prst="rect">
            <a:avLst/>
          </a:prstGeom>
          <a:noFill/>
        </p:spPr>
        <p:txBody>
          <a:bodyPr wrap="square" rtlCol="0">
            <a:spAutoFit/>
          </a:bodyPr>
          <a:lstStyle/>
          <a:p>
            <a:pPr algn="ctr"/>
            <a:r>
              <a:rPr lang="en-US" sz="1000" dirty="0" err="1">
                <a:solidFill>
                  <a:schemeClr val="bg1">
                    <a:lumMod val="50000"/>
                  </a:schemeClr>
                </a:solidFill>
              </a:rPr>
              <a:t>CityView</a:t>
            </a:r>
            <a:r>
              <a:rPr lang="en-US" sz="1000" dirty="0">
                <a:solidFill>
                  <a:schemeClr val="bg1">
                    <a:lumMod val="50000"/>
                  </a:schemeClr>
                </a:solidFill>
              </a:rPr>
              <a:t> @ </a:t>
            </a:r>
            <a:r>
              <a:rPr lang="en-US" sz="1000" dirty="0" err="1">
                <a:solidFill>
                  <a:schemeClr val="bg1">
                    <a:lumMod val="50000"/>
                  </a:schemeClr>
                </a:solidFill>
              </a:rPr>
              <a:t>VanNess</a:t>
            </a:r>
            <a:r>
              <a:rPr lang="en-US" sz="1000" dirty="0">
                <a:solidFill>
                  <a:schemeClr val="bg1">
                    <a:lumMod val="50000"/>
                  </a:schemeClr>
                </a:solidFill>
              </a:rPr>
              <a:t>, photos by Paul Mullins</a:t>
            </a:r>
          </a:p>
        </p:txBody>
      </p:sp>
      <p:pic>
        <p:nvPicPr>
          <p:cNvPr id="12" name="Picture Placeholder 7">
            <a:extLst>
              <a:ext uri="{FF2B5EF4-FFF2-40B4-BE49-F238E27FC236}">
                <a16:creationId xmlns:a16="http://schemas.microsoft.com/office/drawing/2014/main" xmlns="" id="{1C18A0BB-F5CB-4CB3-8A0A-F892A5B8C9D0}"/>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621338" y="203553"/>
            <a:ext cx="3005137" cy="2238375"/>
          </a:xfrm>
          <a:prstGeom prst="rect">
            <a:avLst/>
          </a:prstGeom>
        </p:spPr>
      </p:pic>
      <p:pic>
        <p:nvPicPr>
          <p:cNvPr id="13" name="Picture Placeholder 8">
            <a:extLst>
              <a:ext uri="{FF2B5EF4-FFF2-40B4-BE49-F238E27FC236}">
                <a16:creationId xmlns:a16="http://schemas.microsoft.com/office/drawing/2014/main" xmlns="" id="{FE2C4299-992B-4AF3-B992-305DA4686A44}"/>
              </a:ext>
            </a:extLst>
          </p:cNvPr>
          <p:cNvPicPr>
            <a:picLocks noGrp="1" noChangeAspect="1"/>
          </p:cNvPicPr>
          <p:nvPr>
            <p:ph type="pic" sz="quarter" idx="14"/>
          </p:nvPr>
        </p:nvPicPr>
        <p:blipFill>
          <a:blip r:embed="rId4" cstate="print">
            <a:extLst>
              <a:ext uri="{28A0092B-C50C-407E-A947-70E740481C1C}">
                <a14:useLocalDpi xmlns:a14="http://schemas.microsoft.com/office/drawing/2010/main"/>
              </a:ext>
            </a:extLst>
          </a:blip>
          <a:srcRect/>
          <a:stretch>
            <a:fillRect/>
          </a:stretch>
        </p:blipFill>
        <p:spPr>
          <a:xfrm>
            <a:off x="5621446" y="2659351"/>
            <a:ext cx="3005137" cy="2238375"/>
          </a:xfrm>
        </p:spPr>
      </p:pic>
    </p:spTree>
    <p:extLst>
      <p:ext uri="{BB962C8B-B14F-4D97-AF65-F5344CB8AC3E}">
        <p14:creationId xmlns:p14="http://schemas.microsoft.com/office/powerpoint/2010/main" val="21214932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xmlns="" id="{0A6D074F-ECCA-4EFB-A0FE-962A09C79433}"/>
              </a:ext>
            </a:extLst>
          </p:cNvPr>
          <p:cNvSpPr>
            <a:spLocks noGrp="1"/>
          </p:cNvSpPr>
          <p:nvPr>
            <p:ph type="body" sz="quarter" idx="11"/>
          </p:nvPr>
        </p:nvSpPr>
        <p:spPr/>
        <p:txBody>
          <a:bodyPr/>
          <a:lstStyle/>
          <a:p>
            <a:r>
              <a:rPr lang="en-US" dirty="0"/>
              <a:t>Rainier Vista – Seattle, Washington</a:t>
            </a:r>
          </a:p>
          <a:p>
            <a:pPr marL="285750" indent="-285750">
              <a:buFont typeface="Arial" panose="020B0604020202020204" pitchFamily="34" charset="0"/>
              <a:buChar char="•"/>
            </a:pPr>
            <a:r>
              <a:rPr lang="en-US" sz="1400" dirty="0"/>
              <a:t>Redevelopment by Seattle Housing Authority</a:t>
            </a:r>
          </a:p>
          <a:p>
            <a:pPr marL="285750" indent="-285750">
              <a:buFont typeface="Arial" panose="020B0604020202020204" pitchFamily="34" charset="0"/>
              <a:buChar char="•"/>
            </a:pPr>
            <a:r>
              <a:rPr lang="en-US" sz="1400" dirty="0"/>
              <a:t>Replaced 481 deteriorating public housing units with 1,092 new mixed-income housing units</a:t>
            </a:r>
          </a:p>
          <a:p>
            <a:pPr marL="285750" indent="-285750">
              <a:buFont typeface="Arial" panose="020B0604020202020204" pitchFamily="34" charset="0"/>
              <a:buChar char="•"/>
            </a:pPr>
            <a:r>
              <a:rPr lang="en-US" sz="1400" dirty="0"/>
              <a:t>All units built according to guidelines in SHA’s design book</a:t>
            </a:r>
          </a:p>
          <a:p>
            <a:pPr marL="285750" indent="-285750">
              <a:buFont typeface="Arial" panose="020B0604020202020204" pitchFamily="34" charset="0"/>
              <a:buChar char="•"/>
            </a:pPr>
            <a:r>
              <a:rPr lang="en-US" sz="1400" dirty="0"/>
              <a:t>Design choices include placement of houses along the street to details as well as rooflines, porches, fences and color. </a:t>
            </a:r>
          </a:p>
        </p:txBody>
      </p:sp>
      <p:sp>
        <p:nvSpPr>
          <p:cNvPr id="2" name="Text Placeholder 1">
            <a:extLst>
              <a:ext uri="{FF2B5EF4-FFF2-40B4-BE49-F238E27FC236}">
                <a16:creationId xmlns:a16="http://schemas.microsoft.com/office/drawing/2014/main" xmlns="" id="{9AF59E2D-1A11-4861-A8AB-1C892A32F8FD}"/>
              </a:ext>
            </a:extLst>
          </p:cNvPr>
          <p:cNvSpPr>
            <a:spLocks noGrp="1"/>
          </p:cNvSpPr>
          <p:nvPr>
            <p:ph type="body" sz="quarter" idx="10"/>
          </p:nvPr>
        </p:nvSpPr>
        <p:spPr>
          <a:xfrm>
            <a:off x="1229093" y="71321"/>
            <a:ext cx="4392244" cy="1131087"/>
          </a:xfrm>
        </p:spPr>
        <p:txBody>
          <a:bodyPr/>
          <a:lstStyle/>
          <a:p>
            <a:r>
              <a:rPr lang="en-US" dirty="0"/>
              <a:t>Expect Excellent Design and Sustainability</a:t>
            </a:r>
          </a:p>
        </p:txBody>
      </p:sp>
      <p:sp>
        <p:nvSpPr>
          <p:cNvPr id="9" name="TextBox 8">
            <a:extLst>
              <a:ext uri="{FF2B5EF4-FFF2-40B4-BE49-F238E27FC236}">
                <a16:creationId xmlns:a16="http://schemas.microsoft.com/office/drawing/2014/main" xmlns="" id="{D1BB004A-3ACB-4248-B0A0-118A2F793333}"/>
              </a:ext>
            </a:extLst>
          </p:cNvPr>
          <p:cNvSpPr txBox="1"/>
          <p:nvPr/>
        </p:nvSpPr>
        <p:spPr>
          <a:xfrm>
            <a:off x="5621337" y="4897726"/>
            <a:ext cx="3005137" cy="246221"/>
          </a:xfrm>
          <a:prstGeom prst="rect">
            <a:avLst/>
          </a:prstGeom>
          <a:noFill/>
        </p:spPr>
        <p:txBody>
          <a:bodyPr wrap="square" rtlCol="0">
            <a:spAutoFit/>
          </a:bodyPr>
          <a:lstStyle/>
          <a:p>
            <a:pPr algn="ctr"/>
            <a:r>
              <a:rPr lang="en-US" sz="1000" dirty="0">
                <a:solidFill>
                  <a:schemeClr val="bg1">
                    <a:lumMod val="50000"/>
                  </a:schemeClr>
                </a:solidFill>
              </a:rPr>
              <a:t>Rainier Vista, photos courtesy of Dwell Development</a:t>
            </a:r>
          </a:p>
        </p:txBody>
      </p:sp>
      <p:pic>
        <p:nvPicPr>
          <p:cNvPr id="10" name="Picture Placeholder 7">
            <a:extLst>
              <a:ext uri="{FF2B5EF4-FFF2-40B4-BE49-F238E27FC236}">
                <a16:creationId xmlns:a16="http://schemas.microsoft.com/office/drawing/2014/main" xmlns="" id="{E425D649-4730-48F6-A2DC-101DCFFB80FC}"/>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621338" y="203553"/>
            <a:ext cx="3005137" cy="2238375"/>
          </a:xfrm>
          <a:prstGeom prst="rect">
            <a:avLst/>
          </a:prstGeom>
        </p:spPr>
      </p:pic>
      <p:pic>
        <p:nvPicPr>
          <p:cNvPr id="11" name="Picture Placeholder 8">
            <a:extLst>
              <a:ext uri="{FF2B5EF4-FFF2-40B4-BE49-F238E27FC236}">
                <a16:creationId xmlns:a16="http://schemas.microsoft.com/office/drawing/2014/main" xmlns="" id="{FCA425BA-A5C8-4659-A5F9-19B560AFF499}"/>
              </a:ext>
            </a:extLst>
          </p:cNvPr>
          <p:cNvPicPr>
            <a:picLocks noGrp="1" noChangeAspect="1"/>
          </p:cNvPicPr>
          <p:nvPr>
            <p:ph type="pic" sz="quarter" idx="14"/>
          </p:nvPr>
        </p:nvPicPr>
        <p:blipFill>
          <a:blip r:embed="rId4" cstate="print">
            <a:extLst>
              <a:ext uri="{28A0092B-C50C-407E-A947-70E740481C1C}">
                <a14:useLocalDpi xmlns:a14="http://schemas.microsoft.com/office/drawing/2010/main"/>
              </a:ext>
            </a:extLst>
          </a:blip>
          <a:srcRect/>
          <a:stretch>
            <a:fillRect/>
          </a:stretch>
        </p:blipFill>
        <p:spPr>
          <a:xfrm>
            <a:off x="5621446" y="2659351"/>
            <a:ext cx="3005137" cy="2238375"/>
          </a:xfrm>
        </p:spPr>
      </p:pic>
    </p:spTree>
    <p:extLst>
      <p:ext uri="{BB962C8B-B14F-4D97-AF65-F5344CB8AC3E}">
        <p14:creationId xmlns:p14="http://schemas.microsoft.com/office/powerpoint/2010/main" val="35807104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xmlns="" id="{30AA26B8-09FE-4DC7-A047-BBD025A6E02B}"/>
              </a:ext>
            </a:extLst>
          </p:cNvPr>
          <p:cNvPicPr>
            <a:picLocks noGrp="1" noChangeAspect="1"/>
          </p:cNvPicPr>
          <p:nvPr>
            <p:ph type="pic" sz="quarter" idx="14"/>
          </p:nvPr>
        </p:nvPicPr>
        <p:blipFill rotWithShape="1">
          <a:blip r:embed="rId3" cstate="print">
            <a:extLst>
              <a:ext uri="{28A0092B-C50C-407E-A947-70E740481C1C}">
                <a14:useLocalDpi xmlns:a14="http://schemas.microsoft.com/office/drawing/2010/main"/>
              </a:ext>
            </a:extLst>
          </a:blip>
          <a:srcRect t="-297"/>
          <a:stretch/>
        </p:blipFill>
        <p:spPr>
          <a:xfrm>
            <a:off x="5720058" y="1172532"/>
            <a:ext cx="3005137" cy="3899647"/>
          </a:xfrm>
        </p:spPr>
      </p:pic>
      <p:sp>
        <p:nvSpPr>
          <p:cNvPr id="4" name="Text Placeholder 3">
            <a:extLst>
              <a:ext uri="{FF2B5EF4-FFF2-40B4-BE49-F238E27FC236}">
                <a16:creationId xmlns:a16="http://schemas.microsoft.com/office/drawing/2014/main" xmlns="" id="{B0A3ED62-5200-470A-8869-686F318E31AB}"/>
              </a:ext>
            </a:extLst>
          </p:cNvPr>
          <p:cNvSpPr>
            <a:spLocks noGrp="1"/>
          </p:cNvSpPr>
          <p:nvPr>
            <p:ph type="body" sz="quarter" idx="10"/>
          </p:nvPr>
        </p:nvSpPr>
        <p:spPr/>
        <p:txBody>
          <a:bodyPr/>
          <a:lstStyle/>
          <a:p>
            <a:r>
              <a:rPr lang="en-US" dirty="0"/>
              <a:t>Diversifying Housing Options with Smaller Lots and Smaller Homes</a:t>
            </a:r>
          </a:p>
        </p:txBody>
      </p:sp>
      <p:sp>
        <p:nvSpPr>
          <p:cNvPr id="7" name="Text Placeholder 1">
            <a:extLst>
              <a:ext uri="{FF2B5EF4-FFF2-40B4-BE49-F238E27FC236}">
                <a16:creationId xmlns:a16="http://schemas.microsoft.com/office/drawing/2014/main" xmlns="" id="{EBFDFD45-038D-410B-BE4C-20D381B714BC}"/>
              </a:ext>
            </a:extLst>
          </p:cNvPr>
          <p:cNvSpPr txBox="1">
            <a:spLocks/>
          </p:cNvSpPr>
          <p:nvPr/>
        </p:nvSpPr>
        <p:spPr>
          <a:xfrm>
            <a:off x="1381493" y="1556746"/>
            <a:ext cx="4125227" cy="2986160"/>
          </a:xfrm>
          <a:prstGeom prst="rect">
            <a:avLst/>
          </a:prstGeom>
        </p:spPr>
        <p:txBody>
          <a:bodyPr vert="horz" lIns="0" tIns="0" rIns="0" bIns="0"/>
          <a:lstStyle>
            <a:lvl1pPr marL="0" indent="0" algn="l" defTabSz="457200" rtl="0" eaLnBrk="1" latinLnBrk="0" hangingPunct="1">
              <a:lnSpc>
                <a:spcPts val="2100"/>
              </a:lnSpc>
              <a:spcBef>
                <a:spcPts val="0"/>
              </a:spcBef>
              <a:spcAft>
                <a:spcPts val="600"/>
              </a:spcAft>
              <a:buFont typeface="Arial"/>
              <a:buNone/>
              <a:defRPr lang="en-US" sz="1500" kern="1200" smtClean="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500" kern="1200">
                <a:solidFill>
                  <a:schemeClr val="tx1"/>
                </a:solidFill>
                <a:latin typeface="Calibri"/>
                <a:ea typeface="+mn-ea"/>
                <a:cs typeface="Calibri"/>
              </a:defRPr>
            </a:lvl2pPr>
            <a:lvl3pPr marL="914400" indent="0" algn="l" defTabSz="457200" rtl="0" eaLnBrk="1" latinLnBrk="0" hangingPunct="1">
              <a:spcBef>
                <a:spcPct val="20000"/>
              </a:spcBef>
              <a:buFont typeface="Arial"/>
              <a:buNone/>
              <a:defRPr sz="1500" kern="1200">
                <a:solidFill>
                  <a:schemeClr val="tx1"/>
                </a:solidFill>
                <a:latin typeface="Calibri"/>
                <a:ea typeface="+mn-ea"/>
                <a:cs typeface="Calibri"/>
              </a:defRPr>
            </a:lvl3pPr>
            <a:lvl4pPr marL="1371600" indent="0" algn="l" defTabSz="457200" rtl="0" eaLnBrk="1" latinLnBrk="0" hangingPunct="1">
              <a:spcBef>
                <a:spcPct val="20000"/>
              </a:spcBef>
              <a:buFont typeface="Arial"/>
              <a:buNone/>
              <a:defRPr sz="1500" kern="1200">
                <a:solidFill>
                  <a:schemeClr val="tx1"/>
                </a:solidFill>
                <a:latin typeface="Calibri"/>
                <a:ea typeface="+mn-ea"/>
                <a:cs typeface="Calibri"/>
              </a:defRPr>
            </a:lvl4pPr>
            <a:lvl5pPr marL="1828800" indent="0" algn="l" defTabSz="457200" rtl="0" eaLnBrk="1" latinLnBrk="0" hangingPunct="1">
              <a:spcBef>
                <a:spcPct val="20000"/>
              </a:spcBef>
              <a:buFont typeface="Arial"/>
              <a:buNone/>
              <a:defRPr sz="1500" kern="1200">
                <a:solidFill>
                  <a:schemeClr val="tx1"/>
                </a:solidFill>
                <a:latin typeface="Calibri"/>
                <a:ea typeface="+mn-ea"/>
                <a:cs typeface="Calibri"/>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85750" indent="-285750">
              <a:buFont typeface="Arial" panose="020B0604020202020204" pitchFamily="34" charset="0"/>
              <a:buChar char="•"/>
            </a:pPr>
            <a:r>
              <a:rPr lang="en-US" dirty="0"/>
              <a:t>Newest NAHB funded report produced by </a:t>
            </a:r>
            <a:r>
              <a:rPr lang="en-US" dirty="0" err="1"/>
              <a:t>Opticos</a:t>
            </a:r>
            <a:r>
              <a:rPr lang="en-US" dirty="0"/>
              <a:t> Design, Inc.</a:t>
            </a:r>
          </a:p>
          <a:p>
            <a:pPr marL="285750" indent="-285750">
              <a:buFont typeface="Arial" panose="020B0604020202020204" pitchFamily="34" charset="0"/>
              <a:buChar char="•"/>
            </a:pPr>
            <a:r>
              <a:rPr lang="en-US" dirty="0"/>
              <a:t>Focuses on building a greater mix of housing types—the “Missing Middle”</a:t>
            </a:r>
          </a:p>
          <a:p>
            <a:pPr marL="285750" indent="-285750">
              <a:buFont typeface="Arial" panose="020B0604020202020204" pitchFamily="34" charset="0"/>
              <a:buChar char="•"/>
            </a:pPr>
            <a:r>
              <a:rPr lang="en-US" dirty="0"/>
              <a:t>Covers both regulatory and design aspects</a:t>
            </a:r>
          </a:p>
          <a:p>
            <a:pPr marL="285750" indent="-285750">
              <a:buFont typeface="Arial" panose="020B0604020202020204" pitchFamily="34" charset="0"/>
              <a:buChar char="•"/>
            </a:pPr>
            <a:r>
              <a:rPr lang="en-US" dirty="0"/>
              <a:t>Existing barriers to housing diversity</a:t>
            </a:r>
          </a:p>
          <a:p>
            <a:pPr marL="285750" indent="-285750">
              <a:buFont typeface="Arial" panose="020B0604020202020204" pitchFamily="34" charset="0"/>
              <a:buChar char="•"/>
            </a:pPr>
            <a:r>
              <a:rPr lang="en-US" dirty="0"/>
              <a:t>Examples of both Codes and built projects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654153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7B45C807-3D1E-42AD-8BDC-D2E4BE534DC4}"/>
              </a:ext>
            </a:extLst>
          </p:cNvPr>
          <p:cNvSpPr>
            <a:spLocks noGrp="1"/>
          </p:cNvSpPr>
          <p:nvPr>
            <p:ph type="body" sz="quarter" idx="11"/>
          </p:nvPr>
        </p:nvSpPr>
        <p:spPr/>
        <p:txBody>
          <a:bodyPr/>
          <a:lstStyle/>
          <a:p>
            <a:pPr marL="285750" indent="-285750">
              <a:buFont typeface="Arial" panose="020B0604020202020204" pitchFamily="34" charset="0"/>
              <a:buChar char="•"/>
            </a:pPr>
            <a:r>
              <a:rPr lang="en-US" dirty="0"/>
              <a:t>ADU ordinances found to have the most significant effect</a:t>
            </a:r>
          </a:p>
          <a:p>
            <a:pPr marL="285750" indent="-285750">
              <a:buFont typeface="Arial" panose="020B0604020202020204" pitchFamily="34" charset="0"/>
              <a:buChar char="•"/>
            </a:pPr>
            <a:r>
              <a:rPr lang="en-US" dirty="0"/>
              <a:t>Opportunity in single-family zoned areas</a:t>
            </a:r>
          </a:p>
          <a:p>
            <a:pPr marL="285750" indent="-285750">
              <a:buFont typeface="Arial" panose="020B0604020202020204" pitchFamily="34" charset="0"/>
              <a:buChar char="•"/>
            </a:pPr>
            <a:r>
              <a:rPr lang="en-US" dirty="0"/>
              <a:t>Difficulty of implementation</a:t>
            </a:r>
          </a:p>
          <a:p>
            <a:pPr marL="285750" indent="-285750">
              <a:buFont typeface="Arial" panose="020B0604020202020204" pitchFamily="34" charset="0"/>
              <a:buChar char="•"/>
            </a:pPr>
            <a:r>
              <a:rPr lang="en-US" dirty="0"/>
              <a:t>Increasing awareness</a:t>
            </a:r>
          </a:p>
          <a:p>
            <a:pPr marL="285750" indent="-285750">
              <a:buFont typeface="Arial" panose="020B0604020202020204" pitchFamily="34" charset="0"/>
              <a:buChar char="•"/>
            </a:pPr>
            <a:r>
              <a:rPr lang="en-US" dirty="0"/>
              <a:t>Recent “bans” on single-family zoning </a:t>
            </a:r>
          </a:p>
        </p:txBody>
      </p:sp>
      <p:pic>
        <p:nvPicPr>
          <p:cNvPr id="6" name="Picture Placeholder 5">
            <a:extLst>
              <a:ext uri="{FF2B5EF4-FFF2-40B4-BE49-F238E27FC236}">
                <a16:creationId xmlns:a16="http://schemas.microsoft.com/office/drawing/2014/main" xmlns="" id="{22287B95-B5B5-40EC-AD90-A6CF60692626}"/>
              </a:ext>
            </a:extLst>
          </p:cNvPr>
          <p:cNvPicPr>
            <a:picLocks noGrp="1" noChangeAspect="1"/>
          </p:cNvPicPr>
          <p:nvPr>
            <p:ph type="pic" sz="quarter" idx="14"/>
          </p:nvPr>
        </p:nvPicPr>
        <p:blipFill rotWithShape="1">
          <a:blip r:embed="rId3" cstate="print">
            <a:extLst>
              <a:ext uri="{28A0092B-C50C-407E-A947-70E740481C1C}">
                <a14:useLocalDpi xmlns:a14="http://schemas.microsoft.com/office/drawing/2010/main"/>
              </a:ext>
            </a:extLst>
          </a:blip>
          <a:srcRect/>
          <a:stretch/>
        </p:blipFill>
        <p:spPr>
          <a:xfrm>
            <a:off x="4897120" y="1606285"/>
            <a:ext cx="3789680" cy="2986159"/>
          </a:xfrm>
        </p:spPr>
      </p:pic>
      <p:sp>
        <p:nvSpPr>
          <p:cNvPr id="4" name="Text Placeholder 3">
            <a:extLst>
              <a:ext uri="{FF2B5EF4-FFF2-40B4-BE49-F238E27FC236}">
                <a16:creationId xmlns:a16="http://schemas.microsoft.com/office/drawing/2014/main" xmlns="" id="{70B164B1-565D-4E38-9966-6E3847ABF8A5}"/>
              </a:ext>
            </a:extLst>
          </p:cNvPr>
          <p:cNvSpPr>
            <a:spLocks noGrp="1"/>
          </p:cNvSpPr>
          <p:nvPr>
            <p:ph type="body" sz="quarter" idx="10"/>
          </p:nvPr>
        </p:nvSpPr>
        <p:spPr/>
        <p:txBody>
          <a:bodyPr/>
          <a:lstStyle/>
          <a:p>
            <a:r>
              <a:rPr lang="en-US" dirty="0"/>
              <a:t>Exploring Opportunities and Obstacles to the “Missing Middle”</a:t>
            </a:r>
          </a:p>
        </p:txBody>
      </p:sp>
    </p:spTree>
    <p:extLst>
      <p:ext uri="{BB962C8B-B14F-4D97-AF65-F5344CB8AC3E}">
        <p14:creationId xmlns:p14="http://schemas.microsoft.com/office/powerpoint/2010/main" val="21564724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xmlns="" id="{99A09F6E-3ED9-4FB9-8074-CEBF6F1939DC}"/>
              </a:ext>
            </a:extLst>
          </p:cNvPr>
          <p:cNvPicPr>
            <a:picLocks noGrp="1" noChangeAspect="1"/>
          </p:cNvPicPr>
          <p:nvPr>
            <p:ph type="pic" sz="quarter" idx="14"/>
          </p:nvPr>
        </p:nvPicPr>
        <p:blipFill rotWithShape="1">
          <a:blip r:embed="rId3" cstate="print">
            <a:extLst>
              <a:ext uri="{28A0092B-C50C-407E-A947-70E740481C1C}">
                <a14:useLocalDpi xmlns:a14="http://schemas.microsoft.com/office/drawing/2010/main"/>
              </a:ext>
            </a:extLst>
          </a:blip>
          <a:srcRect/>
          <a:stretch/>
        </p:blipFill>
        <p:spPr>
          <a:xfrm>
            <a:off x="5443967" y="1404346"/>
            <a:ext cx="3529704" cy="2986159"/>
          </a:xfrm>
        </p:spPr>
      </p:pic>
      <p:sp>
        <p:nvSpPr>
          <p:cNvPr id="4" name="Text Placeholder 3">
            <a:extLst>
              <a:ext uri="{FF2B5EF4-FFF2-40B4-BE49-F238E27FC236}">
                <a16:creationId xmlns:a16="http://schemas.microsoft.com/office/drawing/2014/main" xmlns="" id="{644398A0-0DB2-4DCF-87F6-A8F70086DE6F}"/>
              </a:ext>
            </a:extLst>
          </p:cNvPr>
          <p:cNvSpPr>
            <a:spLocks noGrp="1"/>
          </p:cNvSpPr>
          <p:nvPr>
            <p:ph type="body" sz="quarter" idx="10"/>
          </p:nvPr>
        </p:nvSpPr>
        <p:spPr/>
        <p:txBody>
          <a:bodyPr/>
          <a:lstStyle/>
          <a:p>
            <a:r>
              <a:rPr lang="en-US" dirty="0"/>
              <a:t>Cottage Clusters</a:t>
            </a:r>
          </a:p>
        </p:txBody>
      </p:sp>
      <p:sp>
        <p:nvSpPr>
          <p:cNvPr id="5" name="Text Placeholder 4">
            <a:extLst>
              <a:ext uri="{FF2B5EF4-FFF2-40B4-BE49-F238E27FC236}">
                <a16:creationId xmlns:a16="http://schemas.microsoft.com/office/drawing/2014/main" xmlns="" id="{A19B069F-2D12-4987-95CC-B9C6AD762243}"/>
              </a:ext>
            </a:extLst>
          </p:cNvPr>
          <p:cNvSpPr>
            <a:spLocks noGrp="1"/>
          </p:cNvSpPr>
          <p:nvPr>
            <p:ph type="body" sz="quarter" idx="11"/>
          </p:nvPr>
        </p:nvSpPr>
        <p:spPr>
          <a:xfrm>
            <a:off x="1229093" y="1404346"/>
            <a:ext cx="4125227" cy="2986160"/>
          </a:xfrm>
        </p:spPr>
        <p:txBody>
          <a:bodyPr/>
          <a:lstStyle/>
          <a:p>
            <a:r>
              <a:rPr lang="en-US" dirty="0"/>
              <a:t>Conover Commons – Redmond, Washington</a:t>
            </a:r>
          </a:p>
          <a:p>
            <a:pPr marL="285750" indent="-285750">
              <a:buFont typeface="Arial" panose="020B0604020202020204" pitchFamily="34" charset="0"/>
              <a:buChar char="•"/>
            </a:pPr>
            <a:r>
              <a:rPr lang="en-US" dirty="0"/>
              <a:t>Demonstration Code that allowed a pocket neighborhood/cottage housing approach</a:t>
            </a:r>
          </a:p>
          <a:p>
            <a:pPr marL="285750" indent="-285750">
              <a:buFont typeface="Arial" panose="020B0604020202020204" pitchFamily="34" charset="0"/>
              <a:buChar char="•"/>
            </a:pPr>
            <a:r>
              <a:rPr lang="en-US" dirty="0"/>
              <a:t>9.5-acre site including 4.6 acres steep slopes and wetlands, with 24 dwelling units</a:t>
            </a:r>
          </a:p>
          <a:p>
            <a:pPr marL="285750" indent="-285750">
              <a:buFont typeface="Arial" panose="020B0604020202020204" pitchFamily="34" charset="0"/>
              <a:buChar char="•"/>
            </a:pPr>
            <a:r>
              <a:rPr lang="en-US" dirty="0"/>
              <a:t>5 dwelling units per acre density; previous code would have only accommodated 6-7 single-family units</a:t>
            </a:r>
          </a:p>
          <a:p>
            <a:endParaRPr lang="en-US" dirty="0"/>
          </a:p>
        </p:txBody>
      </p:sp>
    </p:spTree>
    <p:extLst>
      <p:ext uri="{BB962C8B-B14F-4D97-AF65-F5344CB8AC3E}">
        <p14:creationId xmlns:p14="http://schemas.microsoft.com/office/powerpoint/2010/main" val="14297779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xmlns="" id="{644398A0-0DB2-4DCF-87F6-A8F70086DE6F}"/>
              </a:ext>
            </a:extLst>
          </p:cNvPr>
          <p:cNvSpPr>
            <a:spLocks noGrp="1"/>
          </p:cNvSpPr>
          <p:nvPr>
            <p:ph type="body" sz="quarter" idx="10"/>
          </p:nvPr>
        </p:nvSpPr>
        <p:spPr/>
        <p:txBody>
          <a:bodyPr/>
          <a:lstStyle/>
          <a:p>
            <a:r>
              <a:rPr lang="en-US" dirty="0"/>
              <a:t>Form-Based Density</a:t>
            </a:r>
          </a:p>
        </p:txBody>
      </p:sp>
      <p:sp>
        <p:nvSpPr>
          <p:cNvPr id="5" name="Text Placeholder 4">
            <a:extLst>
              <a:ext uri="{FF2B5EF4-FFF2-40B4-BE49-F238E27FC236}">
                <a16:creationId xmlns:a16="http://schemas.microsoft.com/office/drawing/2014/main" xmlns="" id="{A19B069F-2D12-4987-95CC-B9C6AD762243}"/>
              </a:ext>
            </a:extLst>
          </p:cNvPr>
          <p:cNvSpPr>
            <a:spLocks noGrp="1"/>
          </p:cNvSpPr>
          <p:nvPr>
            <p:ph type="body" sz="quarter" idx="11"/>
          </p:nvPr>
        </p:nvSpPr>
        <p:spPr>
          <a:xfrm>
            <a:off x="1229093" y="1404346"/>
            <a:ext cx="4337989" cy="2986160"/>
          </a:xfrm>
        </p:spPr>
        <p:txBody>
          <a:bodyPr/>
          <a:lstStyle/>
          <a:p>
            <a:r>
              <a:rPr lang="en-US" dirty="0"/>
              <a:t>Mew Townhouse Units, Daybreak – South Jordan, Utah</a:t>
            </a:r>
          </a:p>
          <a:p>
            <a:pPr marL="285750" indent="-285750">
              <a:buFont typeface="Arial" panose="020B0604020202020204" pitchFamily="34" charset="0"/>
              <a:buChar char="•"/>
            </a:pPr>
            <a:r>
              <a:rPr lang="en-US" dirty="0"/>
              <a:t>Form-based code for a greenfield development</a:t>
            </a:r>
          </a:p>
          <a:p>
            <a:pPr marL="285750" indent="-285750">
              <a:buFont typeface="Arial" panose="020B0604020202020204" pitchFamily="34" charset="0"/>
              <a:buChar char="•"/>
            </a:pPr>
            <a:r>
              <a:rPr lang="en-US" dirty="0"/>
              <a:t>Within a larger master-planned community</a:t>
            </a:r>
          </a:p>
          <a:p>
            <a:pPr marL="285750" indent="-285750">
              <a:buFont typeface="Arial" panose="020B0604020202020204" pitchFamily="34" charset="0"/>
              <a:buChar char="•"/>
            </a:pPr>
            <a:r>
              <a:rPr lang="en-US" dirty="0"/>
              <a:t>3.2-acre site; 64 mews units total</a:t>
            </a:r>
          </a:p>
          <a:p>
            <a:pPr marL="285750" indent="-285750">
              <a:buFont typeface="Arial" panose="020B0604020202020204" pitchFamily="34" charset="0"/>
              <a:buChar char="•"/>
            </a:pPr>
            <a:r>
              <a:rPr lang="en-US" dirty="0"/>
              <a:t>20 dwelling units per acre density</a:t>
            </a:r>
          </a:p>
          <a:p>
            <a:pPr marL="285750" indent="-285750">
              <a:buFont typeface="Arial" panose="020B0604020202020204" pitchFamily="34" charset="0"/>
              <a:buChar char="•"/>
            </a:pPr>
            <a:endParaRPr lang="en-US" dirty="0"/>
          </a:p>
          <a:p>
            <a:endParaRPr lang="en-US" dirty="0"/>
          </a:p>
        </p:txBody>
      </p:sp>
      <p:pic>
        <p:nvPicPr>
          <p:cNvPr id="8" name="Picture Placeholder 7">
            <a:extLst>
              <a:ext uri="{FF2B5EF4-FFF2-40B4-BE49-F238E27FC236}">
                <a16:creationId xmlns:a16="http://schemas.microsoft.com/office/drawing/2014/main" xmlns="" id="{2720427C-FA7E-48C1-AB1A-F35F18C5A9BF}"/>
              </a:ext>
            </a:extLst>
          </p:cNvPr>
          <p:cNvPicPr>
            <a:picLocks noGrp="1" noChangeAspect="1"/>
          </p:cNvPicPr>
          <p:nvPr>
            <p:ph type="pic" sz="quarter" idx="14"/>
          </p:nvPr>
        </p:nvPicPr>
        <p:blipFill rotWithShape="1">
          <a:blip r:embed="rId3" cstate="print">
            <a:extLst>
              <a:ext uri="{28A0092B-C50C-407E-A947-70E740481C1C}">
                <a14:useLocalDpi xmlns:a14="http://schemas.microsoft.com/office/drawing/2010/main"/>
              </a:ext>
            </a:extLst>
          </a:blip>
          <a:srcRect/>
          <a:stretch/>
        </p:blipFill>
        <p:spPr>
          <a:xfrm>
            <a:off x="5665695" y="1404346"/>
            <a:ext cx="3247760" cy="2986159"/>
          </a:xfrm>
        </p:spPr>
      </p:pic>
    </p:spTree>
    <p:extLst>
      <p:ext uri="{BB962C8B-B14F-4D97-AF65-F5344CB8AC3E}">
        <p14:creationId xmlns:p14="http://schemas.microsoft.com/office/powerpoint/2010/main" val="40574776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21537" y="1054909"/>
            <a:ext cx="10193682" cy="2892802"/>
          </a:xfrm>
          <a:prstGeom prst="rect">
            <a:avLst/>
          </a:prstGeom>
        </p:spPr>
      </p:pic>
      <p:sp>
        <p:nvSpPr>
          <p:cNvPr id="4" name="TextBox 3"/>
          <p:cNvSpPr txBox="1"/>
          <p:nvPr/>
        </p:nvSpPr>
        <p:spPr>
          <a:xfrm>
            <a:off x="1432560" y="1460095"/>
            <a:ext cx="4419600" cy="830997"/>
          </a:xfrm>
          <a:prstGeom prst="rect">
            <a:avLst/>
          </a:prstGeom>
          <a:noFill/>
        </p:spPr>
        <p:txBody>
          <a:bodyPr wrap="square" lIns="0" tIns="0" rIns="0" bIns="0" rtlCol="0">
            <a:spAutoFit/>
          </a:bodyPr>
          <a:lstStyle/>
          <a:p>
            <a:pPr algn="r"/>
            <a:r>
              <a:rPr lang="en-US" sz="5400" dirty="0">
                <a:latin typeface="Calibri Light"/>
                <a:cs typeface="Calibri Light"/>
              </a:rPr>
              <a:t>Questions?</a:t>
            </a:r>
          </a:p>
        </p:txBody>
      </p:sp>
      <p:sp>
        <p:nvSpPr>
          <p:cNvPr id="5" name="TextBox 4">
            <a:extLst>
              <a:ext uri="{FF2B5EF4-FFF2-40B4-BE49-F238E27FC236}">
                <a16:creationId xmlns:a16="http://schemas.microsoft.com/office/drawing/2014/main" xmlns="" id="{F9EC3971-C690-46D1-B5D4-51B64ED2BBEE}"/>
              </a:ext>
            </a:extLst>
          </p:cNvPr>
          <p:cNvSpPr txBox="1"/>
          <p:nvPr/>
        </p:nvSpPr>
        <p:spPr>
          <a:xfrm>
            <a:off x="914400" y="2291092"/>
            <a:ext cx="4937760" cy="2154436"/>
          </a:xfrm>
          <a:prstGeom prst="rect">
            <a:avLst/>
          </a:prstGeom>
          <a:noFill/>
        </p:spPr>
        <p:txBody>
          <a:bodyPr wrap="square" lIns="0" tIns="0" rIns="0" bIns="0" numCol="1" rtlCol="0">
            <a:spAutoFit/>
          </a:bodyPr>
          <a:lstStyle/>
          <a:p>
            <a:pPr algn="r"/>
            <a:r>
              <a:rPr lang="en-US" sz="1400" b="1" dirty="0">
                <a:latin typeface="Calibri Light"/>
                <a:cs typeface="Calibri Light"/>
              </a:rPr>
              <a:t>Nicholas Julian</a:t>
            </a:r>
          </a:p>
          <a:p>
            <a:pPr algn="r"/>
            <a:r>
              <a:rPr lang="en-US" sz="1400" b="1" dirty="0">
                <a:latin typeface="Calibri Light"/>
                <a:cs typeface="Calibri Light"/>
              </a:rPr>
              <a:t>Program Manager, Land Use</a:t>
            </a:r>
          </a:p>
          <a:p>
            <a:pPr algn="r"/>
            <a:r>
              <a:rPr lang="en-US" sz="1400" b="1" dirty="0">
                <a:latin typeface="Calibri Light"/>
                <a:cs typeface="Calibri Light"/>
                <a:hlinkClick r:id="rId4"/>
              </a:rPr>
              <a:t>njulian@nahb.org</a:t>
            </a:r>
            <a:endParaRPr lang="en-US" sz="1400" b="1" dirty="0">
              <a:latin typeface="Calibri Light"/>
              <a:cs typeface="Calibri Light"/>
            </a:endParaRPr>
          </a:p>
          <a:p>
            <a:pPr algn="r"/>
            <a:r>
              <a:rPr lang="en-US" sz="1400" b="1" dirty="0">
                <a:latin typeface="Calibri Light"/>
                <a:cs typeface="Calibri Light"/>
              </a:rPr>
              <a:t>202-266-8309</a:t>
            </a:r>
          </a:p>
          <a:p>
            <a:pPr algn="r"/>
            <a:endParaRPr lang="en-US" sz="1400" b="1" dirty="0">
              <a:latin typeface="Calibri Light"/>
              <a:cs typeface="Calibri Light"/>
            </a:endParaRPr>
          </a:p>
          <a:p>
            <a:pPr algn="r"/>
            <a:endParaRPr lang="en-US" sz="1400" b="1" dirty="0">
              <a:latin typeface="Calibri Light"/>
              <a:cs typeface="Calibri Light"/>
            </a:endParaRPr>
          </a:p>
          <a:p>
            <a:pPr algn="r"/>
            <a:endParaRPr lang="en-US" sz="1400" b="1" dirty="0">
              <a:latin typeface="Calibri Light"/>
              <a:cs typeface="Calibri Light"/>
            </a:endParaRPr>
          </a:p>
          <a:p>
            <a:pPr algn="r"/>
            <a:endParaRPr lang="en-US" sz="1400" b="1" dirty="0">
              <a:latin typeface="Calibri Light"/>
              <a:cs typeface="Calibri Light"/>
            </a:endParaRPr>
          </a:p>
          <a:p>
            <a:pPr algn="r"/>
            <a:endParaRPr lang="en-US" sz="1400" dirty="0">
              <a:latin typeface="Calibri Light"/>
              <a:cs typeface="Calibri Light"/>
            </a:endParaRPr>
          </a:p>
          <a:p>
            <a:pPr algn="r"/>
            <a:endParaRPr lang="en-US" sz="1400" dirty="0">
              <a:latin typeface="Calibri Light"/>
              <a:cs typeface="Calibri Light"/>
            </a:endParaRPr>
          </a:p>
        </p:txBody>
      </p:sp>
    </p:spTree>
    <p:extLst>
      <p:ext uri="{BB962C8B-B14F-4D97-AF65-F5344CB8AC3E}">
        <p14:creationId xmlns:p14="http://schemas.microsoft.com/office/powerpoint/2010/main" val="3477568561"/>
      </p:ext>
    </p:extLst>
  </p:cSld>
  <p:clrMapOvr>
    <a:masterClrMapping/>
  </p:clrMapOvr>
</p:sld>
</file>

<file path=ppt/theme/theme1.xml><?xml version="1.0" encoding="utf-8"?>
<a:theme xmlns:a="http://schemas.openxmlformats.org/drawingml/2006/main" name="2017 NAHB Widescreen Template">
  <a:themeElements>
    <a:clrScheme name="NAHB">
      <a:dk1>
        <a:srgbClr val="3D3935"/>
      </a:dk1>
      <a:lt1>
        <a:srgbClr val="FFFFFF"/>
      </a:lt1>
      <a:dk2>
        <a:srgbClr val="F2CD00"/>
      </a:dk2>
      <a:lt2>
        <a:srgbClr val="D78825"/>
      </a:lt2>
      <a:accent1>
        <a:srgbClr val="9E2A2B"/>
      </a:accent1>
      <a:accent2>
        <a:srgbClr val="6BA539"/>
      </a:accent2>
      <a:accent3>
        <a:srgbClr val="9D968D"/>
      </a:accent3>
      <a:accent4>
        <a:srgbClr val="5E8AB4"/>
      </a:accent4>
      <a:accent5>
        <a:srgbClr val="674736"/>
      </a:accent5>
      <a:accent6>
        <a:srgbClr val="C8102E"/>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2017 NAHB Widescreen Template</Template>
  <TotalTime>1081</TotalTime>
  <Words>3595</Words>
  <Application>Microsoft Office PowerPoint</Application>
  <PresentationFormat>On-screen Show (16:9)</PresentationFormat>
  <Paragraphs>374</Paragraphs>
  <Slides>30</Slides>
  <Notes>30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Source Sans Pro</vt:lpstr>
      <vt:lpstr>2017 NAHB Widescreen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NAHB</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NAHB</dc:creator>
  <cp:lastModifiedBy>Richardson, Whitney</cp:lastModifiedBy>
  <cp:revision>105</cp:revision>
  <cp:lastPrinted>2016-10-06T14:52:15Z</cp:lastPrinted>
  <dcterms:created xsi:type="dcterms:W3CDTF">2019-03-01T14:49:41Z</dcterms:created>
  <dcterms:modified xsi:type="dcterms:W3CDTF">2020-03-19T18:29:55Z</dcterms:modified>
</cp:coreProperties>
</file>