
<file path=[Content_Types].xml><?xml version="1.0" encoding="utf-8"?>
<Types xmlns="http://schemas.openxmlformats.org/package/2006/content-types">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347" r:id="rId2"/>
    <p:sldId id="314" r:id="rId3"/>
    <p:sldId id="341" r:id="rId4"/>
    <p:sldId id="300" r:id="rId5"/>
    <p:sldId id="301" r:id="rId6"/>
    <p:sldId id="342" r:id="rId7"/>
    <p:sldId id="343" r:id="rId8"/>
    <p:sldId id="307" r:id="rId9"/>
    <p:sldId id="346" r:id="rId10"/>
    <p:sldId id="348" r:id="rId11"/>
    <p:sldId id="344" r:id="rId12"/>
    <p:sldId id="312" r:id="rId13"/>
    <p:sldId id="333" r:id="rId14"/>
    <p:sldId id="350" r:id="rId15"/>
    <p:sldId id="351" r:id="rId16"/>
    <p:sldId id="336" r:id="rId17"/>
    <p:sldId id="337" r:id="rId18"/>
    <p:sldId id="302" r:id="rId19"/>
    <p:sldId id="313" r:id="rId20"/>
    <p:sldId id="352" r:id="rId21"/>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68D"/>
    <a:srgbClr val="000000"/>
    <a:srgbClr val="4E3524"/>
    <a:srgbClr val="84795D"/>
    <a:srgbClr val="00205B"/>
    <a:srgbClr val="C6D6E3"/>
    <a:srgbClr val="D1CCBD"/>
    <a:srgbClr val="4A773C"/>
    <a:srgbClr val="A4D65E"/>
    <a:srgbClr val="6D33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2524" autoAdjust="0"/>
  </p:normalViewPr>
  <p:slideViewPr>
    <p:cSldViewPr snapToGrid="0" snapToObjects="1">
      <p:cViewPr varScale="1">
        <p:scale>
          <a:sx n="63" d="100"/>
          <a:sy n="63" d="100"/>
        </p:scale>
        <p:origin x="330" y="4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21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C145B7F-348B-A44C-A3A0-FE942D056C99}" type="datetimeFigureOut">
              <a:rPr lang="en-US" smtClean="0"/>
              <a:t>10/1/2019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4E2A3B8A-1F43-FC43-9AFC-45A5209439A2}" type="slidenum">
              <a:rPr lang="en-US" smtClean="0"/>
              <a:t>‹#›</a:t>
            </a:fld>
            <a:endParaRPr lang="en-US"/>
          </a:p>
        </p:txBody>
      </p:sp>
    </p:spTree>
    <p:extLst>
      <p:ext uri="{BB962C8B-B14F-4D97-AF65-F5344CB8AC3E}">
        <p14:creationId xmlns:p14="http://schemas.microsoft.com/office/powerpoint/2010/main" val="1461663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A5C7A77E-D841-4877-B83F-0D52DDEFACBC}" type="datetimeFigureOut">
              <a:rPr lang="en-US" smtClean="0"/>
              <a:t>10/1/2019</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E9770000-B4AB-4E54-9D10-1543F6BCE360}" type="slidenum">
              <a:rPr lang="en-US" smtClean="0"/>
              <a:t>‹#›</a:t>
            </a:fld>
            <a:endParaRPr lang="en-US"/>
          </a:p>
        </p:txBody>
      </p:sp>
    </p:spTree>
    <p:extLst>
      <p:ext uri="{BB962C8B-B14F-4D97-AF65-F5344CB8AC3E}">
        <p14:creationId xmlns:p14="http://schemas.microsoft.com/office/powerpoint/2010/main" val="202281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1</a:t>
            </a:fld>
            <a:endParaRPr lang="en-US"/>
          </a:p>
        </p:txBody>
      </p:sp>
    </p:spTree>
    <p:extLst>
      <p:ext uri="{BB962C8B-B14F-4D97-AF65-F5344CB8AC3E}">
        <p14:creationId xmlns:p14="http://schemas.microsoft.com/office/powerpoint/2010/main" val="50225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As is evident from these</a:t>
            </a:r>
            <a:r>
              <a:rPr lang="en-US" baseline="0" dirty="0">
                <a:latin typeface="+mn-lt"/>
              </a:rPr>
              <a:t> maps that were generated based on NCSL’s research, there was a lot of productive work being done by states between 2007 and 2012, while the recession was underway.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altLang="en-US" dirty="0">
                <a:latin typeface="+mn-lt"/>
                <a:ea typeface="ＭＳ Ｐゴシック" panose="020B0600070205080204" pitchFamily="34" charset="-128"/>
              </a:rPr>
              <a:t>The green shading represents the states that allowed these tools as of 2007.</a:t>
            </a:r>
          </a:p>
          <a:p>
            <a:r>
              <a:rPr lang="en-US" altLang="en-US" dirty="0">
                <a:latin typeface="+mn-lt"/>
                <a:ea typeface="ＭＳ Ｐゴシック" panose="020B0600070205080204" pitchFamily="34" charset="-128"/>
              </a:rPr>
              <a:t>The red shows the states that added this capacity since then. </a:t>
            </a:r>
          </a:p>
          <a:p>
            <a:r>
              <a:rPr lang="en-US" altLang="en-US" dirty="0">
                <a:latin typeface="+mn-lt"/>
                <a:ea typeface="ＭＳ Ｐゴシック" panose="020B0600070205080204" pitchFamily="34" charset="-128"/>
              </a:rPr>
              <a:t>Yellow indicates states that still do now allow use of particular tools.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more states added enabling authority over that time, showing that they were clearly retooling for what lies ahead.  </a:t>
            </a:r>
            <a:r>
              <a:rPr lang="en-US" altLang="en-US" dirty="0">
                <a:latin typeface="+mn-lt"/>
                <a:ea typeface="ＭＳ Ｐゴシック" panose="020B0600070205080204" pitchFamily="34" charset="-128"/>
              </a:rPr>
              <a:t>Some of these tools are now widely authorized for use, just as tax increment financing, or TIFs, have been for some time. </a:t>
            </a:r>
          </a:p>
          <a:p>
            <a:endParaRPr lang="en-US" altLang="en-US" dirty="0">
              <a:latin typeface="+mn-lt"/>
              <a:ea typeface="ＭＳ Ｐゴシック" panose="020B0600070205080204" pitchFamily="34" charset="-128"/>
            </a:endParaRPr>
          </a:p>
          <a:p>
            <a:r>
              <a:rPr lang="en-US" altLang="en-US" dirty="0">
                <a:latin typeface="+mn-lt"/>
                <a:ea typeface="ＭＳ Ｐゴシック" panose="020B0600070205080204" pitchFamily="34" charset="-128"/>
              </a:rPr>
              <a:t>These are very encouraging results, as the tools with the most change are also ones that are very useful to public-private collaboration on complex projects such as infill, mixed use, and transit-oriented</a:t>
            </a:r>
            <a:r>
              <a:rPr lang="en-US" altLang="en-US" baseline="0" dirty="0">
                <a:latin typeface="+mn-lt"/>
                <a:ea typeface="ＭＳ Ｐゴシック" panose="020B0600070205080204" pitchFamily="34" charset="-128"/>
              </a:rPr>
              <a:t> development</a:t>
            </a:r>
            <a:r>
              <a:rPr lang="en-US" altLang="en-US" dirty="0">
                <a:latin typeface="+mn-lt"/>
                <a:ea typeface="ＭＳ Ｐゴシック" panose="020B0600070205080204" pitchFamily="34" charset="-128"/>
              </a:rPr>
              <a:t>. </a:t>
            </a:r>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10</a:t>
            </a:fld>
            <a:endParaRPr lang="en-US"/>
          </a:p>
        </p:txBody>
      </p:sp>
    </p:spTree>
    <p:extLst>
      <p:ext uri="{BB962C8B-B14F-4D97-AF65-F5344CB8AC3E}">
        <p14:creationId xmlns:p14="http://schemas.microsoft.com/office/powerpoint/2010/main" val="4145289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third publication in the series is </a:t>
            </a:r>
            <a:r>
              <a:rPr lang="en-US" altLang="en-US" i="1" dirty="0">
                <a:latin typeface="Arial" panose="020B0604020202020204" pitchFamily="34" charset="0"/>
                <a:ea typeface="ＭＳ Ｐゴシック" panose="020B0600070205080204" pitchFamily="34" charset="-128"/>
              </a:rPr>
              <a:t>Infrastructure Solutions—Best Practices from Results-Oriented </a:t>
            </a:r>
            <a:r>
              <a:rPr lang="en-US" altLang="en-US" i="0" dirty="0">
                <a:latin typeface="Arial" panose="020B0604020202020204" pitchFamily="34" charset="0"/>
                <a:ea typeface="ＭＳ Ｐゴシック" panose="020B0600070205080204" pitchFamily="34" charset="-128"/>
              </a:rPr>
              <a:t>States.</a:t>
            </a:r>
          </a:p>
          <a:p>
            <a:r>
              <a:rPr lang="en-US" altLang="en-US" i="0" baseline="0" dirty="0">
                <a:latin typeface="Arial" panose="020B0604020202020204" pitchFamily="34" charset="0"/>
                <a:ea typeface="ＭＳ Ｐゴシック" panose="020B0600070205080204" pitchFamily="34" charset="-128"/>
              </a:rPr>
              <a:t>This was </a:t>
            </a:r>
            <a:r>
              <a:rPr lang="en-US" altLang="en-US" i="0" dirty="0">
                <a:latin typeface="Arial" panose="020B0604020202020204" pitchFamily="34" charset="0"/>
                <a:ea typeface="ＭＳ Ｐゴシック" panose="020B0600070205080204" pitchFamily="34" charset="-128"/>
              </a:rPr>
              <a:t>also</a:t>
            </a:r>
            <a:r>
              <a:rPr lang="en-US" altLang="en-US" baseline="0" dirty="0">
                <a:latin typeface="Arial" panose="020B0604020202020204" pitchFamily="34" charset="0"/>
                <a:ea typeface="ＭＳ Ｐゴシック" panose="020B0600070205080204" pitchFamily="34" charset="-128"/>
              </a:rPr>
              <a:t> prepared by NCSL and </a:t>
            </a:r>
            <a:r>
              <a:rPr lang="en-US" altLang="en-US" dirty="0">
                <a:latin typeface="Arial" panose="020B0604020202020204" pitchFamily="34" charset="0"/>
                <a:ea typeface="ＭＳ Ｐゴシック" panose="020B0600070205080204" pitchFamily="34" charset="-128"/>
              </a:rPr>
              <a:t>spotlights good examples of enabling statutes for the same 11 key tools, as models for states that do not yet authorize their use.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NCSL looked at statutory language from all of the states</a:t>
            </a:r>
            <a:r>
              <a:rPr lang="en-US" altLang="en-US" baseline="0" dirty="0">
                <a:latin typeface="Arial" panose="020B0604020202020204" pitchFamily="34" charset="0"/>
                <a:ea typeface="ＭＳ Ｐゴシック" panose="020B0600070205080204" pitchFamily="34" charset="-128"/>
              </a:rPr>
              <a:t> and, based on a set of criteria developed in conjunction with NAHB, highlighted the best written laws that showed the most promise for helping local governments make effective use of these tools. </a:t>
            </a:r>
          </a:p>
          <a:p>
            <a:endParaRPr lang="en-US" altLang="en-US" baseline="0" dirty="0">
              <a:latin typeface="Arial" panose="020B0604020202020204" pitchFamily="34" charset="0"/>
              <a:ea typeface="ＭＳ Ｐゴシック" panose="020B0600070205080204" pitchFamily="34" charset="-128"/>
            </a:endParaRPr>
          </a:p>
          <a:p>
            <a:r>
              <a:rPr lang="en-US" altLang="en-US" baseline="0" dirty="0">
                <a:latin typeface="Arial" panose="020B0604020202020204" pitchFamily="34" charset="0"/>
                <a:ea typeface="ＭＳ Ｐゴシック" panose="020B0600070205080204" pitchFamily="34" charset="-128"/>
              </a:rPr>
              <a:t>What NCSL concluded, however, was that good enabling authority is only half the picture, and a clear commitment to implementation is also critical to success. </a:t>
            </a: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 </a:t>
            </a: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11</a:t>
            </a:fld>
            <a:endParaRPr lang="en-US"/>
          </a:p>
        </p:txBody>
      </p:sp>
    </p:spTree>
    <p:extLst>
      <p:ext uri="{BB962C8B-B14F-4D97-AF65-F5344CB8AC3E}">
        <p14:creationId xmlns:p14="http://schemas.microsoft.com/office/powerpoint/2010/main" val="55724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snapshot of state</a:t>
            </a:r>
            <a:r>
              <a:rPr lang="en-US" baseline="0" dirty="0"/>
              <a:t> enabling authority for s</a:t>
            </a:r>
            <a:r>
              <a:rPr lang="en-US" dirty="0"/>
              <a:t>pecial districts</a:t>
            </a:r>
            <a:r>
              <a:rPr lang="en-US" baseline="0" dirty="0"/>
              <a:t>, </a:t>
            </a:r>
            <a:r>
              <a:rPr lang="en-US" dirty="0"/>
              <a:t>with</a:t>
            </a:r>
            <a:r>
              <a:rPr lang="en-US" baseline="0" dirty="0"/>
              <a:t> two more states added—Idaho and Hawaii—since the NCSL update in </a:t>
            </a:r>
            <a:r>
              <a:rPr lang="en-US" dirty="0"/>
              <a:t>2012.</a:t>
            </a:r>
          </a:p>
          <a:p>
            <a:endParaRPr lang="en-US" dirty="0"/>
          </a:p>
          <a:p>
            <a:r>
              <a:rPr lang="en-US" baseline="0" dirty="0"/>
              <a:t>In 2005, only a handful of states authorized their use--now it’s nearly half. </a:t>
            </a:r>
          </a:p>
          <a:p>
            <a:endParaRPr lang="en-US" baseline="0" dirty="0"/>
          </a:p>
          <a:p>
            <a:r>
              <a:rPr lang="en-US" baseline="0" dirty="0"/>
              <a:t>Some of the more common names for the various special districts in use across the country include municipal utility districts, public improvement districts, special assessment districts, community development districts, and tax increment financing districts.  </a:t>
            </a:r>
          </a:p>
          <a:p>
            <a:endParaRPr lang="en-US" baseline="0" dirty="0"/>
          </a:p>
          <a:p>
            <a:r>
              <a:rPr lang="en-US" baseline="0" dirty="0"/>
              <a:t>They can be used for a wide variety of types of facilities, as well as in combination with other tools.</a:t>
            </a:r>
          </a:p>
          <a:p>
            <a:endParaRPr lang="en-US" baseline="0" dirty="0"/>
          </a:p>
          <a:p>
            <a:r>
              <a:rPr lang="en-US" baseline="0" dirty="0"/>
              <a:t>The IRS proposed a rule about a year ago that would have dramatically limited their use. NAHB and many others submitted comments on that rule, and the rule has been recently withdrawn. </a:t>
            </a:r>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12</a:t>
            </a:fld>
            <a:endParaRPr lang="en-US"/>
          </a:p>
        </p:txBody>
      </p:sp>
    </p:spTree>
    <p:extLst>
      <p:ext uri="{BB962C8B-B14F-4D97-AF65-F5344CB8AC3E}">
        <p14:creationId xmlns:p14="http://schemas.microsoft.com/office/powerpoint/2010/main" val="363912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Municipal</a:t>
            </a:r>
            <a:r>
              <a:rPr lang="en-US" b="0" i="0" baseline="0" dirty="0"/>
              <a:t> lease financing allows municipalities to “rent-to-own” buildings and facilities. </a:t>
            </a:r>
          </a:p>
          <a:p>
            <a:r>
              <a:rPr lang="en-US" b="0" i="0" baseline="0" dirty="0"/>
              <a:t>The municipality does so by paying renewable obligations on a given project until the debt is retired.</a:t>
            </a:r>
          </a:p>
          <a:p>
            <a:r>
              <a:rPr lang="en-US" b="0" i="0" baseline="0" dirty="0"/>
              <a:t>At that point, it becomes the property of the municipal lessee. </a:t>
            </a:r>
          </a:p>
          <a:p>
            <a:endParaRPr lang="en-US" b="0" i="0" baseline="0" dirty="0"/>
          </a:p>
          <a:p>
            <a:r>
              <a:rPr lang="en-US" b="0" i="0" baseline="0" dirty="0"/>
              <a:t>It is a flexible, cost-effective alternative to bonds that allows municipalities to finance projects without incurring debt or holding a bond referendum. </a:t>
            </a:r>
          </a:p>
          <a:p>
            <a:r>
              <a:rPr lang="en-US" b="0" i="0" baseline="0" dirty="0"/>
              <a:t>Both Design/Build and lease financing are widely used in public-private partnership projects. </a:t>
            </a:r>
          </a:p>
          <a:p>
            <a:endParaRPr lang="en-US" b="0" i="0" baseline="0" dirty="0"/>
          </a:p>
          <a:p>
            <a:r>
              <a:rPr lang="en-US" b="0" i="0" baseline="0" dirty="0"/>
              <a:t>As of 2012, it was authorized for use in 23 states and has been used to finance and construct an array of facilities, including schools, courthouses, prisons, libraries, parking facilities, municipal buildings, recreational facilities, and wastewater treatment systems, often more quickly as well than via bonds. </a:t>
            </a:r>
            <a:endParaRPr lang="en-US" b="0" i="0" dirty="0"/>
          </a:p>
          <a:p>
            <a:endParaRPr lang="en-US" b="1" i="1" dirty="0"/>
          </a:p>
          <a:p>
            <a:r>
              <a:rPr lang="en-US" b="0" i="0" dirty="0"/>
              <a:t>Maine is featured in our</a:t>
            </a:r>
            <a:r>
              <a:rPr lang="en-US" b="0" i="0" baseline="0" dirty="0"/>
              <a:t> Best Practices report as a good example of authorizing legislation for this tool, as it includes a wide range of direct and indirect financing options. </a:t>
            </a:r>
            <a:endParaRPr lang="en-US" b="0" i="0" dirty="0"/>
          </a:p>
          <a:p>
            <a:endParaRPr lang="en-US" b="1" i="1" dirty="0"/>
          </a:p>
        </p:txBody>
      </p:sp>
      <p:sp>
        <p:nvSpPr>
          <p:cNvPr id="4" name="Slide Number Placeholder 3"/>
          <p:cNvSpPr>
            <a:spLocks noGrp="1"/>
          </p:cNvSpPr>
          <p:nvPr>
            <p:ph type="sldNum" sz="quarter" idx="10"/>
          </p:nvPr>
        </p:nvSpPr>
        <p:spPr/>
        <p:txBody>
          <a:bodyPr/>
          <a:lstStyle/>
          <a:p>
            <a:fld id="{E9770000-B4AB-4E54-9D10-1543F6BCE360}" type="slidenum">
              <a:rPr lang="en-US" smtClean="0"/>
              <a:t>13</a:t>
            </a:fld>
            <a:endParaRPr lang="en-US"/>
          </a:p>
        </p:txBody>
      </p:sp>
    </p:spTree>
    <p:extLst>
      <p:ext uri="{BB962C8B-B14F-4D97-AF65-F5344CB8AC3E}">
        <p14:creationId xmlns:p14="http://schemas.microsoft.com/office/powerpoint/2010/main" val="4085734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In a</a:t>
            </a:r>
            <a:r>
              <a:rPr lang="en-US" b="0" i="0" baseline="0" dirty="0"/>
              <a:t> COP financing arrangement, the jurisdiction enters into a lease agreement to pay a fixed amount annually to a third party lessor, usually a nonprofit agency or a private leasing company.</a:t>
            </a:r>
          </a:p>
          <a:p>
            <a:endParaRPr lang="en-US" b="0" i="0" baseline="0" dirty="0"/>
          </a:p>
          <a:p>
            <a:r>
              <a:rPr lang="en-US" b="0" i="0" baseline="0" dirty="0"/>
              <a:t>The lessor raises funds through the sale of COPs to investors, which provides the funds needed to purchase or build the asset. </a:t>
            </a:r>
          </a:p>
          <a:p>
            <a:endParaRPr lang="en-US" b="0" i="0" baseline="0" dirty="0"/>
          </a:p>
          <a:p>
            <a:r>
              <a:rPr lang="en-US" b="0" i="0" baseline="0" dirty="0"/>
              <a:t>The distinguishing characteristic of a COP is that the lease agreement is divided and sold to multiple investors in small fractions, usually $5,000 denominations. Each certificate represents a proportional interest in the rental payments that will be made by the municipality. </a:t>
            </a:r>
            <a:endParaRPr lang="en-US" b="0" i="0" dirty="0"/>
          </a:p>
          <a:p>
            <a:endParaRPr lang="en-US" b="0" i="0" dirty="0"/>
          </a:p>
          <a:p>
            <a:r>
              <a:rPr lang="en-US" b="0" i="0" dirty="0"/>
              <a:t>The municipality</a:t>
            </a:r>
            <a:r>
              <a:rPr lang="en-US" b="0" i="0" baseline="0" dirty="0"/>
              <a:t> pays yearly rental payments to the certificate holders until the debt is retired. </a:t>
            </a:r>
          </a:p>
          <a:p>
            <a:r>
              <a:rPr lang="en-US" b="0" i="0" baseline="0" dirty="0"/>
              <a:t>Upon repayment, ownership of the asset is transferred to the jurisdiction. </a:t>
            </a:r>
            <a:endParaRPr lang="en-US" b="0" i="0" dirty="0"/>
          </a:p>
          <a:p>
            <a:endParaRPr lang="en-US" b="0" i="0" dirty="0"/>
          </a:p>
          <a:p>
            <a:r>
              <a:rPr lang="en-US" b="0" i="0" baseline="0" dirty="0"/>
              <a:t>As with municipal lease financing, the transaction is not considered debt and so is not subject to either voter approval or debt limits</a:t>
            </a:r>
            <a:r>
              <a:rPr lang="en-US" b="0" i="0" baseline="0"/>
              <a:t>. </a:t>
            </a:r>
            <a:r>
              <a:rPr lang="en-US" b="0" i="0"/>
              <a:t>North </a:t>
            </a:r>
            <a:r>
              <a:rPr lang="en-US" b="0" i="0" dirty="0"/>
              <a:t>Carolina is highlighted in our Best Practices</a:t>
            </a:r>
            <a:r>
              <a:rPr lang="en-US" b="0" i="0" baseline="0" dirty="0"/>
              <a:t> report as a good example of legislation authorizing COPs.</a:t>
            </a:r>
            <a:endParaRPr lang="en-US" b="0" i="0" dirty="0"/>
          </a:p>
          <a:p>
            <a:endParaRPr lang="en-US" b="1" i="1" dirty="0"/>
          </a:p>
          <a:p>
            <a:endParaRPr lang="en-US" b="1" i="1" dirty="0"/>
          </a:p>
        </p:txBody>
      </p:sp>
      <p:sp>
        <p:nvSpPr>
          <p:cNvPr id="4" name="Slide Number Placeholder 3"/>
          <p:cNvSpPr>
            <a:spLocks noGrp="1"/>
          </p:cNvSpPr>
          <p:nvPr>
            <p:ph type="sldNum" sz="quarter" idx="10"/>
          </p:nvPr>
        </p:nvSpPr>
        <p:spPr/>
        <p:txBody>
          <a:bodyPr/>
          <a:lstStyle/>
          <a:p>
            <a:fld id="{E9770000-B4AB-4E54-9D10-1543F6BCE360}" type="slidenum">
              <a:rPr lang="en-US" smtClean="0"/>
              <a:t>14</a:t>
            </a:fld>
            <a:endParaRPr lang="en-US"/>
          </a:p>
        </p:txBody>
      </p:sp>
    </p:spTree>
    <p:extLst>
      <p:ext uri="{BB962C8B-B14F-4D97-AF65-F5344CB8AC3E}">
        <p14:creationId xmlns:p14="http://schemas.microsoft.com/office/powerpoint/2010/main" val="1597283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Community</a:t>
            </a:r>
            <a:r>
              <a:rPr lang="en-US" b="0" i="0" baseline="0" dirty="0"/>
              <a:t> development districts are quasi-governmental entities with distinct boundaries and so are a form of special district financing.</a:t>
            </a:r>
          </a:p>
          <a:p>
            <a:endParaRPr lang="en-US" b="0" i="0" baseline="0" dirty="0"/>
          </a:p>
          <a:p>
            <a:r>
              <a:rPr lang="en-US" b="0" i="0" baseline="0" dirty="0"/>
              <a:t>These districts usually provide financing for specific public services, typically charging homeowners within the district’s boundaries an annual tax surcharge.</a:t>
            </a:r>
          </a:p>
          <a:p>
            <a:endParaRPr lang="en-US" b="0" i="0" baseline="0" dirty="0"/>
          </a:p>
          <a:p>
            <a:r>
              <a:rPr lang="en-US" b="0" i="0" dirty="0"/>
              <a:t>Arizona</a:t>
            </a:r>
            <a:r>
              <a:rPr lang="en-US" b="0" i="0" baseline="0" dirty="0"/>
              <a:t> and </a:t>
            </a:r>
            <a:r>
              <a:rPr lang="en-US" b="0" i="0" dirty="0"/>
              <a:t>Hawaii are featured as good models for state legislation, in part</a:t>
            </a:r>
            <a:r>
              <a:rPr lang="en-US" b="0" i="0" baseline="0" dirty="0"/>
              <a:t> because of the diversity of types of assistance that are available in Arizona, and a provision for affordable housing in Hawaii’s program.</a:t>
            </a:r>
            <a:endParaRPr lang="en-US" b="0" i="0" dirty="0"/>
          </a:p>
          <a:p>
            <a:endParaRPr lang="en-US" b="1" i="1" dirty="0"/>
          </a:p>
          <a:p>
            <a:r>
              <a:rPr lang="en-US" b="0" i="0" dirty="0"/>
              <a:t>The</a:t>
            </a:r>
            <a:r>
              <a:rPr lang="en-US" b="0" i="0" baseline="0" dirty="0"/>
              <a:t> Special Districts report by DPFG also notes what facilities can be financed with CDD-type instruments in various states and gives examples of their use in actual development projects. </a:t>
            </a:r>
            <a:endParaRPr lang="en-US" b="0" i="0" dirty="0"/>
          </a:p>
          <a:p>
            <a:endParaRPr lang="en-US" b="1" i="1" dirty="0"/>
          </a:p>
        </p:txBody>
      </p:sp>
      <p:sp>
        <p:nvSpPr>
          <p:cNvPr id="4" name="Slide Number Placeholder 3"/>
          <p:cNvSpPr>
            <a:spLocks noGrp="1"/>
          </p:cNvSpPr>
          <p:nvPr>
            <p:ph type="sldNum" sz="quarter" idx="10"/>
          </p:nvPr>
        </p:nvSpPr>
        <p:spPr/>
        <p:txBody>
          <a:bodyPr/>
          <a:lstStyle/>
          <a:p>
            <a:fld id="{E9770000-B4AB-4E54-9D10-1543F6BCE360}" type="slidenum">
              <a:rPr lang="en-US" smtClean="0"/>
              <a:t>15</a:t>
            </a:fld>
            <a:endParaRPr lang="en-US"/>
          </a:p>
        </p:txBody>
      </p:sp>
    </p:spTree>
    <p:extLst>
      <p:ext uri="{BB962C8B-B14F-4D97-AF65-F5344CB8AC3E}">
        <p14:creationId xmlns:p14="http://schemas.microsoft.com/office/powerpoint/2010/main" val="1338679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GARVEEs</a:t>
            </a:r>
            <a:r>
              <a:rPr lang="en-US" b="0" i="0" baseline="0" dirty="0"/>
              <a:t> stand for “Grant Anticipation Revenue Vehicles”. They are bonds that are debt-secured by anticipated federal funding for a project, often highway construction.  </a:t>
            </a:r>
          </a:p>
          <a:p>
            <a:endParaRPr lang="en-US" b="0" i="0" baseline="0" dirty="0"/>
          </a:p>
          <a:p>
            <a:r>
              <a:rPr lang="en-US" b="0" i="0" baseline="0" dirty="0"/>
              <a:t>States essentially pledge a share of the future federal funding toward payment of debt service on a long-term bond issue.</a:t>
            </a:r>
            <a:endParaRPr lang="en-US" b="0" i="0" dirty="0"/>
          </a:p>
          <a:p>
            <a:endParaRPr lang="en-US" b="0" i="0" dirty="0"/>
          </a:p>
          <a:p>
            <a:r>
              <a:rPr lang="en-US" b="0" i="0" dirty="0"/>
              <a:t>They are not considered</a:t>
            </a:r>
            <a:r>
              <a:rPr lang="en-US" b="0" i="0" baseline="0" dirty="0"/>
              <a:t> general obligations of the issuing entity and can result in construction of facilities sooner than would otherwise be possible. </a:t>
            </a:r>
            <a:endParaRPr lang="en-US" b="1" i="1" dirty="0"/>
          </a:p>
          <a:p>
            <a:endParaRPr lang="en-US" b="1" i="1" dirty="0"/>
          </a:p>
          <a:p>
            <a:r>
              <a:rPr lang="en-US" b="0" i="0" dirty="0"/>
              <a:t>Our</a:t>
            </a:r>
            <a:r>
              <a:rPr lang="en-US" b="0" i="0" baseline="0" dirty="0"/>
              <a:t> first publication, </a:t>
            </a:r>
            <a:r>
              <a:rPr lang="en-US" b="0" i="0" dirty="0"/>
              <a:t>Building</a:t>
            </a:r>
            <a:r>
              <a:rPr lang="en-US" b="0" i="0" baseline="0" dirty="0"/>
              <a:t> for Tomorrow, gives an example from Alabama of how GARVEEs were used to replace older bridges. </a:t>
            </a:r>
          </a:p>
          <a:p>
            <a:endParaRPr lang="en-US" b="0" i="0" baseline="0" dirty="0"/>
          </a:p>
          <a:p>
            <a:r>
              <a:rPr lang="en-US" b="0" i="0" baseline="0" dirty="0"/>
              <a:t>Our </a:t>
            </a:r>
            <a:r>
              <a:rPr lang="en-US" b="0" i="0" dirty="0"/>
              <a:t>Best Practices report</a:t>
            </a:r>
            <a:r>
              <a:rPr lang="en-US" b="0" i="0" baseline="0" dirty="0"/>
              <a:t> highlights </a:t>
            </a:r>
            <a:r>
              <a:rPr lang="en-US" b="0" i="0" dirty="0"/>
              <a:t>California as a good model </a:t>
            </a:r>
            <a:r>
              <a:rPr lang="en-US" b="0" i="0" baseline="0" dirty="0"/>
              <a:t>because it provided for the first GARVEE issue in the country by a local government.</a:t>
            </a:r>
            <a:endParaRPr lang="en-US" b="0" i="0" dirty="0"/>
          </a:p>
          <a:p>
            <a:endParaRPr lang="en-US" b="0" i="0" dirty="0"/>
          </a:p>
        </p:txBody>
      </p:sp>
      <p:sp>
        <p:nvSpPr>
          <p:cNvPr id="4" name="Slide Number Placeholder 3"/>
          <p:cNvSpPr>
            <a:spLocks noGrp="1"/>
          </p:cNvSpPr>
          <p:nvPr>
            <p:ph type="sldNum" sz="quarter" idx="10"/>
          </p:nvPr>
        </p:nvSpPr>
        <p:spPr/>
        <p:txBody>
          <a:bodyPr/>
          <a:lstStyle/>
          <a:p>
            <a:fld id="{E9770000-B4AB-4E54-9D10-1543F6BCE360}" type="slidenum">
              <a:rPr lang="en-US" smtClean="0"/>
              <a:t>16</a:t>
            </a:fld>
            <a:endParaRPr lang="en-US"/>
          </a:p>
        </p:txBody>
      </p:sp>
    </p:spTree>
    <p:extLst>
      <p:ext uri="{BB962C8B-B14F-4D97-AF65-F5344CB8AC3E}">
        <p14:creationId xmlns:p14="http://schemas.microsoft.com/office/powerpoint/2010/main" val="3693984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a:t>TIFs use the difference between a site’s pre- and post-development tax revenues for a proposed development to finance that development within a specified district. </a:t>
            </a:r>
          </a:p>
          <a:p>
            <a:r>
              <a:rPr lang="en-US" b="0" i="0" baseline="0" dirty="0"/>
              <a:t>This is why TIFs are called a “value capture” tool. </a:t>
            </a:r>
          </a:p>
          <a:p>
            <a:endParaRPr lang="en-US" b="0" i="0" baseline="0" dirty="0"/>
          </a:p>
          <a:p>
            <a:r>
              <a:rPr lang="en-US" b="0" i="0" baseline="0" dirty="0"/>
              <a:t>The increment is created without dipping into the base tax revenues present at the time of adoption. </a:t>
            </a:r>
          </a:p>
          <a:p>
            <a:endParaRPr lang="en-US" b="0" i="0" baseline="0" dirty="0"/>
          </a:p>
          <a:p>
            <a:r>
              <a:rPr lang="en-US" b="0" i="0" baseline="0" dirty="0"/>
              <a:t>Some states and jurisdictions, such as Iowa and the District of Columbia, also base them on the increased sales tax revenues that are generated within a TIF district.</a:t>
            </a:r>
          </a:p>
          <a:p>
            <a:endParaRPr lang="en-US" b="0" i="0" baseline="0" dirty="0"/>
          </a:p>
          <a:p>
            <a:r>
              <a:rPr lang="en-US" b="0" i="0" baseline="0" dirty="0"/>
              <a:t>The District of Columbia used Sales Tax TIFs to spur the extensive and very successful redevelopment of the Chinatown/Gallery Place section of downtown, near what is now called the Capital One sports arena. </a:t>
            </a:r>
            <a:endParaRPr lang="en-US" b="0" i="0" dirty="0"/>
          </a:p>
          <a:p>
            <a:endParaRPr lang="en-US" b="1" i="1" dirty="0"/>
          </a:p>
          <a:p>
            <a:r>
              <a:rPr lang="en-US" b="0" i="0" dirty="0"/>
              <a:t>A</a:t>
            </a:r>
            <a:r>
              <a:rPr lang="en-US" b="0" i="0" baseline="0" dirty="0"/>
              <a:t> 2013 article from the Legislative Services Agency in Iowa describes several different potential applications of their Sales Tax TIFs, including flood mitigation projects and reinvestment zones. </a:t>
            </a:r>
          </a:p>
          <a:p>
            <a:endParaRPr lang="en-US" b="0" i="0" dirty="0"/>
          </a:p>
          <a:p>
            <a:endParaRPr lang="en-US" b="1" i="1" dirty="0"/>
          </a:p>
        </p:txBody>
      </p:sp>
      <p:sp>
        <p:nvSpPr>
          <p:cNvPr id="4" name="Slide Number Placeholder 3"/>
          <p:cNvSpPr>
            <a:spLocks noGrp="1"/>
          </p:cNvSpPr>
          <p:nvPr>
            <p:ph type="sldNum" sz="quarter" idx="10"/>
          </p:nvPr>
        </p:nvSpPr>
        <p:spPr/>
        <p:txBody>
          <a:bodyPr/>
          <a:lstStyle/>
          <a:p>
            <a:fld id="{E9770000-B4AB-4E54-9D10-1543F6BCE360}" type="slidenum">
              <a:rPr lang="en-US" smtClean="0"/>
              <a:t>17</a:t>
            </a:fld>
            <a:endParaRPr lang="en-US"/>
          </a:p>
        </p:txBody>
      </p:sp>
    </p:spTree>
    <p:extLst>
      <p:ext uri="{BB962C8B-B14F-4D97-AF65-F5344CB8AC3E}">
        <p14:creationId xmlns:p14="http://schemas.microsoft.com/office/powerpoint/2010/main" val="1744116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More recently, NAHB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hired DPFG,</a:t>
            </a:r>
            <a:r>
              <a:rPr lang="en-US" sz="1200" kern="1200" baseline="0" dirty="0">
                <a:solidFill>
                  <a:schemeClr val="tx1"/>
                </a:solidFill>
                <a:effectLst/>
                <a:latin typeface="+mn-lt"/>
                <a:ea typeface="+mn-ea"/>
                <a:cs typeface="+mn-cs"/>
              </a:rPr>
              <a:t> Inc., </a:t>
            </a:r>
            <a:r>
              <a:rPr lang="en-US" sz="1200" kern="1200" dirty="0">
                <a:solidFill>
                  <a:schemeClr val="tx1"/>
                </a:solidFill>
                <a:effectLst/>
                <a:latin typeface="+mn-lt"/>
                <a:ea typeface="+mn-ea"/>
                <a:cs typeface="+mn-cs"/>
              </a:rPr>
              <a:t>to write a report on what</a:t>
            </a:r>
            <a:r>
              <a:rPr lang="en-US" sz="1200" kern="1200" baseline="0" dirty="0">
                <a:solidFill>
                  <a:schemeClr val="tx1"/>
                </a:solidFill>
                <a:effectLst/>
                <a:latin typeface="+mn-lt"/>
                <a:ea typeface="+mn-ea"/>
                <a:cs typeface="+mn-cs"/>
              </a:rPr>
              <a:t> they and others believe are </a:t>
            </a:r>
            <a:r>
              <a:rPr lang="en-US" sz="1200" kern="1200" dirty="0">
                <a:solidFill>
                  <a:schemeClr val="tx1"/>
                </a:solidFill>
                <a:effectLst/>
                <a:latin typeface="+mn-lt"/>
                <a:ea typeface="+mn-ea"/>
                <a:cs typeface="+mn-cs"/>
              </a:rPr>
              <a:t>the best alternatives to impact fees: special district financing.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DPFG</a:t>
            </a:r>
            <a:r>
              <a:rPr lang="en-US" sz="1200" kern="1200" baseline="0" dirty="0">
                <a:solidFill>
                  <a:schemeClr val="tx1"/>
                </a:solidFill>
                <a:effectLst/>
                <a:latin typeface="+mn-lt"/>
                <a:ea typeface="+mn-ea"/>
                <a:cs typeface="+mn-cs"/>
              </a:rPr>
              <a:t> notes, s</a:t>
            </a:r>
            <a:r>
              <a:rPr lang="en-US" sz="1200" kern="1200" dirty="0">
                <a:solidFill>
                  <a:schemeClr val="tx1"/>
                </a:solidFill>
                <a:effectLst/>
                <a:latin typeface="+mn-lt"/>
                <a:ea typeface="+mn-ea"/>
                <a:cs typeface="+mn-cs"/>
              </a:rPr>
              <a:t>pecial districts are more reliable as well as more equitable revenue sources, drawing on everyone within</a:t>
            </a:r>
            <a:r>
              <a:rPr lang="en-US" sz="1200" kern="1200" baseline="0" dirty="0">
                <a:solidFill>
                  <a:schemeClr val="tx1"/>
                </a:solidFill>
                <a:effectLst/>
                <a:latin typeface="+mn-lt"/>
                <a:ea typeface="+mn-ea"/>
                <a:cs typeface="+mn-cs"/>
              </a:rPr>
              <a:t> a defined district to help finance public infrastructure instead of just new residents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clearer connection between the assessed fee and what benefits are being bought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are also levied on an annual basis and so are not rolled into</a:t>
            </a:r>
            <a:r>
              <a:rPr lang="en-US" sz="1200" kern="1200" baseline="0" dirty="0">
                <a:solidFill>
                  <a:schemeClr val="tx1"/>
                </a:solidFill>
                <a:effectLst/>
                <a:latin typeface="+mn-lt"/>
                <a:ea typeface="+mn-ea"/>
                <a:cs typeface="+mn-cs"/>
              </a:rPr>
              <a:t> a mortgage as with impact fees.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can also be used more easily with other financing tools, such as TIFs, thus accelerating the financing of public improvements in advance of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benefits encourage a more positive collaboration between the public and private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18</a:t>
            </a:fld>
            <a:endParaRPr lang="en-US"/>
          </a:p>
        </p:txBody>
      </p:sp>
    </p:spTree>
    <p:extLst>
      <p:ext uri="{BB962C8B-B14F-4D97-AF65-F5344CB8AC3E}">
        <p14:creationId xmlns:p14="http://schemas.microsoft.com/office/powerpoint/2010/main" val="644844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Based</a:t>
            </a:r>
            <a:r>
              <a:rPr lang="en-US" altLang="en-US" baseline="0" dirty="0">
                <a:latin typeface="Arial" panose="020B0604020202020204" pitchFamily="34" charset="0"/>
                <a:ea typeface="ＭＳ Ｐゴシック" panose="020B0600070205080204" pitchFamily="34" charset="-128"/>
              </a:rPr>
              <a:t> on ongoing work on these issues, and in light of t</a:t>
            </a:r>
            <a:r>
              <a:rPr lang="en-US" altLang="en-US" dirty="0">
                <a:latin typeface="Arial" panose="020B0604020202020204" pitchFamily="34" charset="0"/>
                <a:ea typeface="ＭＳ Ｐゴシック" panose="020B0600070205080204" pitchFamily="34" charset="-128"/>
              </a:rPr>
              <a:t>oday’s constrained financial environment, it has become clearer than ever before that we need a broad, flexible array of tools, not a scaling back.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We need to work together to understand these tools and share insights gleaned from the new realities of the marketplace on how best to structure these tools to safeguard both public and private sector interests.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Creativity, innovation, and collaboration are the key to meeting our infrastructure challenges together. </a:t>
            </a:r>
          </a:p>
          <a:p>
            <a:endParaRPr lang="en-US" altLang="en-US" dirty="0">
              <a:latin typeface="Arial" panose="020B0604020202020204" pitchFamily="34" charset="0"/>
              <a:ea typeface="ＭＳ Ｐゴシック" panose="020B0600070205080204" pitchFamily="34" charset="-128"/>
            </a:endParaRPr>
          </a:p>
          <a:p>
            <a:r>
              <a:rPr lang="en-US" altLang="en-US" i="1" dirty="0">
                <a:latin typeface="Arial" panose="020B0604020202020204" pitchFamily="34" charset="0"/>
                <a:ea typeface="ＭＳ Ｐゴシック" panose="020B0600070205080204" pitchFamily="34" charset="-128"/>
              </a:rPr>
              <a:t>Go to  last slide. </a:t>
            </a: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19</a:t>
            </a:fld>
            <a:endParaRPr lang="en-US"/>
          </a:p>
        </p:txBody>
      </p:sp>
    </p:spTree>
    <p:extLst>
      <p:ext uri="{BB962C8B-B14F-4D97-AF65-F5344CB8AC3E}">
        <p14:creationId xmlns:p14="http://schemas.microsoft.com/office/powerpoint/2010/main" val="387874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Both public and private sector resources are more constrained than ever before, and the issue of how to fund infrastructure remains a significant one.</a:t>
            </a:r>
          </a:p>
          <a:p>
            <a:endParaRPr lang="en-US" baseline="0" dirty="0"/>
          </a:p>
          <a:p>
            <a:r>
              <a:rPr lang="en-US" baseline="0" dirty="0"/>
              <a:t>In fact, it’s typically one of the first issues that comes up when developers propose new projects. </a:t>
            </a:r>
          </a:p>
          <a:p>
            <a:endParaRPr lang="en-US" baseline="0" dirty="0"/>
          </a:p>
        </p:txBody>
      </p:sp>
      <p:sp>
        <p:nvSpPr>
          <p:cNvPr id="4" name="Slide Number Placeholder 3"/>
          <p:cNvSpPr>
            <a:spLocks noGrp="1"/>
          </p:cNvSpPr>
          <p:nvPr>
            <p:ph type="sldNum" sz="quarter" idx="10"/>
          </p:nvPr>
        </p:nvSpPr>
        <p:spPr/>
        <p:txBody>
          <a:bodyPr/>
          <a:lstStyle/>
          <a:p>
            <a:fld id="{E9770000-B4AB-4E54-9D10-1543F6BCE360}" type="slidenum">
              <a:rPr lang="en-US" smtClean="0"/>
              <a:t>2</a:t>
            </a:fld>
            <a:endParaRPr lang="en-US"/>
          </a:p>
        </p:txBody>
      </p:sp>
    </p:spTree>
    <p:extLst>
      <p:ext uri="{BB962C8B-B14F-4D97-AF65-F5344CB8AC3E}">
        <p14:creationId xmlns:p14="http://schemas.microsoft.com/office/powerpoint/2010/main" val="409710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solidFill>
                <a:schemeClr val="accent4"/>
              </a:solidFill>
              <a:highlight>
                <a:srgbClr val="FFFF00"/>
              </a:highlight>
            </a:endParaRPr>
          </a:p>
        </p:txBody>
      </p:sp>
      <p:sp>
        <p:nvSpPr>
          <p:cNvPr id="4" name="Slide Number Placeholder 3"/>
          <p:cNvSpPr>
            <a:spLocks noGrp="1"/>
          </p:cNvSpPr>
          <p:nvPr>
            <p:ph type="sldNum" sz="quarter" idx="10"/>
          </p:nvPr>
        </p:nvSpPr>
        <p:spPr/>
        <p:txBody>
          <a:bodyPr/>
          <a:lstStyle/>
          <a:p>
            <a:fld id="{E2C4144E-E501-4595-9D8E-057C89E87F24}" type="slidenum">
              <a:rPr lang="en-US" smtClean="0"/>
              <a:t>20</a:t>
            </a:fld>
            <a:endParaRPr lang="en-US"/>
          </a:p>
        </p:txBody>
      </p:sp>
    </p:spTree>
    <p:extLst>
      <p:ext uri="{BB962C8B-B14F-4D97-AF65-F5344CB8AC3E}">
        <p14:creationId xmlns:p14="http://schemas.microsoft.com/office/powerpoint/2010/main" val="75014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development entitlements process too has become increasingly lengthy and complex, making it both less certain and more costly. More sites today have unexpected surprises, and there is often citizen resistance to development of any sort.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There is also still limited funding from commercial banks for new development, so there’s a greater</a:t>
            </a:r>
            <a:r>
              <a:rPr lang="en-US" altLang="en-US" baseline="0" dirty="0">
                <a:latin typeface="Arial" panose="020B0604020202020204" pitchFamily="34" charset="0"/>
                <a:ea typeface="ＭＳ Ｐゴシック" panose="020B0600070205080204" pitchFamily="34" charset="-128"/>
              </a:rPr>
              <a:t> reliance on </a:t>
            </a:r>
            <a:r>
              <a:rPr lang="en-US" altLang="en-US" dirty="0">
                <a:latin typeface="Arial" panose="020B0604020202020204" pitchFamily="34" charset="0"/>
                <a:ea typeface="ＭＳ Ｐゴシック" panose="020B0600070205080204" pitchFamily="34" charset="-128"/>
              </a:rPr>
              <a:t>private investors.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challenge and opportunity for all is to figure out how to work together to incentivize desired new projects and finance needed infrastructure as effectively, reliably, and efficiently as possible without driving up housing costs in the process. </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3</a:t>
            </a:fld>
            <a:endParaRPr lang="en-US"/>
          </a:p>
        </p:txBody>
      </p:sp>
    </p:spTree>
    <p:extLst>
      <p:ext uri="{BB962C8B-B14F-4D97-AF65-F5344CB8AC3E}">
        <p14:creationId xmlns:p14="http://schemas.microsoft.com/office/powerpoint/2010/main" val="144493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communities struggle with finding adequate revenues for roads, schools, water, sewer, and more, it is common for them to revive and increase impact fees on new homes, on the assumption that new development must pay its way.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Yet NAHB’s extensive research and experience has shown that impact fees are an imperfect tool for financing infrastructure, because they can’t be spent until they accumulate, they rise and fall with the pace of construction, and they burden new home buyers with paying for what is fundamentally a broader community need.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Impact fees are also passed on to buyers in the form of higher house prices. Households who no longer qualify for a mortgage after the price increase are then often “priced out” of the market. Further, many new home buyers are not actually new households, but people moving within the same community. </a:t>
            </a:r>
            <a:endParaRPr lang="en-US" sz="1200" b="1" i="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Finally, relying on impact fees during the sustained construction boom that preceded the recession did not help build our way out of the infrastructure challenge. </a:t>
            </a:r>
          </a:p>
          <a:p>
            <a:endParaRPr lang="en-US" dirty="0"/>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4</a:t>
            </a:fld>
            <a:endParaRPr lang="en-US"/>
          </a:p>
        </p:txBody>
      </p:sp>
    </p:spTree>
    <p:extLst>
      <p:ext uri="{BB962C8B-B14F-4D97-AF65-F5344CB8AC3E}">
        <p14:creationId xmlns:p14="http://schemas.microsoft.com/office/powerpoint/2010/main" val="404823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Wingdings" panose="05000000000000000000" pitchFamily="2" charset="2"/>
              <a:buNone/>
            </a:pPr>
            <a:r>
              <a:rPr lang="en-US" altLang="en-US" dirty="0">
                <a:latin typeface="Arial" panose="020B0604020202020204" pitchFamily="34" charset="0"/>
                <a:ea typeface="ＭＳ Ｐゴシック" panose="020B0600070205080204" pitchFamily="34" charset="-128"/>
              </a:rPr>
              <a:t>NAHB has worked with credentialed experts to conduct substantial research on infrastructure financing options over the past several years. </a:t>
            </a:r>
          </a:p>
          <a:p>
            <a:pPr>
              <a:lnSpc>
                <a:spcPct val="90000"/>
              </a:lnSpc>
              <a:buFont typeface="Wingdings" panose="05000000000000000000" pitchFamily="2" charset="2"/>
              <a:buNone/>
            </a:pPr>
            <a:endParaRPr lang="en-US" altLang="en-US" dirty="0">
              <a:latin typeface="Arial" panose="020B0604020202020204" pitchFamily="34" charset="0"/>
              <a:ea typeface="ＭＳ Ｐゴシック" panose="020B0600070205080204" pitchFamily="34" charset="-128"/>
            </a:endParaRPr>
          </a:p>
          <a:p>
            <a:pPr>
              <a:lnSpc>
                <a:spcPct val="90000"/>
              </a:lnSpc>
              <a:buFont typeface="Wingdings" panose="05000000000000000000" pitchFamily="2" charset="2"/>
              <a:buNone/>
            </a:pPr>
            <a:r>
              <a:rPr lang="en-US" altLang="en-US" dirty="0">
                <a:latin typeface="Arial" panose="020B0604020202020204" pitchFamily="34" charset="0"/>
                <a:ea typeface="ＭＳ Ｐゴシック" panose="020B0600070205080204" pitchFamily="34" charset="-128"/>
              </a:rPr>
              <a:t>This research shows that there are</a:t>
            </a:r>
            <a:r>
              <a:rPr lang="en-US" altLang="en-US" baseline="0" dirty="0">
                <a:latin typeface="Arial" panose="020B0604020202020204" pitchFamily="34" charset="0"/>
                <a:ea typeface="ＭＳ Ｐゴシック" panose="020B0600070205080204" pitchFamily="34" charset="-128"/>
              </a:rPr>
              <a:t> many </a:t>
            </a:r>
            <a:r>
              <a:rPr lang="en-US" sz="1200" kern="1200" dirty="0">
                <a:solidFill>
                  <a:schemeClr val="tx1"/>
                </a:solidFill>
                <a:effectLst/>
                <a:latin typeface="+mn-lt"/>
                <a:ea typeface="+mn-ea"/>
                <a:cs typeface="+mn-cs"/>
              </a:rPr>
              <a:t>alternative municipal finance solutions that better meet the needs of both private development, the public sector</a:t>
            </a:r>
            <a:r>
              <a:rPr lang="en-US" altLang="en-US" dirty="0">
                <a:latin typeface="Arial" panose="020B0604020202020204" pitchFamily="34" charset="0"/>
                <a:ea typeface="ＭＳ Ｐゴシック" panose="020B0600070205080204" pitchFamily="34" charset="-128"/>
              </a:rPr>
              <a:t>,</a:t>
            </a:r>
            <a:r>
              <a:rPr lang="en-US" altLang="en-US" baseline="0" dirty="0">
                <a:latin typeface="Arial" panose="020B0604020202020204" pitchFamily="34" charset="0"/>
                <a:ea typeface="ＭＳ Ｐゴシック" panose="020B0600070205080204" pitchFamily="34" charset="-128"/>
              </a:rPr>
              <a:t> and new home buyers, </a:t>
            </a:r>
            <a:r>
              <a:rPr lang="en-US" altLang="en-US" dirty="0">
                <a:latin typeface="Arial" panose="020B0604020202020204" pitchFamily="34" charset="0"/>
                <a:ea typeface="ＭＳ Ｐゴシック" panose="020B0600070205080204" pitchFamily="34" charset="-128"/>
              </a:rPr>
              <a:t>but that there is also a continuing need to share information about the most promising approaches and where they’ve been used successfully.</a:t>
            </a:r>
          </a:p>
          <a:p>
            <a:pPr>
              <a:lnSpc>
                <a:spcPct val="90000"/>
              </a:lnSpc>
              <a:buFont typeface="Wingdings" panose="05000000000000000000" pitchFamily="2" charset="2"/>
              <a:buNone/>
            </a:pPr>
            <a:r>
              <a:rPr lang="en-US" altLang="en-US" dirty="0">
                <a:latin typeface="Arial" panose="020B0604020202020204" pitchFamily="34" charset="0"/>
                <a:ea typeface="ＭＳ Ｐゴシック" panose="020B0600070205080204" pitchFamily="34" charset="-128"/>
              </a:rPr>
              <a:t> </a:t>
            </a: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5</a:t>
            </a:fld>
            <a:endParaRPr lang="en-US"/>
          </a:p>
        </p:txBody>
      </p:sp>
    </p:spTree>
    <p:extLst>
      <p:ext uri="{BB962C8B-B14F-4D97-AF65-F5344CB8AC3E}">
        <p14:creationId xmlns:p14="http://schemas.microsoft.com/office/powerpoint/2010/main" val="215355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Wingdings" panose="05000000000000000000" pitchFamily="2" charset="2"/>
              <a:buNone/>
            </a:pPr>
            <a:r>
              <a:rPr lang="en-US" altLang="en-US" dirty="0">
                <a:latin typeface="Arial" panose="020B0604020202020204" pitchFamily="34" charset="0"/>
                <a:ea typeface="ＭＳ Ｐゴシック" panose="020B0600070205080204" pitchFamily="34" charset="-128"/>
              </a:rPr>
              <a:t>There is a broad range of creative strategies that can make a tremendous difference in the ultimate cost of infrastructure, improve the equity of who bears those costs, reduce the time it takes to get facilities built, and increase the efficiency in</a:t>
            </a:r>
            <a:r>
              <a:rPr lang="en-US" altLang="en-US" baseline="0" dirty="0">
                <a:latin typeface="Arial" panose="020B0604020202020204" pitchFamily="34" charset="0"/>
                <a:ea typeface="ＭＳ Ｐゴシック" panose="020B0600070205080204" pitchFamily="34" charset="-128"/>
              </a:rPr>
              <a:t> how they are</a:t>
            </a:r>
            <a:r>
              <a:rPr lang="en-US" altLang="en-US" dirty="0">
                <a:latin typeface="Arial" panose="020B0604020202020204" pitchFamily="34" charset="0"/>
                <a:ea typeface="ＭＳ Ｐゴシック" panose="020B0600070205080204" pitchFamily="34" charset="-128"/>
              </a:rPr>
              <a:t> managed. </a:t>
            </a:r>
          </a:p>
          <a:p>
            <a:pPr>
              <a:lnSpc>
                <a:spcPct val="90000"/>
              </a:lnSpc>
              <a:buFont typeface="Wingdings" panose="05000000000000000000" pitchFamily="2" charset="2"/>
              <a:buNone/>
            </a:pPr>
            <a:endParaRPr lang="en-US" altLang="en-US" dirty="0">
              <a:latin typeface="Arial" panose="020B0604020202020204" pitchFamily="34" charset="0"/>
              <a:ea typeface="ＭＳ Ｐゴシック" panose="020B0600070205080204" pitchFamily="34" charset="-128"/>
            </a:endParaRPr>
          </a:p>
          <a:p>
            <a:pPr>
              <a:lnSpc>
                <a:spcPct val="90000"/>
              </a:lnSpc>
              <a:buFont typeface="Wingdings" panose="05000000000000000000" pitchFamily="2" charset="2"/>
              <a:buNone/>
            </a:pPr>
            <a:r>
              <a:rPr lang="en-US" altLang="en-US" dirty="0">
                <a:latin typeface="Arial" panose="020B0604020202020204" pitchFamily="34" charset="0"/>
                <a:ea typeface="ＭＳ Ｐゴシック" panose="020B0600070205080204" pitchFamily="34" charset="-128"/>
              </a:rPr>
              <a:t>Based on this research, NAHB has developed a broad palette of resources to help foster positive and collaborative solutions to these challenges at the state and local level. </a:t>
            </a:r>
          </a:p>
          <a:p>
            <a:pPr>
              <a:lnSpc>
                <a:spcPct val="90000"/>
              </a:lnSpc>
              <a:buFont typeface="Wingdings" panose="05000000000000000000" pitchFamily="2" charset="2"/>
              <a:buNone/>
            </a:pPr>
            <a:endParaRPr lang="en-US" altLang="en-US" dirty="0">
              <a:latin typeface="Arial" panose="020B0604020202020204" pitchFamily="34" charset="0"/>
              <a:ea typeface="ＭＳ Ｐゴシック" panose="020B0600070205080204" pitchFamily="34" charset="-128"/>
            </a:endParaRPr>
          </a:p>
          <a:p>
            <a:pPr>
              <a:lnSpc>
                <a:spcPct val="90000"/>
              </a:lnSpc>
              <a:buFont typeface="Wingdings" panose="05000000000000000000" pitchFamily="2" charset="2"/>
              <a:buNone/>
            </a:pPr>
            <a:endParaRPr lang="en-US" altLang="en-US" dirty="0">
              <a:latin typeface="Arial" panose="020B0604020202020204" pitchFamily="34" charset="0"/>
              <a:ea typeface="ＭＳ Ｐゴシック" panose="020B0600070205080204" pitchFamily="34" charset="-128"/>
            </a:endParaRPr>
          </a:p>
          <a:p>
            <a:pPr>
              <a:lnSpc>
                <a:spcPct val="90000"/>
              </a:lnSpc>
              <a:buFont typeface="Wingdings" panose="05000000000000000000" pitchFamily="2" charset="2"/>
              <a:buNone/>
            </a:pP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6</a:t>
            </a:fld>
            <a:endParaRPr lang="en-US"/>
          </a:p>
        </p:txBody>
      </p:sp>
    </p:spTree>
    <p:extLst>
      <p:ext uri="{BB962C8B-B14F-4D97-AF65-F5344CB8AC3E}">
        <p14:creationId xmlns:p14="http://schemas.microsoft.com/office/powerpoint/2010/main" val="114285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Key resources include the three-part series of publications called the Building for Tomorrow series.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first publication--Building for Tomorrow: Innovative Infrastructure Solutions--explains an array of innovative financing tools and methods of delivery and operation that are available to local governments, along with case studies of where they have been used successfully. </a:t>
            </a:r>
          </a:p>
          <a:p>
            <a:endParaRPr lang="en-US" b="1" i="1" dirty="0"/>
          </a:p>
        </p:txBody>
      </p:sp>
      <p:sp>
        <p:nvSpPr>
          <p:cNvPr id="4" name="Slide Number Placeholder 3"/>
          <p:cNvSpPr>
            <a:spLocks noGrp="1"/>
          </p:cNvSpPr>
          <p:nvPr>
            <p:ph type="sldNum" sz="quarter" idx="10"/>
          </p:nvPr>
        </p:nvSpPr>
        <p:spPr/>
        <p:txBody>
          <a:bodyPr/>
          <a:lstStyle/>
          <a:p>
            <a:fld id="{E9770000-B4AB-4E54-9D10-1543F6BCE360}" type="slidenum">
              <a:rPr lang="en-US" smtClean="0"/>
              <a:t>7</a:t>
            </a:fld>
            <a:endParaRPr lang="en-US"/>
          </a:p>
        </p:txBody>
      </p:sp>
    </p:spTree>
    <p:extLst>
      <p:ext uri="{BB962C8B-B14F-4D97-AF65-F5344CB8AC3E}">
        <p14:creationId xmlns:p14="http://schemas.microsoft.com/office/powerpoint/2010/main" val="264345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These tools include special financing districts of various types, municipal leasing arrangements, state and federal loan and fund sources, and public/private partnerships, to name a few.</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Some tools, such as TIFs, CDDs, and leaseback arrangements have been used in parts of the country for years, but word has spread slowly about their successes—including how they are increasingly being used together.</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Some tools have also been used more often for fairly large, urban projects with single property owners, but  they are now starting to be used for other types of projects as well, including smaller projects or projects with multiple owners in suburban and rural areas.</a:t>
            </a: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8</a:t>
            </a:fld>
            <a:endParaRPr lang="en-US"/>
          </a:p>
        </p:txBody>
      </p:sp>
    </p:spTree>
    <p:extLst>
      <p:ext uri="{BB962C8B-B14F-4D97-AF65-F5344CB8AC3E}">
        <p14:creationId xmlns:p14="http://schemas.microsoft.com/office/powerpoint/2010/main" val="1795343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Many of the strategies require state enabling legislation to authorize local governments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NAHB</a:t>
            </a:r>
            <a:r>
              <a:rPr lang="en-US" sz="1200" kern="1200" baseline="0" dirty="0">
                <a:solidFill>
                  <a:schemeClr val="tx1"/>
                </a:solidFill>
                <a:effectLst/>
                <a:latin typeface="+mn-lt"/>
                <a:ea typeface="+mn-ea"/>
                <a:cs typeface="+mn-cs"/>
              </a:rPr>
              <a:t> retained</a:t>
            </a:r>
            <a:r>
              <a:rPr lang="en-US" sz="1200" kern="1200" dirty="0">
                <a:solidFill>
                  <a:schemeClr val="tx1"/>
                </a:solidFill>
                <a:effectLst/>
                <a:latin typeface="+mn-lt"/>
                <a:ea typeface="+mn-ea"/>
                <a:cs typeface="+mn-cs"/>
              </a:rPr>
              <a:t> the National Conference of State Legislatures in 2005, 2007, and 2012 to take stock of which states allow the use of 11 core tools.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NCSL is a well-respected, bipartisan source of policy information.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second report--</a:t>
            </a:r>
            <a:r>
              <a:rPr lang="en-US" altLang="en-US" i="1" dirty="0">
                <a:latin typeface="Arial" panose="020B0604020202020204" pitchFamily="34" charset="0"/>
                <a:ea typeface="ＭＳ Ｐゴシック" panose="020B0600070205080204" pitchFamily="34" charset="-128"/>
              </a:rPr>
              <a:t>Infrastructure Finance: Does Your State Encourage Innovation?—</a:t>
            </a:r>
            <a:r>
              <a:rPr lang="en-US" altLang="en-US" dirty="0">
                <a:latin typeface="Arial" panose="020B0604020202020204" pitchFamily="34" charset="0"/>
                <a:ea typeface="ＭＳ Ｐゴシック" panose="020B0600070205080204" pitchFamily="34" charset="-128"/>
              </a:rPr>
              <a:t>has been especially popular, as it shows at a glance which states allow various financing tools, and which are the most progressive in that regard.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9770000-B4AB-4E54-9D10-1543F6BCE360}" type="slidenum">
              <a:rPr lang="en-US" smtClean="0"/>
              <a:t>9</a:t>
            </a:fld>
            <a:endParaRPr lang="en-US"/>
          </a:p>
        </p:txBody>
      </p:sp>
    </p:spTree>
    <p:extLst>
      <p:ext uri="{BB962C8B-B14F-4D97-AF65-F5344CB8AC3E}">
        <p14:creationId xmlns:p14="http://schemas.microsoft.com/office/powerpoint/2010/main" val="3742790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67463" y="1054909"/>
            <a:ext cx="8749435" cy="2482948"/>
          </a:xfrm>
          <a:prstGeom prst="rect">
            <a:avLst/>
          </a:prstGeom>
        </p:spPr>
      </p:pic>
      <p:pic>
        <p:nvPicPr>
          <p:cNvPr id="9" name="Picture 8"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9960" y="4191000"/>
            <a:ext cx="987617" cy="686054"/>
          </a:xfrm>
          <a:prstGeom prst="rect">
            <a:avLst/>
          </a:prstGeom>
        </p:spPr>
      </p:pic>
      <p:sp>
        <p:nvSpPr>
          <p:cNvPr id="15" name="Text Placeholder 14"/>
          <p:cNvSpPr>
            <a:spLocks noGrp="1"/>
          </p:cNvSpPr>
          <p:nvPr>
            <p:ph type="body" sz="quarter" idx="11"/>
          </p:nvPr>
        </p:nvSpPr>
        <p:spPr>
          <a:xfrm>
            <a:off x="172720" y="1054909"/>
            <a:ext cx="5475037" cy="2482948"/>
          </a:xfrm>
          <a:prstGeom prst="rect">
            <a:avLst/>
          </a:prstGeom>
        </p:spPr>
        <p:txBody>
          <a:bodyPr vert="horz" lIns="0" tIns="0" rIns="0" bIns="0" anchor="ctr" anchorCtr="0"/>
          <a:lstStyle>
            <a:lvl1pPr marL="0" indent="0" algn="r">
              <a:lnSpc>
                <a:spcPts val="6000"/>
              </a:lnSpc>
              <a:spcBef>
                <a:spcPts val="0"/>
              </a:spcBef>
              <a:spcAft>
                <a:spcPts val="600"/>
              </a:spcAft>
              <a:buNone/>
              <a:defRPr sz="6000" b="0" i="0">
                <a:solidFill>
                  <a:schemeClr val="accent3"/>
                </a:solidFill>
                <a:latin typeface="Calibri Light"/>
                <a:cs typeface="Calibri Light"/>
              </a:defRPr>
            </a:lvl1pPr>
            <a:lvl2pPr marL="457200" indent="0" algn="r">
              <a:buNone/>
              <a:defRPr sz="1800" b="0" i="1">
                <a:solidFill>
                  <a:srgbClr val="00205B"/>
                </a:solidFill>
                <a:latin typeface="Source Sans Pro"/>
                <a:cs typeface="Source Sans Pro"/>
              </a:defRPr>
            </a:lvl2pPr>
          </a:lstStyle>
          <a:p>
            <a:pPr lvl="0"/>
            <a:r>
              <a:rPr lang="en-US"/>
              <a:t>Click to edit Master text styles</a:t>
            </a:r>
          </a:p>
        </p:txBody>
      </p:sp>
    </p:spTree>
    <p:extLst>
      <p:ext uri="{BB962C8B-B14F-4D97-AF65-F5344CB8AC3E}">
        <p14:creationId xmlns:p14="http://schemas.microsoft.com/office/powerpoint/2010/main" val="285261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Image box">
    <p:spTree>
      <p:nvGrpSpPr>
        <p:cNvPr id="1" name=""/>
        <p:cNvGrpSpPr/>
        <p:nvPr/>
      </p:nvGrpSpPr>
      <p:grpSpPr>
        <a:xfrm>
          <a:off x="0" y="0"/>
          <a:ext cx="0" cy="0"/>
          <a:chOff x="0" y="0"/>
          <a:chExt cx="0" cy="0"/>
        </a:xfrm>
      </p:grpSpPr>
      <p:pic>
        <p:nvPicPr>
          <p:cNvPr id="10" name="Picture 9" descr="NAHB 2 Line 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12" name="Text Placeholder 2"/>
          <p:cNvSpPr>
            <a:spLocks noGrp="1"/>
          </p:cNvSpPr>
          <p:nvPr>
            <p:ph type="body" sz="quarter" idx="10" hasCustomPrompt="1"/>
          </p:nvPr>
        </p:nvSpPr>
        <p:spPr>
          <a:xfrm>
            <a:off x="1465855" y="71321"/>
            <a:ext cx="388846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4" name="Picture Placeholder 3"/>
          <p:cNvSpPr>
            <a:spLocks noGrp="1"/>
          </p:cNvSpPr>
          <p:nvPr>
            <p:ph type="pic" sz="quarter" idx="13"/>
          </p:nvPr>
        </p:nvSpPr>
        <p:spPr>
          <a:xfrm>
            <a:off x="1465855" y="1322740"/>
            <a:ext cx="7139665" cy="3218780"/>
          </a:xfrm>
          <a:prstGeom prst="rect">
            <a:avLst/>
          </a:prstGeom>
        </p:spPr>
        <p:txBody>
          <a:bodyPr vert="horz"/>
          <a:lstStyle/>
          <a:p>
            <a:r>
              <a:rPr lang="en-US"/>
              <a:t>Click icon to add picture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402923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4485" y="71321"/>
            <a:ext cx="1579929" cy="1131086"/>
          </a:xfrm>
          <a:prstGeom prst="rect">
            <a:avLst/>
          </a:prstGeom>
        </p:spPr>
      </p:pic>
      <p:pic>
        <p:nvPicPr>
          <p:cNvPr id="11" name="Picture 10"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3" name="Text Placeholder 2"/>
          <p:cNvSpPr>
            <a:spLocks noGrp="1"/>
          </p:cNvSpPr>
          <p:nvPr>
            <p:ph type="body" sz="quarter" idx="10" hasCustomPrompt="1"/>
          </p:nvPr>
        </p:nvSpPr>
        <p:spPr>
          <a:xfrm>
            <a:off x="381000" y="71320"/>
            <a:ext cx="3223485" cy="1130417"/>
          </a:xfrm>
          <a:prstGeom prst="rect">
            <a:avLst/>
          </a:prstGeom>
        </p:spPr>
        <p:txBody>
          <a:bodyPr vert="horz" lIns="0" tIns="0" rIns="0" bIns="0" anchor="ctr" anchorCtr="0"/>
          <a:lstStyle>
            <a:lvl1pPr marL="0" indent="0" algn="r">
              <a:spcBef>
                <a:spcPts val="0"/>
              </a:spcBef>
              <a:spcAft>
                <a:spcPts val="600"/>
              </a:spcAft>
              <a:buNone/>
              <a:defRPr sz="3600" b="0" i="0" baseline="0">
                <a:solidFill>
                  <a:schemeClr val="accent3"/>
                </a:solidFill>
                <a:latin typeface="Calibri Light"/>
                <a:cs typeface="Calibri Light"/>
              </a:defRPr>
            </a:lvl1pPr>
          </a:lstStyle>
          <a:p>
            <a:pPr lvl="0"/>
            <a:r>
              <a:rPr lang="en-US" dirty="0"/>
              <a:t>Page Header</a:t>
            </a:r>
          </a:p>
        </p:txBody>
      </p:sp>
      <p:sp>
        <p:nvSpPr>
          <p:cNvPr id="17" name="Text Placeholder 5"/>
          <p:cNvSpPr>
            <a:spLocks noGrp="1"/>
          </p:cNvSpPr>
          <p:nvPr>
            <p:ph type="body" sz="quarter" idx="11" hasCustomPrompt="1"/>
          </p:nvPr>
        </p:nvSpPr>
        <p:spPr>
          <a:xfrm>
            <a:off x="381546" y="1360260"/>
            <a:ext cx="3222940" cy="2470060"/>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457200" indent="0">
              <a:buNone/>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endParaRPr lang="en-US" dirty="0"/>
          </a:p>
        </p:txBody>
      </p:sp>
      <p:sp>
        <p:nvSpPr>
          <p:cNvPr id="18" name="Picture Placeholder 8"/>
          <p:cNvSpPr>
            <a:spLocks noGrp="1"/>
          </p:cNvSpPr>
          <p:nvPr>
            <p:ph type="pic" sz="quarter" idx="13"/>
          </p:nvPr>
        </p:nvSpPr>
        <p:spPr>
          <a:xfrm>
            <a:off x="4008123" y="-764259"/>
            <a:ext cx="6724886" cy="6728562"/>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1236700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6" y="71321"/>
            <a:ext cx="1579929" cy="1131085"/>
          </a:xfrm>
          <a:prstGeom prst="rect">
            <a:avLst/>
          </a:prstGeom>
        </p:spPr>
      </p:pic>
      <p:sp>
        <p:nvSpPr>
          <p:cNvPr id="7"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spcBef>
                <a:spcPts val="0"/>
              </a:spcBef>
              <a:spcAft>
                <a:spcPts val="600"/>
              </a:spcAft>
              <a:buNone/>
              <a:defRPr sz="3600" b="0" i="0">
                <a:solidFill>
                  <a:schemeClr val="bg1"/>
                </a:solidFill>
                <a:latin typeface="Calibri Light"/>
                <a:cs typeface="Calibri Light"/>
              </a:defRPr>
            </a:lvl1pPr>
          </a:lstStyle>
          <a:p>
            <a:pPr lvl="0"/>
            <a:r>
              <a:rPr lang="en-US" dirty="0"/>
              <a:t>Page Header</a:t>
            </a:r>
          </a:p>
        </p:txBody>
      </p:sp>
      <p:sp>
        <p:nvSpPr>
          <p:cNvPr id="10" name="Text Placeholder 5"/>
          <p:cNvSpPr>
            <a:spLocks noGrp="1"/>
          </p:cNvSpPr>
          <p:nvPr>
            <p:ph type="body" sz="quarter" idx="11" hasCustomPrompt="1"/>
          </p:nvPr>
        </p:nvSpPr>
        <p:spPr>
          <a:xfrm>
            <a:off x="1465855" y="1404346"/>
            <a:ext cx="6337025" cy="3157493"/>
          </a:xfrm>
          <a:prstGeom prst="rect">
            <a:avLst/>
          </a:prstGeom>
        </p:spPr>
        <p:txBody>
          <a:bodyPr vert="horz" lIns="0" tIns="0" rIns="0" bIns="0"/>
          <a:lstStyle>
            <a:lvl1pPr marL="0" indent="0">
              <a:lnSpc>
                <a:spcPts val="2100"/>
              </a:lnSpc>
              <a:spcBef>
                <a:spcPts val="0"/>
              </a:spcBef>
              <a:spcAft>
                <a:spcPts val="600"/>
              </a:spcAft>
              <a:buNone/>
              <a:defRPr lang="en-US" sz="1500" smtClean="0">
                <a:solidFill>
                  <a:srgbClr val="FFFFFF"/>
                </a:solidFill>
              </a:defRPr>
            </a:lvl1pPr>
            <a:lvl2pPr marL="742950" indent="-285750">
              <a:buFont typeface="Arial"/>
              <a:buChar char="•"/>
              <a:defRPr sz="1500">
                <a:solidFill>
                  <a:srgbClr val="FFFFFF"/>
                </a:solidFill>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Vestibulum</a:t>
            </a:r>
            <a:r>
              <a:rPr lang="en-US" dirty="0"/>
              <a:t> ac ante </a:t>
            </a:r>
            <a:r>
              <a:rPr lang="en-US" dirty="0" err="1"/>
              <a:t>feugiat</a:t>
            </a:r>
            <a:r>
              <a:rPr lang="en-US" dirty="0"/>
              <a:t>, </a:t>
            </a:r>
            <a:r>
              <a:rPr lang="en-US" dirty="0" err="1"/>
              <a:t>maximus</a:t>
            </a:r>
            <a:r>
              <a:rPr lang="en-US" dirty="0"/>
              <a:t> </a:t>
            </a:r>
            <a:r>
              <a:rPr lang="en-US" dirty="0" err="1"/>
              <a:t>erat</a:t>
            </a:r>
            <a:r>
              <a:rPr lang="en-US" dirty="0"/>
              <a:t> et, </a:t>
            </a:r>
            <a:r>
              <a:rPr lang="en-US" dirty="0" err="1"/>
              <a:t>accumsan</a:t>
            </a:r>
            <a:r>
              <a:rPr lang="en-US" dirty="0"/>
              <a:t> </a:t>
            </a:r>
            <a:r>
              <a:rPr lang="en-US" dirty="0" err="1"/>
              <a:t>neque</a:t>
            </a:r>
            <a:r>
              <a:rPr lang="en-US" dirty="0"/>
              <a:t>. </a:t>
            </a:r>
            <a:r>
              <a:rPr lang="en-US" dirty="0" err="1"/>
              <a:t>Nulla</a:t>
            </a:r>
            <a:r>
              <a:rPr lang="en-US" dirty="0"/>
              <a:t> </a:t>
            </a:r>
            <a:r>
              <a:rPr lang="en-US" dirty="0" err="1"/>
              <a:t>lacinia</a:t>
            </a:r>
            <a:r>
              <a:rPr lang="en-US" dirty="0"/>
              <a:t> </a:t>
            </a:r>
            <a:r>
              <a:rPr lang="en-US" dirty="0" err="1"/>
              <a:t>purus</a:t>
            </a:r>
            <a:r>
              <a:rPr lang="en-US" dirty="0"/>
              <a:t> a </a:t>
            </a:r>
            <a:r>
              <a:rPr lang="en-US" dirty="0" err="1"/>
              <a:t>lorem</a:t>
            </a:r>
            <a:r>
              <a:rPr lang="en-US" dirty="0"/>
              <a:t> </a:t>
            </a:r>
            <a:r>
              <a:rPr lang="en-US" dirty="0" err="1"/>
              <a:t>tincidunt</a:t>
            </a:r>
            <a:r>
              <a:rPr lang="en-US" dirty="0"/>
              <a:t> </a:t>
            </a:r>
            <a:r>
              <a:rPr lang="en-US" dirty="0" err="1"/>
              <a:t>consequat</a:t>
            </a:r>
            <a:r>
              <a:rPr lang="en-US" dirty="0"/>
              <a:t>. </a:t>
            </a:r>
            <a:r>
              <a:rPr lang="en-US" dirty="0" err="1"/>
              <a:t>Sed</a:t>
            </a:r>
            <a:r>
              <a:rPr lang="en-US" dirty="0"/>
              <a:t> </a:t>
            </a:r>
            <a:r>
              <a:rPr lang="en-US" dirty="0" err="1"/>
              <a:t>posuere</a:t>
            </a:r>
            <a:r>
              <a:rPr lang="en-US" dirty="0"/>
              <a:t> </a:t>
            </a:r>
            <a:r>
              <a:rPr lang="en-US" dirty="0" err="1"/>
              <a:t>cursus</a:t>
            </a:r>
            <a:r>
              <a:rPr lang="en-US" dirty="0"/>
              <a:t> ligula in </a:t>
            </a:r>
            <a:r>
              <a:rPr lang="en-US" dirty="0" err="1"/>
              <a:t>porta</a:t>
            </a:r>
            <a:r>
              <a:rPr lang="en-US" dirty="0"/>
              <a:t>. </a:t>
            </a:r>
            <a:r>
              <a:rPr lang="en-US" dirty="0" err="1"/>
              <a:t>Ut</a:t>
            </a:r>
            <a:r>
              <a:rPr lang="en-US" dirty="0"/>
              <a:t> </a:t>
            </a:r>
            <a:r>
              <a:rPr lang="en-US" dirty="0" err="1"/>
              <a:t>quis</a:t>
            </a:r>
            <a:r>
              <a:rPr lang="en-US" dirty="0"/>
              <a:t> ex </a:t>
            </a:r>
            <a:r>
              <a:rPr lang="en-US" dirty="0" err="1"/>
              <a:t>eget</a:t>
            </a:r>
            <a:r>
              <a:rPr lang="en-US" dirty="0"/>
              <a:t> ligula </a:t>
            </a:r>
            <a:r>
              <a:rPr lang="en-US" dirty="0" err="1"/>
              <a:t>ultricies</a:t>
            </a:r>
            <a:r>
              <a:rPr lang="en-US" dirty="0"/>
              <a:t> </a:t>
            </a:r>
            <a:r>
              <a:rPr lang="en-US" dirty="0" err="1"/>
              <a:t>pulvinar</a:t>
            </a:r>
            <a:r>
              <a:rPr lang="en-US" dirty="0"/>
              <a:t> </a:t>
            </a:r>
            <a:r>
              <a:rPr lang="en-US" dirty="0" err="1"/>
              <a:t>eget</a:t>
            </a:r>
            <a:r>
              <a:rPr lang="en-US" dirty="0"/>
              <a:t> </a:t>
            </a:r>
            <a:r>
              <a:rPr lang="en-US" dirty="0" err="1"/>
              <a:t>mollis</a:t>
            </a:r>
            <a:r>
              <a:rPr lang="en-US" dirty="0"/>
              <a:t> </a:t>
            </a:r>
            <a:r>
              <a:rPr lang="en-US" dirty="0" err="1"/>
              <a:t>tellus</a:t>
            </a:r>
            <a:r>
              <a:rPr lang="en-US" dirty="0"/>
              <a:t>. </a:t>
            </a:r>
          </a:p>
          <a:p>
            <a:pPr lvl="1"/>
            <a:r>
              <a:rPr lang="en-US" dirty="0"/>
              <a:t>Bullet one</a:t>
            </a:r>
          </a:p>
          <a:p>
            <a:pPr lvl="1"/>
            <a:r>
              <a:rPr lang="en-US" dirty="0"/>
              <a:t>Bullet two</a:t>
            </a:r>
          </a:p>
        </p:txBody>
      </p:sp>
    </p:spTree>
    <p:extLst>
      <p:ext uri="{BB962C8B-B14F-4D97-AF65-F5344CB8AC3E}">
        <p14:creationId xmlns:p14="http://schemas.microsoft.com/office/powerpoint/2010/main" val="3391163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4220307"/>
            <a:ext cx="9144000" cy="923193"/>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80382" y="4266534"/>
            <a:ext cx="2952768" cy="826430"/>
          </a:xfrm>
          <a:prstGeom prst="rect">
            <a:avLst/>
          </a:prstGeom>
        </p:spPr>
      </p:pic>
      <p:sp>
        <p:nvSpPr>
          <p:cNvPr id="12"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lnSpc>
                <a:spcPts val="3600"/>
              </a:lnSpc>
              <a:spcBef>
                <a:spcPts val="0"/>
              </a:spcBef>
              <a:spcAft>
                <a:spcPts val="600"/>
              </a:spcAft>
              <a:buNone/>
              <a:defRPr sz="3600" b="0" i="0">
                <a:solidFill>
                  <a:schemeClr val="accent3"/>
                </a:solidFill>
                <a:latin typeface="Calibri Light"/>
                <a:cs typeface="Calibri Light"/>
              </a:defRPr>
            </a:lvl1pPr>
          </a:lstStyle>
          <a:p>
            <a:pPr lvl="0"/>
            <a:r>
              <a:rPr lang="en-US" dirty="0"/>
              <a:t>This slide is for the end </a:t>
            </a:r>
            <a:br>
              <a:rPr lang="en-US" dirty="0"/>
            </a:br>
            <a:r>
              <a:rPr lang="en-US" dirty="0"/>
              <a:t>of a presentation</a:t>
            </a:r>
          </a:p>
        </p:txBody>
      </p:sp>
      <p:sp>
        <p:nvSpPr>
          <p:cNvPr id="13" name="Text Placeholder 5"/>
          <p:cNvSpPr>
            <a:spLocks noGrp="1"/>
          </p:cNvSpPr>
          <p:nvPr>
            <p:ph type="body" sz="quarter" idx="11" hasCustomPrompt="1"/>
          </p:nvPr>
        </p:nvSpPr>
        <p:spPr>
          <a:xfrm>
            <a:off x="1465855" y="1404347"/>
            <a:ext cx="6337025" cy="1196614"/>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457200" indent="0">
              <a:buNone/>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endParaRPr lang="en-US" dirty="0"/>
          </a:p>
        </p:txBody>
      </p:sp>
      <p:sp>
        <p:nvSpPr>
          <p:cNvPr id="14" name="Text Placeholder 13"/>
          <p:cNvSpPr>
            <a:spLocks noGrp="1"/>
          </p:cNvSpPr>
          <p:nvPr>
            <p:ph type="body" sz="quarter" idx="12" hasCustomPrompt="1"/>
          </p:nvPr>
        </p:nvSpPr>
        <p:spPr>
          <a:xfrm>
            <a:off x="1465263" y="4229833"/>
            <a:ext cx="5715000" cy="867012"/>
          </a:xfrm>
          <a:prstGeom prst="rect">
            <a:avLst/>
          </a:prstGeom>
        </p:spPr>
        <p:txBody>
          <a:bodyPr vert="horz" lIns="0" tIns="0" rIns="0" bIns="0" anchor="ctr" anchorCtr="0"/>
          <a:lstStyle>
            <a:lvl1pPr marL="0" indent="0" algn="r">
              <a:spcBef>
                <a:spcPts val="0"/>
              </a:spcBef>
              <a:spcAft>
                <a:spcPts val="600"/>
              </a:spcAft>
              <a:buNone/>
              <a:defRPr b="0" i="1">
                <a:solidFill>
                  <a:srgbClr val="FFFFFF"/>
                </a:solidFill>
                <a:latin typeface="Calibri"/>
                <a:cs typeface="Calibri"/>
              </a:defRPr>
            </a:lvl1pPr>
          </a:lstStyle>
          <a:p>
            <a:pPr lvl="0"/>
            <a:r>
              <a:rPr lang="en-US" dirty="0"/>
              <a:t>We Build Communities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317991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6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2728825" y="793567"/>
            <a:ext cx="8199915" cy="2327003"/>
          </a:xfrm>
          <a:prstGeom prst="rect">
            <a:avLst/>
          </a:prstGeom>
        </p:spPr>
      </p:pic>
      <p:pic>
        <p:nvPicPr>
          <p:cNvPr id="11" name="Picture 10"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9960" y="4191000"/>
            <a:ext cx="987617" cy="686054"/>
          </a:xfrm>
          <a:prstGeom prst="rect">
            <a:avLst/>
          </a:prstGeom>
        </p:spPr>
      </p:pic>
      <p:sp>
        <p:nvSpPr>
          <p:cNvPr id="3" name="Text Placeholder 2"/>
          <p:cNvSpPr>
            <a:spLocks noGrp="1"/>
          </p:cNvSpPr>
          <p:nvPr>
            <p:ph type="body" sz="quarter" idx="12" hasCustomPrompt="1"/>
          </p:nvPr>
        </p:nvSpPr>
        <p:spPr>
          <a:xfrm>
            <a:off x="5489559" y="793566"/>
            <a:ext cx="3418018" cy="2327005"/>
          </a:xfrm>
          <a:prstGeom prst="rect">
            <a:avLst/>
          </a:prstGeom>
        </p:spPr>
        <p:txBody>
          <a:bodyPr vert="horz" lIns="0" tIns="0" rIns="0" bIns="0" anchor="ctr" anchorCtr="0"/>
          <a:lstStyle>
            <a:lvl1pPr marL="0" indent="0" algn="l">
              <a:spcBef>
                <a:spcPts val="0"/>
              </a:spcBef>
              <a:spcAft>
                <a:spcPts val="600"/>
              </a:spcAft>
              <a:buNone/>
              <a:defRPr sz="6000" b="0" i="0">
                <a:solidFill>
                  <a:schemeClr val="accent3"/>
                </a:solidFill>
                <a:latin typeface="Calibri Light"/>
                <a:cs typeface="Calibri Light"/>
              </a:defRPr>
            </a:lvl1pPr>
          </a:lstStyle>
          <a:p>
            <a:pPr lvl="0"/>
            <a:r>
              <a:rPr lang="en-US" dirty="0"/>
              <a:t>Section Header 1</a:t>
            </a:r>
          </a:p>
        </p:txBody>
      </p:sp>
      <p:sp>
        <p:nvSpPr>
          <p:cNvPr id="13" name="Picture Placeholder 8"/>
          <p:cNvSpPr>
            <a:spLocks noGrp="1"/>
          </p:cNvSpPr>
          <p:nvPr>
            <p:ph type="pic" sz="quarter" idx="13"/>
          </p:nvPr>
        </p:nvSpPr>
        <p:spPr>
          <a:xfrm>
            <a:off x="-2275840" y="-495906"/>
            <a:ext cx="6188473" cy="6191856"/>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195937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6731865" y="793567"/>
            <a:ext cx="8199915" cy="2327003"/>
          </a:xfrm>
          <a:prstGeom prst="rect">
            <a:avLst/>
          </a:prstGeom>
        </p:spPr>
      </p:pic>
      <p:pic>
        <p:nvPicPr>
          <p:cNvPr id="11" name="Picture 10"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191000"/>
            <a:ext cx="987617" cy="686054"/>
          </a:xfrm>
          <a:prstGeom prst="rect">
            <a:avLst/>
          </a:prstGeom>
        </p:spPr>
      </p:pic>
      <p:sp>
        <p:nvSpPr>
          <p:cNvPr id="3" name="Text Placeholder 2"/>
          <p:cNvSpPr>
            <a:spLocks noGrp="1"/>
          </p:cNvSpPr>
          <p:nvPr>
            <p:ph type="body" sz="quarter" idx="10" hasCustomPrompt="1"/>
          </p:nvPr>
        </p:nvSpPr>
        <p:spPr>
          <a:xfrm>
            <a:off x="1496997" y="793566"/>
            <a:ext cx="3461083" cy="2327004"/>
          </a:xfrm>
          <a:prstGeom prst="rect">
            <a:avLst/>
          </a:prstGeom>
        </p:spPr>
        <p:txBody>
          <a:bodyPr vert="horz" lIns="0" tIns="0" rIns="0" bIns="0" anchor="ctr" anchorCtr="0"/>
          <a:lstStyle>
            <a:lvl1pPr marL="0" indent="0">
              <a:spcBef>
                <a:spcPts val="0"/>
              </a:spcBef>
              <a:spcAft>
                <a:spcPts val="600"/>
              </a:spcAft>
              <a:buNone/>
              <a:defRPr sz="6000" b="0" i="0" baseline="0">
                <a:solidFill>
                  <a:schemeClr val="accent3"/>
                </a:solidFill>
                <a:latin typeface="Calibri Light"/>
                <a:cs typeface="Calibri Light"/>
              </a:defRPr>
            </a:lvl1pPr>
          </a:lstStyle>
          <a:p>
            <a:pPr lvl="0"/>
            <a:r>
              <a:rPr lang="en-US" dirty="0"/>
              <a:t>Section Header 2</a:t>
            </a:r>
          </a:p>
        </p:txBody>
      </p:sp>
      <p:sp>
        <p:nvSpPr>
          <p:cNvPr id="12" name="Picture Placeholder 8"/>
          <p:cNvSpPr>
            <a:spLocks noGrp="1"/>
          </p:cNvSpPr>
          <p:nvPr>
            <p:ph type="pic" sz="quarter" idx="13"/>
          </p:nvPr>
        </p:nvSpPr>
        <p:spPr>
          <a:xfrm>
            <a:off x="5140959" y="-495906"/>
            <a:ext cx="6188473" cy="6191856"/>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295638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iStock_72865149_XXX 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p:cNvSpPr/>
          <p:nvPr userDrawn="1"/>
        </p:nvSpPr>
        <p:spPr>
          <a:xfrm rot="16200000">
            <a:off x="3280411" y="-720092"/>
            <a:ext cx="5143500" cy="6583682"/>
          </a:xfrm>
          <a:prstGeom prst="rect">
            <a:avLst/>
          </a:prstGeom>
          <a:gradFill flip="none" rotWithShape="1">
            <a:gsLst>
              <a:gs pos="0">
                <a:srgbClr val="000000"/>
              </a:gs>
              <a:gs pos="84000">
                <a:srgbClr val="FFFFFF">
                  <a:alpha val="0"/>
                  <a:lumMod val="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6200000">
            <a:off x="4017701" y="-3142956"/>
            <a:ext cx="6612998" cy="2540358"/>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sp>
        <p:nvSpPr>
          <p:cNvPr id="5" name="Text Placeholder 4"/>
          <p:cNvSpPr>
            <a:spLocks noGrp="1"/>
          </p:cNvSpPr>
          <p:nvPr>
            <p:ph type="body" sz="quarter" idx="11" hasCustomPrompt="1"/>
          </p:nvPr>
        </p:nvSpPr>
        <p:spPr>
          <a:xfrm>
            <a:off x="6081225" y="1433722"/>
            <a:ext cx="2485949" cy="3229718"/>
          </a:xfrm>
          <a:prstGeom prst="rect">
            <a:avLst/>
          </a:prstGeom>
        </p:spPr>
        <p:txBody>
          <a:bodyPr vert="horz" lIns="0" tIns="0" rIns="0" bIns="0"/>
          <a:lstStyle>
            <a:lvl1pPr marL="0" indent="0">
              <a:spcBef>
                <a:spcPts val="0"/>
              </a:spcBef>
              <a:spcAft>
                <a:spcPts val="600"/>
              </a:spcAft>
              <a:buNone/>
              <a:defRPr sz="3600">
                <a:solidFill>
                  <a:srgbClr val="FFFFFF"/>
                </a:solidFill>
                <a:latin typeface="Calibri"/>
                <a:cs typeface="Calibri"/>
              </a:defRPr>
            </a:lvl1pPr>
          </a:lstStyle>
          <a:p>
            <a:pPr lvl="0"/>
            <a:r>
              <a:rPr lang="en-US" dirty="0"/>
              <a:t>Section Style Option</a:t>
            </a:r>
          </a:p>
        </p:txBody>
      </p:sp>
    </p:spTree>
    <p:extLst>
      <p:ext uri="{BB962C8B-B14F-4D97-AF65-F5344CB8AC3E}">
        <p14:creationId xmlns:p14="http://schemas.microsoft.com/office/powerpoint/2010/main" val="2121730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14275" y="1511022"/>
            <a:ext cx="4771928" cy="1890764"/>
          </a:xfrm>
          <a:prstGeom prst="rect">
            <a:avLst/>
          </a:prstGeom>
        </p:spPr>
      </p:pic>
      <p:cxnSp>
        <p:nvCxnSpPr>
          <p:cNvPr id="10" name="Straight Connector 9"/>
          <p:cNvCxnSpPr/>
          <p:nvPr userDrawn="1"/>
        </p:nvCxnSpPr>
        <p:spPr>
          <a:xfrm>
            <a:off x="-1566329" y="1605242"/>
            <a:ext cx="16933" cy="3420535"/>
          </a:xfrm>
          <a:prstGeom prst="line">
            <a:avLst/>
          </a:prstGeom>
          <a:ln w="57150" cap="rnd">
            <a:solidFill>
              <a:srgbClr val="9D968D"/>
            </a:solidFill>
            <a:prstDash val="sysDot"/>
          </a:ln>
          <a:effectLst/>
        </p:spPr>
        <p:style>
          <a:lnRef idx="2">
            <a:schemeClr val="accent1"/>
          </a:lnRef>
          <a:fillRef idx="0">
            <a:schemeClr val="accent1"/>
          </a:fillRef>
          <a:effectRef idx="1">
            <a:schemeClr val="accent1"/>
          </a:effectRef>
          <a:fontRef idx="minor">
            <a:schemeClr val="tx1"/>
          </a:fontRef>
        </p:style>
      </p:cxnSp>
      <p:pic>
        <p:nvPicPr>
          <p:cNvPr id="13" name="Picture 12"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5" name="Text Placeholder 4"/>
          <p:cNvSpPr>
            <a:spLocks noGrp="1"/>
          </p:cNvSpPr>
          <p:nvPr>
            <p:ph type="body" sz="quarter" idx="10" hasCustomPrompt="1"/>
          </p:nvPr>
        </p:nvSpPr>
        <p:spPr>
          <a:xfrm>
            <a:off x="91440" y="1511022"/>
            <a:ext cx="2707323" cy="1890764"/>
          </a:xfrm>
          <a:prstGeom prst="rect">
            <a:avLst/>
          </a:prstGeom>
        </p:spPr>
        <p:txBody>
          <a:bodyPr vert="horz" lIns="0" tIns="0" rIns="0" bIns="0" anchor="ctr" anchorCtr="0"/>
          <a:lstStyle>
            <a:lvl1pPr marL="0" indent="0" algn="r">
              <a:spcBef>
                <a:spcPts val="0"/>
              </a:spcBef>
              <a:spcAft>
                <a:spcPts val="600"/>
              </a:spcAft>
              <a:buNone/>
              <a:defRPr sz="3600" b="0" i="0" baseline="0">
                <a:solidFill>
                  <a:schemeClr val="accent3"/>
                </a:solidFill>
                <a:latin typeface="Calibri Light"/>
                <a:cs typeface="Calibri Light"/>
              </a:defRPr>
            </a:lvl1pPr>
          </a:lstStyle>
          <a:p>
            <a:pPr lvl="0"/>
            <a:r>
              <a:rPr lang="en-US" dirty="0"/>
              <a:t>Divider Style 1</a:t>
            </a:r>
          </a:p>
        </p:txBody>
      </p:sp>
      <p:sp>
        <p:nvSpPr>
          <p:cNvPr id="15" name="Picture Placeholder 8"/>
          <p:cNvSpPr>
            <a:spLocks noGrp="1"/>
          </p:cNvSpPr>
          <p:nvPr>
            <p:ph type="pic" sz="quarter" idx="13"/>
          </p:nvPr>
        </p:nvSpPr>
        <p:spPr>
          <a:xfrm>
            <a:off x="3845563" y="-764259"/>
            <a:ext cx="6724886" cy="6728562"/>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31963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iStock_26523191_XX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11" name="Rectangle 10"/>
          <p:cNvSpPr/>
          <p:nvPr userDrawn="1"/>
        </p:nvSpPr>
        <p:spPr>
          <a:xfrm flipH="1">
            <a:off x="0" y="0"/>
            <a:ext cx="9144001" cy="5143500"/>
          </a:xfrm>
          <a:prstGeom prst="rect">
            <a:avLst/>
          </a:prstGeom>
          <a:solidFill>
            <a:schemeClr val="tx1">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194002" y="2655946"/>
            <a:ext cx="4771928" cy="1890764"/>
          </a:xfrm>
          <a:prstGeom prst="rect">
            <a:avLst/>
          </a:prstGeom>
        </p:spPr>
      </p:pic>
      <p:sp>
        <p:nvSpPr>
          <p:cNvPr id="3" name="Text Placeholder 2"/>
          <p:cNvSpPr>
            <a:spLocks noGrp="1"/>
          </p:cNvSpPr>
          <p:nvPr>
            <p:ph type="body" sz="quarter" idx="10" hasCustomPrompt="1"/>
          </p:nvPr>
        </p:nvSpPr>
        <p:spPr>
          <a:xfrm>
            <a:off x="3301561" y="2655946"/>
            <a:ext cx="4867275" cy="1890764"/>
          </a:xfrm>
          <a:prstGeom prst="rect">
            <a:avLst/>
          </a:prstGeom>
        </p:spPr>
        <p:txBody>
          <a:bodyPr vert="horz" lIns="0" tIns="0" rIns="0" bIns="0" anchor="ctr" anchorCtr="0"/>
          <a:lstStyle>
            <a:lvl1pPr marL="0" indent="0" algn="r">
              <a:spcBef>
                <a:spcPts val="0"/>
              </a:spcBef>
              <a:spcAft>
                <a:spcPts val="600"/>
              </a:spcAft>
              <a:buNone/>
              <a:defRPr sz="3600">
                <a:solidFill>
                  <a:schemeClr val="bg1"/>
                </a:solidFill>
                <a:latin typeface="Calibri Light"/>
                <a:cs typeface="Calibri"/>
              </a:defRPr>
            </a:lvl1pPr>
          </a:lstStyle>
          <a:p>
            <a:pPr lvl="0"/>
            <a:r>
              <a:rPr lang="en-US" dirty="0"/>
              <a:t>Divider Style 2</a:t>
            </a:r>
          </a:p>
        </p:txBody>
      </p:sp>
    </p:spTree>
    <p:extLst>
      <p:ext uri="{BB962C8B-B14F-4D97-AF65-F5344CB8AC3E}">
        <p14:creationId xmlns:p14="http://schemas.microsoft.com/office/powerpoint/2010/main" val="2305920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pic>
        <p:nvPicPr>
          <p:cNvPr id="16" name="Picture 15"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3"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6" name="Text Placeholder 5"/>
          <p:cNvSpPr>
            <a:spLocks noGrp="1"/>
          </p:cNvSpPr>
          <p:nvPr>
            <p:ph type="body" sz="quarter" idx="11" hasCustomPrompt="1"/>
          </p:nvPr>
        </p:nvSpPr>
        <p:spPr>
          <a:xfrm>
            <a:off x="1465855" y="1404346"/>
            <a:ext cx="6337025" cy="2883173"/>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742950" indent="-285750">
              <a:buFont typeface="Arial"/>
              <a:buChar char="•"/>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p>
          <a:p>
            <a:pPr lvl="1"/>
            <a:r>
              <a:rPr lang="en-US" dirty="0"/>
              <a:t>Bullet number one</a:t>
            </a:r>
          </a:p>
          <a:p>
            <a:pPr lvl="1"/>
            <a:r>
              <a:rPr lang="en-US" dirty="0"/>
              <a:t>Bullet number two</a:t>
            </a:r>
          </a:p>
        </p:txBody>
      </p:sp>
    </p:spTree>
    <p:extLst>
      <p:ext uri="{BB962C8B-B14F-4D97-AF65-F5344CB8AC3E}">
        <p14:creationId xmlns:p14="http://schemas.microsoft.com/office/powerpoint/2010/main" val="335084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AHB 2 Line 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5"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6" name="Text Placeholder 5"/>
          <p:cNvSpPr>
            <a:spLocks noGrp="1"/>
          </p:cNvSpPr>
          <p:nvPr>
            <p:ph type="body" sz="quarter" idx="11" hasCustomPrompt="1"/>
          </p:nvPr>
        </p:nvSpPr>
        <p:spPr>
          <a:xfrm>
            <a:off x="1465855" y="1404346"/>
            <a:ext cx="3136625" cy="2456453"/>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457200" indent="0">
              <a:buNone/>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endParaRPr lang="en-US" dirty="0"/>
          </a:p>
        </p:txBody>
      </p:sp>
      <p:sp>
        <p:nvSpPr>
          <p:cNvPr id="9" name="Picture Placeholder 8"/>
          <p:cNvSpPr>
            <a:spLocks noGrp="1"/>
          </p:cNvSpPr>
          <p:nvPr>
            <p:ph type="pic" sz="quarter" idx="13"/>
          </p:nvPr>
        </p:nvSpPr>
        <p:spPr>
          <a:xfrm>
            <a:off x="5090161" y="1202408"/>
            <a:ext cx="3749039" cy="3751088"/>
          </a:xfrm>
          <a:prstGeom prst="ellipse">
            <a:avLst/>
          </a:prstGeom>
        </p:spPr>
        <p:txBody>
          <a:bodyPr vert="horz"/>
          <a:lstStyle/>
          <a:p>
            <a:r>
              <a:rPr lang="en-US"/>
              <a:t>Click icon to add picture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215387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0" name="Picture 9" descr="NAHB 2 Line 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12" name="Text Placeholder 2"/>
          <p:cNvSpPr>
            <a:spLocks noGrp="1"/>
          </p:cNvSpPr>
          <p:nvPr>
            <p:ph type="body" sz="quarter" idx="10" hasCustomPrompt="1"/>
          </p:nvPr>
        </p:nvSpPr>
        <p:spPr>
          <a:xfrm>
            <a:off x="1465855" y="71321"/>
            <a:ext cx="388846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13" name="Text Placeholder 5"/>
          <p:cNvSpPr>
            <a:spLocks noGrp="1"/>
          </p:cNvSpPr>
          <p:nvPr>
            <p:ph type="body" sz="quarter" idx="11" hasCustomPrompt="1"/>
          </p:nvPr>
        </p:nvSpPr>
        <p:spPr>
          <a:xfrm>
            <a:off x="1465855" y="1404346"/>
            <a:ext cx="3888465" cy="2986160"/>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742950" indent="-285750">
              <a:buFont typeface="Arial"/>
              <a:buChar char="•"/>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mn-lt"/>
              </a:rPr>
              <a:t>consectetur</a:t>
            </a:r>
            <a:r>
              <a:rPr lang="en-US" sz="1500" dirty="0">
                <a:solidFill>
                  <a:srgbClr val="3D3935"/>
                </a:solidFill>
                <a:latin typeface="+mn-lt"/>
              </a:rPr>
              <a:t> </a:t>
            </a:r>
            <a:r>
              <a:rPr lang="en-US" sz="1500" dirty="0" err="1">
                <a:solidFill>
                  <a:srgbClr val="3D3935"/>
                </a:solidFill>
                <a:latin typeface="+mn-lt"/>
              </a:rPr>
              <a:t>adipiscing</a:t>
            </a:r>
            <a:r>
              <a:rPr lang="en-US" sz="1500" dirty="0">
                <a:solidFill>
                  <a:srgbClr val="3D3935"/>
                </a:solidFill>
                <a:latin typeface="+mn-lt"/>
              </a:rPr>
              <a:t> </a:t>
            </a:r>
            <a:r>
              <a:rPr lang="en-US" sz="1500" dirty="0" err="1">
                <a:solidFill>
                  <a:srgbClr val="3D3935"/>
                </a:solidFill>
                <a:latin typeface="+mn-lt"/>
              </a:rPr>
              <a:t>elit</a:t>
            </a:r>
            <a:r>
              <a:rPr lang="en-US" sz="1500" dirty="0">
                <a:solidFill>
                  <a:srgbClr val="3D3935"/>
                </a:solidFill>
                <a:latin typeface="+mn-lt"/>
              </a:rPr>
              <a:t>. </a:t>
            </a:r>
            <a:r>
              <a:rPr lang="en-US" sz="1500" dirty="0" err="1">
                <a:solidFill>
                  <a:srgbClr val="3D3935"/>
                </a:solidFill>
                <a:latin typeface="+mn-lt"/>
              </a:rPr>
              <a:t>Vestibulum</a:t>
            </a:r>
            <a:r>
              <a:rPr lang="en-US" sz="1500" dirty="0">
                <a:solidFill>
                  <a:srgbClr val="3D3935"/>
                </a:solidFill>
                <a:latin typeface="+mn-lt"/>
              </a:rPr>
              <a:t> ac ante </a:t>
            </a:r>
            <a:r>
              <a:rPr lang="en-US" sz="1500" dirty="0" err="1">
                <a:solidFill>
                  <a:srgbClr val="3D3935"/>
                </a:solidFill>
                <a:latin typeface="+mn-lt"/>
              </a:rPr>
              <a:t>feugiat</a:t>
            </a:r>
            <a:r>
              <a:rPr lang="en-US" sz="1500" dirty="0">
                <a:solidFill>
                  <a:srgbClr val="3D3935"/>
                </a:solidFill>
                <a:latin typeface="+mn-lt"/>
              </a:rPr>
              <a:t>, </a:t>
            </a:r>
            <a:r>
              <a:rPr lang="en-US" sz="1500" dirty="0" err="1">
                <a:solidFill>
                  <a:srgbClr val="3D3935"/>
                </a:solidFill>
                <a:latin typeface="+mn-lt"/>
              </a:rPr>
              <a:t>maximus</a:t>
            </a:r>
            <a:r>
              <a:rPr lang="en-US" sz="1500" dirty="0">
                <a:solidFill>
                  <a:srgbClr val="3D3935"/>
                </a:solidFill>
                <a:latin typeface="+mn-lt"/>
              </a:rPr>
              <a:t> </a:t>
            </a:r>
            <a:r>
              <a:rPr lang="en-US" sz="1500" dirty="0" err="1">
                <a:solidFill>
                  <a:srgbClr val="3D3935"/>
                </a:solidFill>
                <a:latin typeface="+mn-lt"/>
              </a:rPr>
              <a:t>erat</a:t>
            </a:r>
            <a:r>
              <a:rPr lang="en-US" sz="1500" dirty="0">
                <a:solidFill>
                  <a:srgbClr val="3D3935"/>
                </a:solidFill>
                <a:latin typeface="+mn-lt"/>
              </a:rPr>
              <a:t> et, </a:t>
            </a:r>
            <a:r>
              <a:rPr lang="en-US" sz="1500" dirty="0" err="1">
                <a:solidFill>
                  <a:srgbClr val="3D3935"/>
                </a:solidFill>
                <a:latin typeface="+mn-lt"/>
              </a:rPr>
              <a:t>accumsan</a:t>
            </a:r>
            <a:r>
              <a:rPr lang="en-US" sz="1500" dirty="0">
                <a:solidFill>
                  <a:srgbClr val="3D3935"/>
                </a:solidFill>
                <a:latin typeface="+mn-lt"/>
              </a:rPr>
              <a:t> </a:t>
            </a:r>
            <a:r>
              <a:rPr lang="en-US" sz="1500" dirty="0" err="1">
                <a:solidFill>
                  <a:srgbClr val="3D3935"/>
                </a:solidFill>
                <a:latin typeface="+mn-lt"/>
              </a:rPr>
              <a:t>neque</a:t>
            </a:r>
            <a:r>
              <a:rPr lang="en-US" sz="1500" dirty="0">
                <a:solidFill>
                  <a:srgbClr val="3D3935"/>
                </a:solidFill>
                <a:latin typeface="+mn-lt"/>
              </a:rPr>
              <a:t>. </a:t>
            </a:r>
            <a:r>
              <a:rPr lang="en-US" sz="1500" dirty="0" err="1">
                <a:solidFill>
                  <a:srgbClr val="3D3935"/>
                </a:solidFill>
                <a:latin typeface="+mn-lt"/>
              </a:rPr>
              <a:t>Nulla</a:t>
            </a:r>
            <a:r>
              <a:rPr lang="en-US" sz="1500" dirty="0">
                <a:solidFill>
                  <a:srgbClr val="3D3935"/>
                </a:solidFill>
                <a:latin typeface="+mn-lt"/>
              </a:rPr>
              <a:t> </a:t>
            </a:r>
            <a:r>
              <a:rPr lang="en-US" sz="1500" dirty="0" err="1">
                <a:solidFill>
                  <a:srgbClr val="3D3935"/>
                </a:solidFill>
                <a:latin typeface="+mn-lt"/>
              </a:rPr>
              <a:t>lacinia</a:t>
            </a:r>
            <a:r>
              <a:rPr lang="en-US" sz="1500" dirty="0">
                <a:solidFill>
                  <a:srgbClr val="3D3935"/>
                </a:solidFill>
                <a:latin typeface="+mn-lt"/>
              </a:rPr>
              <a:t> </a:t>
            </a:r>
            <a:r>
              <a:rPr lang="en-US" sz="1500" dirty="0" err="1">
                <a:solidFill>
                  <a:srgbClr val="3D3935"/>
                </a:solidFill>
                <a:latin typeface="+mn-lt"/>
              </a:rPr>
              <a:t>purus</a:t>
            </a:r>
            <a:r>
              <a:rPr lang="en-US" sz="1500" dirty="0">
                <a:solidFill>
                  <a:srgbClr val="3D3935"/>
                </a:solidFill>
                <a:latin typeface="+mn-lt"/>
              </a:rPr>
              <a:t> a </a:t>
            </a:r>
            <a:r>
              <a:rPr lang="en-US" sz="1500" dirty="0" err="1">
                <a:solidFill>
                  <a:srgbClr val="3D3935"/>
                </a:solidFill>
                <a:latin typeface="+mn-lt"/>
              </a:rPr>
              <a:t>lorem</a:t>
            </a:r>
            <a:r>
              <a:rPr lang="en-US" sz="1500" dirty="0">
                <a:solidFill>
                  <a:srgbClr val="3D3935"/>
                </a:solidFill>
                <a:latin typeface="+mn-lt"/>
              </a:rPr>
              <a:t> </a:t>
            </a:r>
            <a:r>
              <a:rPr lang="en-US" sz="1500" dirty="0" err="1">
                <a:solidFill>
                  <a:srgbClr val="3D3935"/>
                </a:solidFill>
                <a:latin typeface="+mn-lt"/>
              </a:rPr>
              <a:t>tincidunt</a:t>
            </a:r>
            <a:r>
              <a:rPr lang="en-US" sz="1500" dirty="0">
                <a:solidFill>
                  <a:srgbClr val="3D3935"/>
                </a:solidFill>
                <a:latin typeface="+mn-lt"/>
              </a:rPr>
              <a:t> </a:t>
            </a:r>
            <a:r>
              <a:rPr lang="en-US" sz="1500" dirty="0" err="1">
                <a:solidFill>
                  <a:srgbClr val="3D3935"/>
                </a:solidFill>
                <a:latin typeface="+mn-lt"/>
              </a:rPr>
              <a:t>consequat</a:t>
            </a:r>
            <a:r>
              <a:rPr lang="en-US" sz="1500" dirty="0">
                <a:solidFill>
                  <a:srgbClr val="3D3935"/>
                </a:solidFill>
                <a:latin typeface="+mn-lt"/>
              </a:rPr>
              <a:t>. </a:t>
            </a:r>
            <a:r>
              <a:rPr lang="en-US" sz="1500" dirty="0" err="1">
                <a:solidFill>
                  <a:srgbClr val="3D3935"/>
                </a:solidFill>
                <a:latin typeface="+mn-lt"/>
              </a:rPr>
              <a:t>Sed</a:t>
            </a:r>
            <a:r>
              <a:rPr lang="en-US" sz="1500" dirty="0">
                <a:solidFill>
                  <a:srgbClr val="3D3935"/>
                </a:solidFill>
                <a:latin typeface="+mn-lt"/>
              </a:rPr>
              <a:t> </a:t>
            </a:r>
            <a:r>
              <a:rPr lang="en-US" sz="1500" dirty="0" err="1">
                <a:solidFill>
                  <a:srgbClr val="3D3935"/>
                </a:solidFill>
                <a:latin typeface="+mn-lt"/>
              </a:rPr>
              <a:t>posuere</a:t>
            </a:r>
            <a:r>
              <a:rPr lang="en-US" sz="1500" dirty="0">
                <a:solidFill>
                  <a:srgbClr val="3D3935"/>
                </a:solidFill>
                <a:latin typeface="+mn-lt"/>
              </a:rPr>
              <a:t> </a:t>
            </a:r>
            <a:r>
              <a:rPr lang="en-US" sz="1500" dirty="0" err="1">
                <a:solidFill>
                  <a:srgbClr val="3D3935"/>
                </a:solidFill>
                <a:latin typeface="+mn-lt"/>
              </a:rPr>
              <a:t>cursus</a:t>
            </a:r>
            <a:r>
              <a:rPr lang="en-US" sz="1500" dirty="0">
                <a:solidFill>
                  <a:srgbClr val="3D3935"/>
                </a:solidFill>
                <a:latin typeface="+mn-lt"/>
              </a:rPr>
              <a:t> ligula in </a:t>
            </a:r>
            <a:r>
              <a:rPr lang="en-US" sz="1500" dirty="0" err="1">
                <a:solidFill>
                  <a:srgbClr val="3D3935"/>
                </a:solidFill>
                <a:latin typeface="+mn-lt"/>
              </a:rPr>
              <a:t>porta</a:t>
            </a:r>
            <a:r>
              <a:rPr lang="en-US" sz="1500" dirty="0">
                <a:solidFill>
                  <a:srgbClr val="3D3935"/>
                </a:solidFill>
                <a:latin typeface="+mn-lt"/>
              </a:rPr>
              <a:t>. </a:t>
            </a:r>
            <a:r>
              <a:rPr lang="en-US" sz="1500" dirty="0" err="1">
                <a:solidFill>
                  <a:srgbClr val="3D3935"/>
                </a:solidFill>
                <a:latin typeface="+mn-lt"/>
              </a:rPr>
              <a:t>Ut</a:t>
            </a:r>
            <a:r>
              <a:rPr lang="en-US" sz="1500" dirty="0">
                <a:solidFill>
                  <a:srgbClr val="3D3935"/>
                </a:solidFill>
                <a:latin typeface="+mn-lt"/>
              </a:rPr>
              <a:t> </a:t>
            </a:r>
            <a:r>
              <a:rPr lang="en-US" sz="1500" dirty="0" err="1">
                <a:solidFill>
                  <a:srgbClr val="3D3935"/>
                </a:solidFill>
                <a:latin typeface="+mn-lt"/>
              </a:rPr>
              <a:t>quis</a:t>
            </a:r>
            <a:r>
              <a:rPr lang="en-US" sz="1500" dirty="0">
                <a:solidFill>
                  <a:srgbClr val="3D3935"/>
                </a:solidFill>
                <a:latin typeface="+mn-lt"/>
              </a:rPr>
              <a:t> ex </a:t>
            </a:r>
            <a:r>
              <a:rPr lang="en-US" sz="1500" dirty="0" err="1">
                <a:solidFill>
                  <a:srgbClr val="3D3935"/>
                </a:solidFill>
                <a:latin typeface="+mn-lt"/>
              </a:rPr>
              <a:t>eget</a:t>
            </a:r>
            <a:r>
              <a:rPr lang="en-US" sz="1500" dirty="0">
                <a:solidFill>
                  <a:srgbClr val="3D3935"/>
                </a:solidFill>
                <a:latin typeface="+mn-lt"/>
              </a:rPr>
              <a:t> ligula </a:t>
            </a:r>
            <a:r>
              <a:rPr lang="en-US" sz="1500" dirty="0" err="1">
                <a:solidFill>
                  <a:srgbClr val="3D3935"/>
                </a:solidFill>
                <a:latin typeface="+mn-lt"/>
              </a:rPr>
              <a:t>ultricies</a:t>
            </a:r>
            <a:r>
              <a:rPr lang="en-US" sz="1500" dirty="0">
                <a:solidFill>
                  <a:srgbClr val="3D3935"/>
                </a:solidFill>
                <a:latin typeface="+mn-lt"/>
              </a:rPr>
              <a:t> </a:t>
            </a:r>
            <a:r>
              <a:rPr lang="en-US" sz="1500" dirty="0" err="1">
                <a:solidFill>
                  <a:srgbClr val="3D3935"/>
                </a:solidFill>
                <a:latin typeface="+mn-lt"/>
              </a:rPr>
              <a:t>pulvinar</a:t>
            </a:r>
            <a:r>
              <a:rPr lang="en-US" sz="1500" dirty="0">
                <a:solidFill>
                  <a:srgbClr val="3D3935"/>
                </a:solidFill>
                <a:latin typeface="+mn-lt"/>
              </a:rPr>
              <a:t> </a:t>
            </a:r>
            <a:r>
              <a:rPr lang="en-US" sz="1500" dirty="0" err="1">
                <a:solidFill>
                  <a:srgbClr val="3D3935"/>
                </a:solidFill>
                <a:latin typeface="+mn-lt"/>
              </a:rPr>
              <a:t>eget</a:t>
            </a:r>
            <a:r>
              <a:rPr lang="en-US" sz="1500" dirty="0">
                <a:solidFill>
                  <a:srgbClr val="3D3935"/>
                </a:solidFill>
                <a:latin typeface="+mn-lt"/>
              </a:rPr>
              <a:t> </a:t>
            </a:r>
            <a:r>
              <a:rPr lang="en-US" sz="1500" dirty="0" err="1">
                <a:solidFill>
                  <a:srgbClr val="3D3935"/>
                </a:solidFill>
                <a:latin typeface="+mn-lt"/>
              </a:rPr>
              <a:t>mollis</a:t>
            </a:r>
            <a:r>
              <a:rPr lang="en-US" sz="1500" dirty="0">
                <a:solidFill>
                  <a:srgbClr val="3D3935"/>
                </a:solidFill>
                <a:latin typeface="+mn-lt"/>
              </a:rPr>
              <a:t> </a:t>
            </a:r>
            <a:r>
              <a:rPr lang="en-US" sz="1500" dirty="0" err="1">
                <a:solidFill>
                  <a:srgbClr val="3D3935"/>
                </a:solidFill>
                <a:latin typeface="+mn-lt"/>
              </a:rPr>
              <a:t>tellus</a:t>
            </a:r>
            <a:r>
              <a:rPr lang="en-US" sz="1500" dirty="0">
                <a:solidFill>
                  <a:srgbClr val="3D3935"/>
                </a:solidFill>
                <a:latin typeface="+mn-lt"/>
              </a:rPr>
              <a:t>. </a:t>
            </a:r>
          </a:p>
          <a:p>
            <a:pPr lvl="1"/>
            <a:r>
              <a:rPr lang="en-US" dirty="0"/>
              <a:t>Bullet number one</a:t>
            </a:r>
          </a:p>
          <a:p>
            <a:pPr lvl="1"/>
            <a:r>
              <a:rPr lang="en-US" dirty="0"/>
              <a:t>Bullet number two</a:t>
            </a:r>
          </a:p>
        </p:txBody>
      </p:sp>
      <p:sp>
        <p:nvSpPr>
          <p:cNvPr id="4" name="Picture Placeholder 3"/>
          <p:cNvSpPr>
            <a:spLocks noGrp="1"/>
          </p:cNvSpPr>
          <p:nvPr>
            <p:ph type="pic" sz="quarter" idx="13"/>
          </p:nvPr>
        </p:nvSpPr>
        <p:spPr>
          <a:xfrm>
            <a:off x="5621338" y="203553"/>
            <a:ext cx="3005137" cy="2238375"/>
          </a:xfrm>
          <a:prstGeom prst="rect">
            <a:avLst/>
          </a:prstGeom>
        </p:spPr>
        <p:txBody>
          <a:bodyPr vert="horz"/>
          <a:lstStyle/>
          <a:p>
            <a:r>
              <a:rPr lang="en-US"/>
              <a:t>Click icon to add picture</a:t>
            </a:r>
          </a:p>
        </p:txBody>
      </p:sp>
      <p:sp>
        <p:nvSpPr>
          <p:cNvPr id="16" name="Picture Placeholder 3"/>
          <p:cNvSpPr>
            <a:spLocks noGrp="1"/>
          </p:cNvSpPr>
          <p:nvPr>
            <p:ph type="pic" sz="quarter" idx="14"/>
          </p:nvPr>
        </p:nvSpPr>
        <p:spPr>
          <a:xfrm>
            <a:off x="5621446" y="2659351"/>
            <a:ext cx="3005137" cy="2238375"/>
          </a:xfrm>
          <a:prstGeom prst="rect">
            <a:avLst/>
          </a:prstGeom>
        </p:spPr>
        <p:txBody>
          <a:bodyPr vert="horz"/>
          <a:lstStyle/>
          <a:p>
            <a:r>
              <a:rPr lang="en-US"/>
              <a:t>Click icon to add picture</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139270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9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2" r:id="rId5"/>
    <p:sldLayoutId id="2147483653" r:id="rId6"/>
    <p:sldLayoutId id="2147483656" r:id="rId7"/>
    <p:sldLayoutId id="2147483660" r:id="rId8"/>
    <p:sldLayoutId id="2147483659" r:id="rId9"/>
    <p:sldLayoutId id="2147483662" r:id="rId10"/>
    <p:sldLayoutId id="2147483658" r:id="rId11"/>
    <p:sldLayoutId id="2147483657" r:id="rId12"/>
    <p:sldLayoutId id="2147483655" r:id="rId13"/>
    <p:sldLayoutId id="214748366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hyperlink" Target="mailto:njulian@nahb.org" TargetMode="External"/><Relationship Id="rId4" Type="http://schemas.openxmlformats.org/officeDocument/2006/relationships/hyperlink" Target="mailto:dbassert@nahb.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hyperlink" Target="http://www.nahb.org/"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Alternative Infrastructure Financing Solutions</a:t>
            </a:r>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6653" b="16653"/>
          <a:stretch>
            <a:fillRect/>
          </a:stretch>
        </p:blipFill>
        <p:spPr>
          <a:xfrm>
            <a:off x="4021000" y="953026"/>
            <a:ext cx="3749039" cy="3751088"/>
          </a:xfrm>
        </p:spPr>
      </p:pic>
      <p:sp>
        <p:nvSpPr>
          <p:cNvPr id="6" name="TextBox 5"/>
          <p:cNvSpPr txBox="1"/>
          <p:nvPr/>
        </p:nvSpPr>
        <p:spPr>
          <a:xfrm>
            <a:off x="6804345" y="4716777"/>
            <a:ext cx="862737" cy="276999"/>
          </a:xfrm>
          <a:prstGeom prst="rect">
            <a:avLst/>
          </a:prstGeom>
          <a:noFill/>
        </p:spPr>
        <p:txBody>
          <a:bodyPr wrap="none" rtlCol="0">
            <a:spAutoFit/>
          </a:bodyPr>
          <a:lstStyle/>
          <a:p>
            <a:r>
              <a:rPr lang="en-US" sz="1200" dirty="0" err="1">
                <a:solidFill>
                  <a:schemeClr val="bg1">
                    <a:lumMod val="65000"/>
                  </a:schemeClr>
                </a:solidFill>
              </a:rPr>
              <a:t>Summerlin</a:t>
            </a:r>
            <a:endParaRPr lang="en-US" sz="1200" dirty="0">
              <a:solidFill>
                <a:schemeClr val="bg1">
                  <a:lumMod val="65000"/>
                </a:schemeClr>
              </a:solidFill>
            </a:endParaRPr>
          </a:p>
        </p:txBody>
      </p:sp>
    </p:spTree>
    <p:extLst>
      <p:ext uri="{BB962C8B-B14F-4D97-AF65-F5344CB8AC3E}">
        <p14:creationId xmlns:p14="http://schemas.microsoft.com/office/powerpoint/2010/main" val="1074050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65855" y="54696"/>
            <a:ext cx="6977105" cy="1131087"/>
          </a:xfrm>
        </p:spPr>
        <p:txBody>
          <a:bodyPr/>
          <a:lstStyle/>
          <a:p>
            <a:endParaRPr lang="en-US" dirty="0"/>
          </a:p>
          <a:p>
            <a:r>
              <a:rPr lang="en-US" dirty="0"/>
              <a:t>Change in Enabling Authority 2007-2012</a:t>
            </a:r>
          </a:p>
          <a:p>
            <a:endParaRPr lang="en-US" dirty="0"/>
          </a:p>
        </p:txBody>
      </p:sp>
      <p:pic>
        <p:nvPicPr>
          <p:cNvPr id="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9513" y="1004855"/>
            <a:ext cx="5190377" cy="4010747"/>
          </a:xfrm>
          <a:prstGeom prst="rect">
            <a:avLst/>
          </a:prstGeom>
        </p:spPr>
      </p:pic>
    </p:spTree>
    <p:extLst>
      <p:ext uri="{BB962C8B-B14F-4D97-AF65-F5344CB8AC3E}">
        <p14:creationId xmlns:p14="http://schemas.microsoft.com/office/powerpoint/2010/main" val="2636094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65855" y="71321"/>
            <a:ext cx="3888465" cy="1524723"/>
          </a:xfrm>
        </p:spPr>
        <p:txBody>
          <a:bodyPr/>
          <a:lstStyle/>
          <a:p>
            <a:r>
              <a:rPr lang="en-US" dirty="0"/>
              <a:t>Best Practices from Results-Oriented States</a:t>
            </a:r>
          </a:p>
        </p:txBody>
      </p:sp>
      <p:sp>
        <p:nvSpPr>
          <p:cNvPr id="3" name="Text Placeholder 2"/>
          <p:cNvSpPr>
            <a:spLocks noGrp="1"/>
          </p:cNvSpPr>
          <p:nvPr>
            <p:ph type="body" sz="quarter" idx="11"/>
          </p:nvPr>
        </p:nvSpPr>
        <p:spPr>
          <a:xfrm>
            <a:off x="1465855" y="1895301"/>
            <a:ext cx="3888465" cy="2711335"/>
          </a:xfrm>
        </p:spPr>
        <p:txBody>
          <a:bodyPr/>
          <a:lstStyle/>
          <a:p>
            <a:pPr marL="285750" indent="-285750">
              <a:buFont typeface="Arial" panose="020B0604020202020204" pitchFamily="34" charset="0"/>
              <a:buChar char="•"/>
            </a:pPr>
            <a:r>
              <a:rPr lang="en-US" sz="2000" dirty="0"/>
              <a:t>Identifies states with most effective enabling authority for 11 key tools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guide for states who do not yet authorize particular tools</a:t>
            </a:r>
          </a:p>
          <a:p>
            <a:pPr marL="285750" indent="-285750">
              <a:buFont typeface="Arial" panose="020B0604020202020204" pitchFamily="34" charset="0"/>
              <a:buChar char="•"/>
            </a:pPr>
            <a:endParaRPr lang="en-US" dirty="0"/>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334" y="569766"/>
            <a:ext cx="2946655" cy="374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773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9080" y="71320"/>
            <a:ext cx="3223485" cy="1130417"/>
          </a:xfrm>
        </p:spPr>
        <p:txBody>
          <a:bodyPr/>
          <a:lstStyle/>
          <a:p>
            <a:r>
              <a:rPr lang="en-US" sz="2800" dirty="0"/>
              <a:t>Many States Now Allow the Use of Special Districts</a:t>
            </a:r>
          </a:p>
        </p:txBody>
      </p:sp>
      <p:pic>
        <p:nvPicPr>
          <p:cNvPr id="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1995" y="432154"/>
            <a:ext cx="4024805" cy="4114800"/>
          </a:xfrm>
          <a:prstGeom prst="rect">
            <a:avLst/>
          </a:prstGeom>
        </p:spPr>
      </p:pic>
    </p:spTree>
    <p:extLst>
      <p:ext uri="{BB962C8B-B14F-4D97-AF65-F5344CB8AC3E}">
        <p14:creationId xmlns:p14="http://schemas.microsoft.com/office/powerpoint/2010/main" val="223460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Municipal Lease Financing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145" y="664131"/>
            <a:ext cx="3971308" cy="4023360"/>
          </a:xfrm>
          <a:prstGeom prst="rect">
            <a:avLst/>
          </a:prstGeom>
        </p:spPr>
      </p:pic>
    </p:spTree>
    <p:extLst>
      <p:ext uri="{BB962C8B-B14F-4D97-AF65-F5344CB8AC3E}">
        <p14:creationId xmlns:p14="http://schemas.microsoft.com/office/powerpoint/2010/main" val="329410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Certificates of Participation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556" y="442736"/>
            <a:ext cx="3922418" cy="4023360"/>
          </a:xfrm>
          <a:prstGeom prst="rect">
            <a:avLst/>
          </a:prstGeom>
        </p:spPr>
      </p:pic>
    </p:spTree>
    <p:extLst>
      <p:ext uri="{BB962C8B-B14F-4D97-AF65-F5344CB8AC3E}">
        <p14:creationId xmlns:p14="http://schemas.microsoft.com/office/powerpoint/2010/main" val="1877645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65855" y="71321"/>
            <a:ext cx="4946234" cy="1131087"/>
          </a:xfrm>
        </p:spPr>
        <p:txBody>
          <a:bodyPr/>
          <a:lstStyle/>
          <a:p>
            <a:r>
              <a:rPr lang="en-US" dirty="0"/>
              <a:t>Community Development Districts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743" y="794908"/>
            <a:ext cx="4023360" cy="4023360"/>
          </a:xfrm>
          <a:prstGeom prst="rect">
            <a:avLst/>
          </a:prstGeom>
        </p:spPr>
      </p:pic>
    </p:spTree>
    <p:extLst>
      <p:ext uri="{BB962C8B-B14F-4D97-AF65-F5344CB8AC3E}">
        <p14:creationId xmlns:p14="http://schemas.microsoft.com/office/powerpoint/2010/main" val="703724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GARVEEs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395" y="636864"/>
            <a:ext cx="3952938" cy="4023360"/>
          </a:xfrm>
          <a:prstGeom prst="rect">
            <a:avLst/>
          </a:prstGeom>
        </p:spPr>
      </p:pic>
    </p:spTree>
    <p:extLst>
      <p:ext uri="{BB962C8B-B14F-4D97-AF65-F5344CB8AC3E}">
        <p14:creationId xmlns:p14="http://schemas.microsoft.com/office/powerpoint/2010/main" val="1507631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3600" dirty="0"/>
              <a:t>Tax Increment Financing</a:t>
            </a:r>
          </a:p>
        </p:txBody>
      </p:sp>
    </p:spTree>
    <p:extLst>
      <p:ext uri="{BB962C8B-B14F-4D97-AF65-F5344CB8AC3E}">
        <p14:creationId xmlns:p14="http://schemas.microsoft.com/office/powerpoint/2010/main" val="168126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880" y="87394"/>
            <a:ext cx="3223485" cy="1130417"/>
          </a:xfrm>
        </p:spPr>
        <p:txBody>
          <a:bodyPr/>
          <a:lstStyle/>
          <a:p>
            <a:r>
              <a:rPr lang="en-US" dirty="0"/>
              <a:t>Latest in NAHB’s Series of Reports</a:t>
            </a:r>
          </a:p>
        </p:txBody>
      </p:sp>
      <p:pic>
        <p:nvPicPr>
          <p:cNvPr id="5"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1120" y="652602"/>
            <a:ext cx="2964370" cy="3840480"/>
          </a:xfrm>
          <a:prstGeom prst="rect">
            <a:avLst/>
          </a:prstGeom>
        </p:spPr>
      </p:pic>
    </p:spTree>
    <p:extLst>
      <p:ext uri="{BB962C8B-B14F-4D97-AF65-F5344CB8AC3E}">
        <p14:creationId xmlns:p14="http://schemas.microsoft.com/office/powerpoint/2010/main" val="890022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Good Climate for Collaboration</a:t>
            </a:r>
          </a:p>
        </p:txBody>
      </p:sp>
      <p:sp>
        <p:nvSpPr>
          <p:cNvPr id="3" name="Text Placeholder 2"/>
          <p:cNvSpPr>
            <a:spLocks noGrp="1"/>
          </p:cNvSpPr>
          <p:nvPr>
            <p:ph type="body" sz="quarter" idx="11"/>
          </p:nvPr>
        </p:nvSpPr>
        <p:spPr>
          <a:xfrm>
            <a:off x="381546" y="1360260"/>
            <a:ext cx="3392432" cy="2895856"/>
          </a:xfrm>
        </p:spPr>
        <p:txBody>
          <a:bodyPr/>
          <a:lstStyle/>
          <a:p>
            <a:pPr lvl="1"/>
            <a:r>
              <a:rPr lang="en-US" altLang="en-US" sz="2000" dirty="0"/>
              <a:t>Hard work, no question! </a:t>
            </a:r>
          </a:p>
          <a:p>
            <a:pPr lvl="1"/>
            <a:r>
              <a:rPr lang="en-US" altLang="en-US" sz="2000" i="1" dirty="0"/>
              <a:t>But</a:t>
            </a:r>
            <a:r>
              <a:rPr lang="en-US" altLang="en-US" sz="2000" dirty="0"/>
              <a:t>:</a:t>
            </a:r>
          </a:p>
          <a:p>
            <a:pPr marL="742950" lvl="1" indent="-285750">
              <a:buFont typeface="Arial" panose="020B0604020202020204" pitchFamily="34" charset="0"/>
              <a:buChar char="•"/>
            </a:pPr>
            <a:r>
              <a:rPr lang="en-US" altLang="en-US" sz="2000" dirty="0"/>
              <a:t>Public &amp; private sectors realize they cannot do this on their own</a:t>
            </a:r>
          </a:p>
          <a:p>
            <a:pPr marL="742950" lvl="1" indent="-285750">
              <a:buFont typeface="Arial" panose="020B0604020202020204" pitchFamily="34" charset="0"/>
              <a:buChar char="•"/>
            </a:pPr>
            <a:r>
              <a:rPr lang="en-US" altLang="en-US" sz="2000" dirty="0"/>
              <a:t>Public-private partnerships manage risks and rewards for both partners</a:t>
            </a:r>
          </a:p>
          <a:p>
            <a:endParaRPr lang="en-US" dirty="0"/>
          </a:p>
        </p:txBody>
      </p:sp>
      <p:sp>
        <p:nvSpPr>
          <p:cNvPr id="6" name="TextBox 5"/>
          <p:cNvSpPr txBox="1"/>
          <p:nvPr/>
        </p:nvSpPr>
        <p:spPr>
          <a:xfrm>
            <a:off x="4541192" y="4928056"/>
            <a:ext cx="465192" cy="215444"/>
          </a:xfrm>
          <a:prstGeom prst="rect">
            <a:avLst/>
          </a:prstGeom>
          <a:noFill/>
        </p:spPr>
        <p:txBody>
          <a:bodyPr wrap="none" rtlCol="0">
            <a:spAutoFit/>
          </a:bodyPr>
          <a:lstStyle/>
          <a:p>
            <a:r>
              <a:rPr lang="en-US" sz="800" dirty="0">
                <a:solidFill>
                  <a:schemeClr val="bg1">
                    <a:lumMod val="65000"/>
                  </a:schemeClr>
                </a:solidFill>
              </a:rPr>
              <a:t>Sienna</a:t>
            </a:r>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46" r="16646"/>
          <a:stretch>
            <a:fillRect/>
          </a:stretch>
        </p:blipFill>
        <p:spPr/>
      </p:pic>
    </p:spTree>
    <p:extLst>
      <p:ext uri="{BB962C8B-B14F-4D97-AF65-F5344CB8AC3E}">
        <p14:creationId xmlns:p14="http://schemas.microsoft.com/office/powerpoint/2010/main" val="3723276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4704"/>
            <a:ext cx="3223485" cy="1130417"/>
          </a:xfrm>
        </p:spPr>
        <p:txBody>
          <a:bodyPr/>
          <a:lstStyle/>
          <a:p>
            <a:r>
              <a:rPr lang="en-US" dirty="0"/>
              <a:t>Overview</a:t>
            </a:r>
          </a:p>
        </p:txBody>
      </p:sp>
      <p:sp>
        <p:nvSpPr>
          <p:cNvPr id="3" name="Text Placeholder 2"/>
          <p:cNvSpPr>
            <a:spLocks noGrp="1"/>
          </p:cNvSpPr>
          <p:nvPr>
            <p:ph type="body" sz="quarter" idx="11"/>
          </p:nvPr>
        </p:nvSpPr>
        <p:spPr>
          <a:xfrm>
            <a:off x="583364" y="1859023"/>
            <a:ext cx="3222940" cy="2470060"/>
          </a:xfrm>
        </p:spPr>
        <p:txBody>
          <a:bodyPr/>
          <a:lstStyle/>
          <a:p>
            <a:pPr marL="285750" indent="-285750">
              <a:buFont typeface="Arial" panose="020B0604020202020204" pitchFamily="34" charset="0"/>
              <a:buChar char="•"/>
            </a:pPr>
            <a:r>
              <a:rPr lang="en-US" sz="2000" dirty="0"/>
              <a:t>The Challenge</a:t>
            </a:r>
          </a:p>
          <a:p>
            <a:pPr marL="285750" indent="-285750">
              <a:buFont typeface="Arial" panose="020B0604020202020204" pitchFamily="34" charset="0"/>
              <a:buChar char="•"/>
            </a:pPr>
            <a:r>
              <a:rPr lang="en-US" sz="2000" dirty="0"/>
              <a:t>Search for Solutions</a:t>
            </a:r>
          </a:p>
          <a:p>
            <a:pPr marL="285750" indent="-285750">
              <a:buFont typeface="Arial" panose="020B0604020202020204" pitchFamily="34" charset="0"/>
              <a:buChar char="•"/>
            </a:pPr>
            <a:r>
              <a:rPr lang="en-US" sz="2000" dirty="0"/>
              <a:t>Extensive Resources</a:t>
            </a:r>
          </a:p>
          <a:p>
            <a:pPr marL="285750" indent="-285750">
              <a:buFont typeface="Arial" panose="020B0604020202020204" pitchFamily="34" charset="0"/>
              <a:buChar char="•"/>
            </a:pPr>
            <a:endParaRPr lang="en-US" dirty="0"/>
          </a:p>
        </p:txBody>
      </p:sp>
      <p:sp>
        <p:nvSpPr>
          <p:cNvPr id="7" name="TextBox 6"/>
          <p:cNvSpPr txBox="1"/>
          <p:nvPr/>
        </p:nvSpPr>
        <p:spPr>
          <a:xfrm>
            <a:off x="4465888" y="4928056"/>
            <a:ext cx="465192" cy="215444"/>
          </a:xfrm>
          <a:prstGeom prst="rect">
            <a:avLst/>
          </a:prstGeom>
          <a:noFill/>
        </p:spPr>
        <p:txBody>
          <a:bodyPr wrap="none" rtlCol="0">
            <a:spAutoFit/>
          </a:bodyPr>
          <a:lstStyle/>
          <a:p>
            <a:r>
              <a:rPr lang="en-US" sz="800" dirty="0">
                <a:solidFill>
                  <a:schemeClr val="bg1">
                    <a:lumMod val="65000"/>
                  </a:schemeClr>
                </a:solidFill>
              </a:rPr>
              <a:t>Sienna</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85" r="16685"/>
          <a:stretch>
            <a:fillRect/>
          </a:stretch>
        </p:blipFill>
        <p:spPr/>
      </p:pic>
    </p:spTree>
    <p:extLst>
      <p:ext uri="{BB962C8B-B14F-4D97-AF65-F5344CB8AC3E}">
        <p14:creationId xmlns:p14="http://schemas.microsoft.com/office/powerpoint/2010/main" val="295530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1537" y="1054909"/>
            <a:ext cx="10193682" cy="2892802"/>
          </a:xfrm>
          <a:prstGeom prst="rect">
            <a:avLst/>
          </a:prstGeom>
        </p:spPr>
      </p:pic>
      <p:sp>
        <p:nvSpPr>
          <p:cNvPr id="4" name="TextBox 3"/>
          <p:cNvSpPr txBox="1"/>
          <p:nvPr/>
        </p:nvSpPr>
        <p:spPr>
          <a:xfrm>
            <a:off x="1432560" y="1460095"/>
            <a:ext cx="4419600" cy="830997"/>
          </a:xfrm>
          <a:prstGeom prst="rect">
            <a:avLst/>
          </a:prstGeom>
          <a:noFill/>
        </p:spPr>
        <p:txBody>
          <a:bodyPr wrap="square" lIns="0" tIns="0" rIns="0" bIns="0" rtlCol="0">
            <a:spAutoFit/>
          </a:bodyPr>
          <a:lstStyle/>
          <a:p>
            <a:pPr algn="r"/>
            <a:r>
              <a:rPr lang="en-US" sz="5400" dirty="0">
                <a:latin typeface="Calibri Light"/>
                <a:cs typeface="Calibri Light"/>
              </a:rPr>
              <a:t>Questions?</a:t>
            </a:r>
          </a:p>
        </p:txBody>
      </p:sp>
      <p:sp>
        <p:nvSpPr>
          <p:cNvPr id="5" name="TextBox 4">
            <a:extLst>
              <a:ext uri="{FF2B5EF4-FFF2-40B4-BE49-F238E27FC236}">
                <a16:creationId xmlns:a16="http://schemas.microsoft.com/office/drawing/2014/main" id="{F9EC3971-C690-46D1-B5D4-51B64ED2BBEE}"/>
              </a:ext>
            </a:extLst>
          </p:cNvPr>
          <p:cNvSpPr txBox="1"/>
          <p:nvPr/>
        </p:nvSpPr>
        <p:spPr>
          <a:xfrm>
            <a:off x="914400" y="2291092"/>
            <a:ext cx="4937760" cy="3231654"/>
          </a:xfrm>
          <a:prstGeom prst="rect">
            <a:avLst/>
          </a:prstGeom>
          <a:noFill/>
        </p:spPr>
        <p:txBody>
          <a:bodyPr wrap="square" lIns="0" tIns="0" rIns="0" bIns="0" numCol="1" rtlCol="0">
            <a:spAutoFit/>
          </a:bodyPr>
          <a:lstStyle/>
          <a:p>
            <a:pPr algn="r"/>
            <a:r>
              <a:rPr lang="en-US" sz="1400" b="1" dirty="0">
                <a:latin typeface="Calibri Light"/>
                <a:cs typeface="Calibri Light"/>
              </a:rPr>
              <a:t>Debbie Bassert</a:t>
            </a:r>
          </a:p>
          <a:p>
            <a:pPr algn="r"/>
            <a:r>
              <a:rPr lang="en-US" sz="1400" b="1" dirty="0">
                <a:latin typeface="Calibri Light"/>
                <a:cs typeface="Calibri Light"/>
              </a:rPr>
              <a:t>AVP, Land Use &amp; Design, NAHB</a:t>
            </a:r>
          </a:p>
          <a:p>
            <a:pPr algn="r"/>
            <a:r>
              <a:rPr lang="en-US" sz="1400" b="1" dirty="0">
                <a:latin typeface="Calibri Light"/>
                <a:cs typeface="Calibri Light"/>
                <a:hlinkClick r:id="rId4"/>
              </a:rPr>
              <a:t>dbassert@nahb.org</a:t>
            </a:r>
            <a:endParaRPr lang="en-US" sz="1400" b="1" dirty="0">
              <a:latin typeface="Calibri Light"/>
              <a:cs typeface="Calibri Light"/>
            </a:endParaRPr>
          </a:p>
          <a:p>
            <a:pPr algn="r"/>
            <a:r>
              <a:rPr lang="en-US" sz="1400" b="1" dirty="0">
                <a:latin typeface="Calibri Light"/>
                <a:cs typeface="Calibri Light"/>
              </a:rPr>
              <a:t>202-266-8443</a:t>
            </a:r>
          </a:p>
          <a:p>
            <a:pPr algn="r"/>
            <a:endParaRPr lang="en-US" sz="1400" dirty="0">
              <a:latin typeface="Calibri Light"/>
              <a:cs typeface="Calibri Light"/>
            </a:endParaRPr>
          </a:p>
          <a:p>
            <a:pPr algn="r"/>
            <a:r>
              <a:rPr lang="en-US" sz="1400" b="1" dirty="0">
                <a:latin typeface="Calibri Light"/>
                <a:cs typeface="Calibri Light"/>
              </a:rPr>
              <a:t>Nicholas Julian</a:t>
            </a:r>
          </a:p>
          <a:p>
            <a:pPr algn="r"/>
            <a:r>
              <a:rPr lang="en-US" sz="1400" b="1" dirty="0">
                <a:latin typeface="Calibri Light"/>
                <a:cs typeface="Calibri Light"/>
              </a:rPr>
              <a:t>Program Manager, Land Use</a:t>
            </a:r>
          </a:p>
          <a:p>
            <a:pPr algn="r"/>
            <a:r>
              <a:rPr lang="en-US" sz="1400" b="1" dirty="0">
                <a:latin typeface="Calibri Light"/>
                <a:cs typeface="Calibri Light"/>
                <a:hlinkClick r:id="rId5"/>
              </a:rPr>
              <a:t>njulian@nahb.org</a:t>
            </a:r>
            <a:endParaRPr lang="en-US" sz="1400" b="1" dirty="0">
              <a:latin typeface="Calibri Light"/>
              <a:cs typeface="Calibri Light"/>
            </a:endParaRPr>
          </a:p>
          <a:p>
            <a:pPr algn="r"/>
            <a:r>
              <a:rPr lang="en-US" sz="1400" b="1" dirty="0">
                <a:latin typeface="Calibri Light"/>
                <a:cs typeface="Calibri Light"/>
              </a:rPr>
              <a:t>202-266-8309</a:t>
            </a:r>
          </a:p>
          <a:p>
            <a:pPr algn="r"/>
            <a:endParaRPr lang="en-US" sz="1400" b="1" dirty="0">
              <a:latin typeface="Calibri Light"/>
              <a:cs typeface="Calibri Light"/>
            </a:endParaRPr>
          </a:p>
          <a:p>
            <a:pPr algn="r"/>
            <a:endParaRPr lang="en-US" sz="1400" b="1" dirty="0">
              <a:latin typeface="Calibri Light"/>
              <a:cs typeface="Calibri Light"/>
            </a:endParaRPr>
          </a:p>
          <a:p>
            <a:pPr algn="r"/>
            <a:endParaRPr lang="en-US" sz="1400" b="1" dirty="0">
              <a:latin typeface="Calibri Light"/>
              <a:cs typeface="Calibri Light"/>
            </a:endParaRPr>
          </a:p>
          <a:p>
            <a:pPr algn="r"/>
            <a:endParaRPr lang="en-US" sz="1400" b="1" dirty="0">
              <a:latin typeface="Calibri Light"/>
              <a:cs typeface="Calibri Light"/>
            </a:endParaRPr>
          </a:p>
          <a:p>
            <a:pPr algn="r"/>
            <a:endParaRPr lang="en-US" sz="1400" dirty="0">
              <a:latin typeface="Calibri Light"/>
              <a:cs typeface="Calibri Light"/>
            </a:endParaRPr>
          </a:p>
          <a:p>
            <a:pPr algn="r"/>
            <a:endParaRPr lang="en-US" sz="1400" dirty="0">
              <a:latin typeface="Calibri Light"/>
              <a:cs typeface="Calibri Light"/>
            </a:endParaRPr>
          </a:p>
        </p:txBody>
      </p:sp>
    </p:spTree>
    <p:extLst>
      <p:ext uri="{BB962C8B-B14F-4D97-AF65-F5344CB8AC3E}">
        <p14:creationId xmlns:p14="http://schemas.microsoft.com/office/powerpoint/2010/main" val="3477568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Challenge</a:t>
            </a:r>
          </a:p>
        </p:txBody>
      </p:sp>
      <p:sp>
        <p:nvSpPr>
          <p:cNvPr id="3" name="Text Placeholder 2"/>
          <p:cNvSpPr>
            <a:spLocks noGrp="1"/>
          </p:cNvSpPr>
          <p:nvPr>
            <p:ph type="body" sz="quarter" idx="11"/>
          </p:nvPr>
        </p:nvSpPr>
        <p:spPr>
          <a:xfrm>
            <a:off x="1364716" y="1420971"/>
            <a:ext cx="7179381" cy="2883173"/>
          </a:xfrm>
        </p:spPr>
        <p:txBody>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Development process is more complicated and riskier today</a:t>
            </a:r>
          </a:p>
          <a:p>
            <a:pPr marL="285750" indent="-285750">
              <a:buFont typeface="Arial" panose="020B0604020202020204" pitchFamily="34" charset="0"/>
              <a:buChar char="•"/>
            </a:pPr>
            <a:r>
              <a:rPr lang="en-US" sz="2000" dirty="0"/>
              <a:t>Commercial lending for new development is still limited</a:t>
            </a:r>
          </a:p>
          <a:p>
            <a:pPr marL="285750" indent="-285750">
              <a:buFont typeface="Arial" panose="020B0604020202020204" pitchFamily="34" charset="0"/>
              <a:buChar char="•"/>
            </a:pPr>
            <a:r>
              <a:rPr lang="en-US" sz="2000" dirty="0"/>
              <a:t>Government revenues remain constrained too</a:t>
            </a:r>
          </a:p>
          <a:p>
            <a:pPr marL="285750" indent="-285750">
              <a:buFont typeface="Arial" panose="020B0604020202020204" pitchFamily="34" charset="0"/>
              <a:buChar char="•"/>
            </a:pPr>
            <a:r>
              <a:rPr lang="en-US" sz="2000" dirty="0"/>
              <a:t>How to finance infrastructure efficiently and effectively without driving up housing costs?</a:t>
            </a:r>
          </a:p>
          <a:p>
            <a:pPr marL="285750" indent="-285750">
              <a:buFont typeface="Arial" panose="020B0604020202020204" pitchFamily="34" charset="0"/>
              <a:buChar char="•"/>
            </a:pPr>
            <a:r>
              <a:rPr lang="en-US" sz="2000" dirty="0"/>
              <a:t>More and better financing mechanisms needed than ever before</a:t>
            </a:r>
          </a:p>
        </p:txBody>
      </p:sp>
    </p:spTree>
    <p:extLst>
      <p:ext uri="{BB962C8B-B14F-4D97-AF65-F5344CB8AC3E}">
        <p14:creationId xmlns:p14="http://schemas.microsoft.com/office/powerpoint/2010/main" val="1651519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Local Government Fiscal Stress and the Rise of Impact Fees</a:t>
            </a:r>
          </a:p>
        </p:txBody>
      </p:sp>
      <p:sp>
        <p:nvSpPr>
          <p:cNvPr id="3" name="Text Placeholder 2"/>
          <p:cNvSpPr>
            <a:spLocks noGrp="1"/>
          </p:cNvSpPr>
          <p:nvPr>
            <p:ph type="body" sz="quarter" idx="11"/>
          </p:nvPr>
        </p:nvSpPr>
        <p:spPr>
          <a:xfrm>
            <a:off x="1465855" y="1562389"/>
            <a:ext cx="3444812" cy="2987033"/>
          </a:xfrm>
        </p:spPr>
        <p:txBody>
          <a:bodyPr/>
          <a:lstStyle/>
          <a:p>
            <a:pPr marL="285750" indent="-285750">
              <a:buFont typeface="Arial" panose="020B0604020202020204" pitchFamily="34" charset="0"/>
              <a:buChar char="•"/>
            </a:pPr>
            <a:r>
              <a:rPr lang="en-US" sz="2000" dirty="0"/>
              <a:t>Easy to impose</a:t>
            </a:r>
          </a:p>
          <a:p>
            <a:pPr marL="285750" indent="-285750">
              <a:buFont typeface="Arial" panose="020B0604020202020204" pitchFamily="34" charset="0"/>
              <a:buChar char="•"/>
            </a:pPr>
            <a:r>
              <a:rPr lang="en-US" sz="2000" dirty="0"/>
              <a:t>But can’t be used for community-wide facilities</a:t>
            </a:r>
          </a:p>
          <a:p>
            <a:pPr marL="285750" indent="-285750">
              <a:buFont typeface="Arial" panose="020B0604020202020204" pitchFamily="34" charset="0"/>
              <a:buChar char="•"/>
            </a:pPr>
            <a:r>
              <a:rPr lang="en-US" sz="2000" dirty="0"/>
              <a:t>Shifts burden to new home buyers</a:t>
            </a:r>
          </a:p>
          <a:p>
            <a:pPr marL="285750" indent="-285750">
              <a:buFont typeface="Arial" panose="020B0604020202020204" pitchFamily="34" charset="0"/>
              <a:buChar char="•"/>
            </a:pPr>
            <a:r>
              <a:rPr lang="en-US" sz="2000" dirty="0"/>
              <a:t>Effects on housing cost and affordability</a:t>
            </a:r>
          </a:p>
          <a:p>
            <a:pPr marL="285750" indent="-285750">
              <a:buFont typeface="Arial" panose="020B0604020202020204" pitchFamily="34" charset="0"/>
              <a:buChar char="•"/>
            </a:pPr>
            <a:r>
              <a:rPr lang="en-US" sz="2000" dirty="0"/>
              <a:t>Not a steady, pay-as-you-go revenue stream</a:t>
            </a:r>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735" r="16735"/>
          <a:stretch>
            <a:fillRect/>
          </a:stretch>
        </p:blipFill>
        <p:spPr>
          <a:xfrm>
            <a:off x="5090161" y="1027961"/>
            <a:ext cx="3749039" cy="3751088"/>
          </a:xfrm>
        </p:spPr>
      </p:pic>
      <p:sp>
        <p:nvSpPr>
          <p:cNvPr id="6" name="TextBox 5"/>
          <p:cNvSpPr txBox="1"/>
          <p:nvPr/>
        </p:nvSpPr>
        <p:spPr>
          <a:xfrm>
            <a:off x="6732084" y="4950528"/>
            <a:ext cx="570990" cy="215444"/>
          </a:xfrm>
          <a:prstGeom prst="rect">
            <a:avLst/>
          </a:prstGeom>
          <a:noFill/>
        </p:spPr>
        <p:txBody>
          <a:bodyPr wrap="none" rtlCol="0">
            <a:spAutoFit/>
          </a:bodyPr>
          <a:lstStyle/>
          <a:p>
            <a:r>
              <a:rPr lang="en-US" sz="800" dirty="0" err="1">
                <a:solidFill>
                  <a:schemeClr val="bg1">
                    <a:lumMod val="65000"/>
                  </a:schemeClr>
                </a:solidFill>
              </a:rPr>
              <a:t>Eastmark</a:t>
            </a:r>
            <a:endParaRPr lang="en-US" sz="800" dirty="0">
              <a:solidFill>
                <a:schemeClr val="bg1">
                  <a:lumMod val="65000"/>
                </a:schemeClr>
              </a:solidFill>
            </a:endParaRPr>
          </a:p>
        </p:txBody>
      </p:sp>
    </p:spTree>
    <p:extLst>
      <p:ext uri="{BB962C8B-B14F-4D97-AF65-F5344CB8AC3E}">
        <p14:creationId xmlns:p14="http://schemas.microsoft.com/office/powerpoint/2010/main" val="153377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Search for Solutions</a:t>
            </a:r>
          </a:p>
        </p:txBody>
      </p:sp>
      <p:sp>
        <p:nvSpPr>
          <p:cNvPr id="3" name="Text Placeholder 2"/>
          <p:cNvSpPr>
            <a:spLocks noGrp="1"/>
          </p:cNvSpPr>
          <p:nvPr>
            <p:ph type="body" sz="quarter" idx="11"/>
          </p:nvPr>
        </p:nvSpPr>
        <p:spPr>
          <a:xfrm>
            <a:off x="974788" y="1453356"/>
            <a:ext cx="4379532" cy="2986160"/>
          </a:xfrm>
        </p:spPr>
        <p:txBody>
          <a:bodyPr/>
          <a:lstStyle/>
          <a:p>
            <a:pPr lvl="1">
              <a:buFontTx/>
              <a:buChar char="•"/>
            </a:pPr>
            <a:r>
              <a:rPr lang="en-US" altLang="en-US" sz="2000" dirty="0"/>
              <a:t>Need to better understand available tools and where they have been used successfully</a:t>
            </a:r>
          </a:p>
          <a:p>
            <a:pPr lvl="1">
              <a:buFontTx/>
              <a:buChar char="•"/>
            </a:pPr>
            <a:r>
              <a:rPr lang="en-US" altLang="en-US" sz="2000" dirty="0"/>
              <a:t>Rethink assumptions and better leverage available existing resources</a:t>
            </a:r>
          </a:p>
          <a:p>
            <a:pPr lvl="1">
              <a:buFontTx/>
              <a:buChar char="•"/>
            </a:pPr>
            <a:r>
              <a:rPr lang="en-US" altLang="en-US" sz="2000" dirty="0"/>
              <a:t>Requires innovation and collaboration between public and private sectors</a:t>
            </a:r>
          </a:p>
        </p:txBody>
      </p:sp>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5321" r="5321"/>
          <a:stretch>
            <a:fillRect/>
          </a:stretch>
        </p:blipFill>
        <p:spPr/>
      </p:pic>
      <p:pic>
        <p:nvPicPr>
          <p:cNvPr id="7" name="Picture Placeholder 6"/>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l="5251" r="5251"/>
          <a:stretch>
            <a:fillRect/>
          </a:stretch>
        </p:blipFill>
        <p:spPr/>
      </p:pic>
      <p:sp>
        <p:nvSpPr>
          <p:cNvPr id="6" name="TextBox 5"/>
          <p:cNvSpPr txBox="1"/>
          <p:nvPr/>
        </p:nvSpPr>
        <p:spPr>
          <a:xfrm>
            <a:off x="6891310" y="2443907"/>
            <a:ext cx="570990" cy="215444"/>
          </a:xfrm>
          <a:prstGeom prst="rect">
            <a:avLst/>
          </a:prstGeom>
          <a:noFill/>
        </p:spPr>
        <p:txBody>
          <a:bodyPr wrap="none" rtlCol="0">
            <a:spAutoFit/>
          </a:bodyPr>
          <a:lstStyle/>
          <a:p>
            <a:r>
              <a:rPr lang="en-US" sz="800" dirty="0" err="1">
                <a:solidFill>
                  <a:schemeClr val="bg1">
                    <a:lumMod val="65000"/>
                  </a:schemeClr>
                </a:solidFill>
              </a:rPr>
              <a:t>Eastmark</a:t>
            </a:r>
            <a:endParaRPr lang="en-US" sz="800" dirty="0">
              <a:solidFill>
                <a:schemeClr val="bg1">
                  <a:lumMod val="65000"/>
                </a:schemeClr>
              </a:solidFill>
            </a:endParaRPr>
          </a:p>
        </p:txBody>
      </p:sp>
    </p:spTree>
    <p:extLst>
      <p:ext uri="{BB962C8B-B14F-4D97-AF65-F5344CB8AC3E}">
        <p14:creationId xmlns:p14="http://schemas.microsoft.com/office/powerpoint/2010/main" val="183557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NAHB Resources</a:t>
            </a:r>
          </a:p>
        </p:txBody>
      </p:sp>
      <p:sp>
        <p:nvSpPr>
          <p:cNvPr id="3" name="Text Placeholder 2"/>
          <p:cNvSpPr>
            <a:spLocks noGrp="1"/>
          </p:cNvSpPr>
          <p:nvPr>
            <p:ph type="body" sz="quarter" idx="11"/>
          </p:nvPr>
        </p:nvSpPr>
        <p:spPr>
          <a:xfrm>
            <a:off x="1465855" y="1721881"/>
            <a:ext cx="3488838" cy="2456453"/>
          </a:xfrm>
        </p:spPr>
        <p:txBody>
          <a:bodyPr/>
          <a:lstStyle/>
          <a:p>
            <a:pPr marL="285750" indent="-285750">
              <a:buFont typeface="Wingdings" panose="05000000000000000000" pitchFamily="2" charset="2"/>
              <a:buChar char="Ø"/>
            </a:pPr>
            <a:r>
              <a:rPr lang="en-US" sz="2200" dirty="0"/>
              <a:t>Go to </a:t>
            </a:r>
            <a:r>
              <a:rPr lang="en-US" sz="2200" dirty="0">
                <a:hlinkClick r:id="rId3"/>
              </a:rPr>
              <a:t>www.nahb.org</a:t>
            </a:r>
            <a:endParaRPr lang="en-US" sz="2200" dirty="0"/>
          </a:p>
          <a:p>
            <a:pPr marL="285750" indent="-285750">
              <a:buFont typeface="Wingdings" panose="05000000000000000000" pitchFamily="2" charset="2"/>
              <a:buChar char="Ø"/>
            </a:pPr>
            <a:endParaRPr lang="en-US" sz="2200" dirty="0"/>
          </a:p>
          <a:p>
            <a:pPr marL="285750" indent="-285750">
              <a:buFont typeface="Wingdings" panose="05000000000000000000" pitchFamily="2" charset="2"/>
              <a:buChar char="Ø"/>
            </a:pPr>
            <a:r>
              <a:rPr lang="en-US" sz="2200" dirty="0"/>
              <a:t>Land Use 101 Toolkit</a:t>
            </a:r>
          </a:p>
          <a:p>
            <a:pPr marL="285750" indent="-285750">
              <a:buFont typeface="Wingdings" panose="05000000000000000000" pitchFamily="2" charset="2"/>
              <a:buChar char="Ø"/>
            </a:pPr>
            <a:endParaRPr lang="en-US" sz="2200" dirty="0"/>
          </a:p>
          <a:p>
            <a:pPr marL="285750" indent="-285750">
              <a:buFont typeface="Wingdings" panose="05000000000000000000" pitchFamily="2" charset="2"/>
              <a:buChar char="Ø"/>
            </a:pPr>
            <a:r>
              <a:rPr lang="en-US" sz="2200" dirty="0"/>
              <a:t>Infrastructure Finance and Development Fees section</a:t>
            </a:r>
          </a:p>
        </p:txBody>
      </p:sp>
      <p:pic>
        <p:nvPicPr>
          <p:cNvPr id="7" name="Picture Placeholder 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666" r="16666"/>
          <a:stretch>
            <a:fillRect/>
          </a:stretch>
        </p:blipFill>
        <p:spPr/>
      </p:pic>
    </p:spTree>
    <p:extLst>
      <p:ext uri="{BB962C8B-B14F-4D97-AF65-F5344CB8AC3E}">
        <p14:creationId xmlns:p14="http://schemas.microsoft.com/office/powerpoint/2010/main" val="191526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dirty="0"/>
              <a:t>Building for Tomorrow</a:t>
            </a:r>
          </a:p>
        </p:txBody>
      </p:sp>
      <p:sp>
        <p:nvSpPr>
          <p:cNvPr id="6" name="Picture Placeholder 4"/>
          <p:cNvSpPr txBox="1">
            <a:spLocks/>
          </p:cNvSpPr>
          <p:nvPr/>
        </p:nvSpPr>
        <p:spPr>
          <a:xfrm>
            <a:off x="5293359" y="-343506"/>
            <a:ext cx="6188473" cy="6191856"/>
          </a:xfrm>
          <a:prstGeom prst="ellipse">
            <a:avLst/>
          </a:prstGeom>
        </p:spPr>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293359" y="701803"/>
            <a:ext cx="2957171" cy="384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0560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65856" y="71321"/>
            <a:ext cx="6447656" cy="1131087"/>
          </a:xfrm>
        </p:spPr>
        <p:txBody>
          <a:bodyPr/>
          <a:lstStyle/>
          <a:p>
            <a:r>
              <a:rPr lang="en-US" altLang="en-US" i="1" dirty="0"/>
              <a:t>Building for Tomorrow:</a:t>
            </a:r>
            <a:br>
              <a:rPr lang="en-US" altLang="en-US" i="1" dirty="0"/>
            </a:br>
            <a:r>
              <a:rPr lang="en-US" altLang="en-US" i="1" dirty="0"/>
              <a:t>Innovative Infrastructure Solutions</a:t>
            </a:r>
            <a:endParaRPr lang="en-US" dirty="0"/>
          </a:p>
        </p:txBody>
      </p:sp>
      <p:sp>
        <p:nvSpPr>
          <p:cNvPr id="4" name="Text Placeholder 2"/>
          <p:cNvSpPr txBox="1">
            <a:spLocks/>
          </p:cNvSpPr>
          <p:nvPr/>
        </p:nvSpPr>
        <p:spPr>
          <a:xfrm>
            <a:off x="827680" y="1756771"/>
            <a:ext cx="3136625" cy="24564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endParaRPr lang="en-US" altLang="en-US" sz="1500" dirty="0"/>
          </a:p>
          <a:p>
            <a:endParaRPr lang="en-US" sz="1500" dirty="0"/>
          </a:p>
        </p:txBody>
      </p:sp>
      <p:sp>
        <p:nvSpPr>
          <p:cNvPr id="5" name="Text Placeholder 2"/>
          <p:cNvSpPr txBox="1">
            <a:spLocks/>
          </p:cNvSpPr>
          <p:nvPr/>
        </p:nvSpPr>
        <p:spPr>
          <a:xfrm>
            <a:off x="1180123" y="1389280"/>
            <a:ext cx="5963608" cy="30077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buNone/>
            </a:pPr>
            <a:r>
              <a:rPr lang="en-US" altLang="en-US" sz="2000" dirty="0"/>
              <a:t>Details 27 alternative tools, such as:</a:t>
            </a:r>
          </a:p>
          <a:p>
            <a:pPr lvl="1">
              <a:buFontTx/>
              <a:buChar char="•"/>
            </a:pPr>
            <a:r>
              <a:rPr lang="en-US" altLang="en-US" sz="2000" dirty="0"/>
              <a:t>Tax increment financing </a:t>
            </a:r>
          </a:p>
          <a:p>
            <a:pPr lvl="1">
              <a:buFontTx/>
              <a:buChar char="•"/>
            </a:pPr>
            <a:r>
              <a:rPr lang="en-US" altLang="en-US" sz="2000" dirty="0"/>
              <a:t>Special districts</a:t>
            </a:r>
          </a:p>
          <a:p>
            <a:pPr lvl="1">
              <a:buFontTx/>
              <a:buChar char="•"/>
            </a:pPr>
            <a:r>
              <a:rPr lang="en-US" altLang="en-US" sz="2000" dirty="0"/>
              <a:t>Community development districts</a:t>
            </a:r>
          </a:p>
          <a:p>
            <a:pPr lvl="1">
              <a:buFontTx/>
              <a:buChar char="•"/>
            </a:pPr>
            <a:r>
              <a:rPr lang="en-US" altLang="en-US" sz="2000" dirty="0"/>
              <a:t>State revolving loan funds </a:t>
            </a:r>
          </a:p>
          <a:p>
            <a:pPr lvl="1">
              <a:buFontTx/>
              <a:buChar char="•"/>
            </a:pPr>
            <a:r>
              <a:rPr lang="en-US" altLang="en-US" sz="2000" dirty="0"/>
              <a:t>Tax-exempt municipal leasing</a:t>
            </a:r>
          </a:p>
          <a:p>
            <a:pPr lvl="1">
              <a:buFontTx/>
              <a:buChar char="•"/>
            </a:pPr>
            <a:r>
              <a:rPr lang="en-US" altLang="en-US" sz="2000" dirty="0"/>
              <a:t>Public-Private Partnerships</a:t>
            </a:r>
          </a:p>
          <a:p>
            <a:pPr lvl="1">
              <a:buFontTx/>
              <a:buChar char="•"/>
            </a:pPr>
            <a:r>
              <a:rPr lang="en-US" altLang="en-US" sz="2000" dirty="0"/>
              <a:t>Small-scale water and wastewater systems</a:t>
            </a:r>
          </a:p>
          <a:p>
            <a:endParaRPr lang="en-US" sz="1600" dirty="0"/>
          </a:p>
        </p:txBody>
      </p:sp>
    </p:spTree>
    <p:extLst>
      <p:ext uri="{BB962C8B-B14F-4D97-AF65-F5344CB8AC3E}">
        <p14:creationId xmlns:p14="http://schemas.microsoft.com/office/powerpoint/2010/main" val="756978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States that Allow The Use of Key Tools</a:t>
            </a:r>
          </a:p>
        </p:txBody>
      </p:sp>
      <p:sp>
        <p:nvSpPr>
          <p:cNvPr id="3" name="Text Placeholder 2"/>
          <p:cNvSpPr>
            <a:spLocks noGrp="1"/>
          </p:cNvSpPr>
          <p:nvPr>
            <p:ph type="body" sz="quarter" idx="11"/>
          </p:nvPr>
        </p:nvSpPr>
        <p:spPr>
          <a:xfrm>
            <a:off x="1449229" y="1647147"/>
            <a:ext cx="3888465" cy="2986160"/>
          </a:xfrm>
        </p:spPr>
        <p:txBody>
          <a:bodyPr/>
          <a:lstStyle/>
          <a:p>
            <a:pPr marL="285750" indent="-285750">
              <a:buFont typeface="Arial" panose="020B0604020202020204" pitchFamily="34" charset="0"/>
              <a:buChar char="•"/>
            </a:pPr>
            <a:r>
              <a:rPr lang="en-US" altLang="en-US" sz="2000" dirty="0">
                <a:ea typeface="ＭＳ Ｐゴシック" panose="020B0600070205080204" pitchFamily="34" charset="-128"/>
              </a:rPr>
              <a:t>Easy-to-use matrix backed up by full report, with links to enabling statutes. </a:t>
            </a:r>
          </a:p>
          <a:p>
            <a:pPr marL="285750" indent="-285750">
              <a:buFont typeface="Arial" panose="020B0604020202020204" pitchFamily="34" charset="0"/>
              <a:buChar char="•"/>
            </a:pPr>
            <a:endParaRPr lang="en-US" altLang="en-US" sz="2000" dirty="0">
              <a:ea typeface="ＭＳ Ｐゴシック" panose="020B0600070205080204" pitchFamily="34" charset="-128"/>
            </a:endParaRPr>
          </a:p>
          <a:p>
            <a:pPr marL="285750" indent="-285750">
              <a:buFont typeface="Arial" panose="020B0604020202020204" pitchFamily="34" charset="0"/>
              <a:buChar char="•"/>
            </a:pPr>
            <a:r>
              <a:rPr lang="en-US" altLang="en-US" sz="2000" dirty="0">
                <a:ea typeface="ＭＳ Ｐゴシック" panose="020B0600070205080204" pitchFamily="34" charset="-128"/>
              </a:rPr>
              <a:t>Shows what has changed from 2007 to 2012.</a:t>
            </a:r>
          </a:p>
          <a:p>
            <a:endParaRPr lang="en-US" sz="20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0319" y="636864"/>
            <a:ext cx="2826335" cy="3657600"/>
          </a:xfrm>
          <a:prstGeom prst="rect">
            <a:avLst/>
          </a:prstGeom>
        </p:spPr>
      </p:pic>
    </p:spTree>
    <p:extLst>
      <p:ext uri="{BB962C8B-B14F-4D97-AF65-F5344CB8AC3E}">
        <p14:creationId xmlns:p14="http://schemas.microsoft.com/office/powerpoint/2010/main" val="2346322105"/>
      </p:ext>
    </p:extLst>
  </p:cSld>
  <p:clrMapOvr>
    <a:masterClrMapping/>
  </p:clrMapOvr>
</p:sld>
</file>

<file path=ppt/theme/theme1.xml><?xml version="1.0" encoding="utf-8"?>
<a:theme xmlns:a="http://schemas.openxmlformats.org/drawingml/2006/main" name="2017 NAHB Widescreen Template">
  <a:themeElements>
    <a:clrScheme name="NAHB">
      <a:dk1>
        <a:srgbClr val="3D3935"/>
      </a:dk1>
      <a:lt1>
        <a:srgbClr val="FFFFFF"/>
      </a:lt1>
      <a:dk2>
        <a:srgbClr val="F2CD00"/>
      </a:dk2>
      <a:lt2>
        <a:srgbClr val="D78825"/>
      </a:lt2>
      <a:accent1>
        <a:srgbClr val="9E2A2B"/>
      </a:accent1>
      <a:accent2>
        <a:srgbClr val="6BA539"/>
      </a:accent2>
      <a:accent3>
        <a:srgbClr val="9D968D"/>
      </a:accent3>
      <a:accent4>
        <a:srgbClr val="5E8AB4"/>
      </a:accent4>
      <a:accent5>
        <a:srgbClr val="674736"/>
      </a:accent5>
      <a:accent6>
        <a:srgbClr val="C8102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2017 NAHB Widescreen Template</Template>
  <TotalTime>2567</TotalTime>
  <Words>2506</Words>
  <Application>Microsoft Office PowerPoint</Application>
  <PresentationFormat>On-screen Show (16:9)</PresentationFormat>
  <Paragraphs>233</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ＭＳ Ｐゴシック</vt:lpstr>
      <vt:lpstr>Arial</vt:lpstr>
      <vt:lpstr>Calibri</vt:lpstr>
      <vt:lpstr>Calibri Light</vt:lpstr>
      <vt:lpstr>Source Sans Pro</vt:lpstr>
      <vt:lpstr>Wingdings</vt:lpstr>
      <vt:lpstr>2017 NAHB Widescreen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NAHB</dc:creator>
  <cp:lastModifiedBy>Richardson, Whitney</cp:lastModifiedBy>
  <cp:revision>207</cp:revision>
  <cp:lastPrinted>2017-10-13T17:20:11Z</cp:lastPrinted>
  <dcterms:created xsi:type="dcterms:W3CDTF">2017-03-30T19:17:29Z</dcterms:created>
  <dcterms:modified xsi:type="dcterms:W3CDTF">2019-10-01T18:35:01Z</dcterms:modified>
</cp:coreProperties>
</file>