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8" r:id="rId1"/>
  </p:sldMasterIdLst>
  <p:handoutMasterIdLst>
    <p:handoutMasterId r:id="rId13"/>
  </p:handoutMasterIdLst>
  <p:sldIdLst>
    <p:sldId id="314" r:id="rId2"/>
    <p:sldId id="299" r:id="rId3"/>
    <p:sldId id="310" r:id="rId4"/>
    <p:sldId id="315" r:id="rId5"/>
    <p:sldId id="311" r:id="rId6"/>
    <p:sldId id="312" r:id="rId7"/>
    <p:sldId id="313" r:id="rId8"/>
    <p:sldId id="317" r:id="rId9"/>
    <p:sldId id="318" r:id="rId10"/>
    <p:sldId id="319" r:id="rId11"/>
    <p:sldId id="320" r:id="rId1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968D"/>
    <a:srgbClr val="000000"/>
    <a:srgbClr val="4E3524"/>
    <a:srgbClr val="84795D"/>
    <a:srgbClr val="00205B"/>
    <a:srgbClr val="C6D6E3"/>
    <a:srgbClr val="D1CCBD"/>
    <a:srgbClr val="4A773C"/>
    <a:srgbClr val="A4D65E"/>
    <a:srgbClr val="6D33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3287" autoAdjust="0"/>
  </p:normalViewPr>
  <p:slideViewPr>
    <p:cSldViewPr snapToGrid="0" snapToObjects="1">
      <p:cViewPr varScale="1">
        <p:scale>
          <a:sx n="80" d="100"/>
          <a:sy n="80" d="100"/>
        </p:scale>
        <p:origin x="96" y="124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145B7F-348B-A44C-A3A0-FE942D056C99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A3B8A-1F43-FC43-9AFC-45A5209439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6631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w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emf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7.w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wmf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F3EC1F-C155-4546-8A68-5AC4DE068C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42B03E-43CD-4E8A-8D5B-248781B49F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E81F7F-3B1B-4390-A88A-B4AB66EDD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995D-B300-4CE3-B201-08E6499F3FE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55FC4C-4536-4CD1-BC4E-B612EEA15B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4408A1-646A-4BDF-B682-43A3489DF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A15-5544-4E54-B00C-F21D9ED4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9207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FC91F-252D-4F13-BD44-8BBF766E4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8817C8-D464-4E1C-B42A-F41FC6CE9B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69632D-CFE0-490E-A9B1-A4A5506F6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995D-B300-4CE3-B201-08E6499F3FE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6ABC5-DAE4-43EE-98AA-3B18698E0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397F25-DBCC-4C79-B499-1F353B407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A15-5544-4E54-B00C-F21D9ED4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54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354D17-D4E1-45AF-A783-5AA11C8BB6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6E620-BE28-4973-BCA1-4459110ACF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E032DB-05B6-4E72-A849-29D3B5AE6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995D-B300-4CE3-B201-08E6499F3FE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4FCEC-D693-47B1-ABE9-99CE527D6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8BB99-D4DF-4FBC-9670-8CDEFD594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A15-5544-4E54-B00C-F21D9ED4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571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114075" y="71321"/>
            <a:ext cx="1579929" cy="1131086"/>
          </a:xfrm>
          <a:prstGeom prst="rect">
            <a:avLst/>
          </a:prstGeom>
        </p:spPr>
      </p:pic>
      <p:pic>
        <p:nvPicPr>
          <p:cNvPr id="16" name="Picture 15" descr="NAHB 2 Line CMYK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544" y="4390506"/>
            <a:ext cx="700414" cy="48654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465855" y="71321"/>
            <a:ext cx="6977105" cy="113108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3600" b="0" i="0">
                <a:solidFill>
                  <a:schemeClr val="accent3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US" dirty="0"/>
              <a:t>Page Header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465855" y="1404346"/>
            <a:ext cx="6337025" cy="288317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None/>
              <a:defRPr lang="en-US" sz="1500" smtClean="0"/>
            </a:lvl1pPr>
            <a:lvl2pPr marL="742950" indent="-285750">
              <a:buFont typeface="Arial"/>
              <a:buChar char="•"/>
              <a:defRPr sz="1500">
                <a:latin typeface="Calibri"/>
                <a:cs typeface="Calibri"/>
              </a:defRPr>
            </a:lvl2pPr>
            <a:lvl3pPr marL="914400" indent="0">
              <a:buNone/>
              <a:defRPr sz="1500">
                <a:latin typeface="Calibri"/>
                <a:cs typeface="Calibri"/>
              </a:defRPr>
            </a:lvl3pPr>
            <a:lvl4pPr marL="1371600" indent="0">
              <a:buNone/>
              <a:defRPr sz="1500">
                <a:latin typeface="Calibri"/>
                <a:cs typeface="Calibri"/>
              </a:defRPr>
            </a:lvl4pPr>
            <a:lvl5pPr marL="1828800" indent="0">
              <a:buNone/>
              <a:defRPr sz="1500">
                <a:latin typeface="Calibri"/>
                <a:cs typeface="Calibri"/>
              </a:defRPr>
            </a:lvl5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consectetur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adipiscing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elit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.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Vestibulum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ac ante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feugiat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,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maximus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erat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et,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accumsan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neque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.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Nulla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lacinia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purus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a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lorem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tincidunt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consequat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.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Sed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posuere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cursus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ligula in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porta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.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Ut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quis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ex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eget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ligula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ultricies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pulvinar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eget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mollis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tellus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. </a:t>
            </a:r>
          </a:p>
          <a:p>
            <a:pPr lvl="1"/>
            <a:r>
              <a:rPr lang="en-US" dirty="0"/>
              <a:t>Bullet number one</a:t>
            </a:r>
          </a:p>
          <a:p>
            <a:pPr lvl="1"/>
            <a:r>
              <a:rPr lang="en-US" dirty="0"/>
              <a:t>Bullet number two</a:t>
            </a:r>
          </a:p>
        </p:txBody>
      </p:sp>
    </p:spTree>
    <p:extLst>
      <p:ext uri="{BB962C8B-B14F-4D97-AF65-F5344CB8AC3E}">
        <p14:creationId xmlns:p14="http://schemas.microsoft.com/office/powerpoint/2010/main" val="11076421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67463" y="1054909"/>
            <a:ext cx="8749435" cy="2482948"/>
          </a:xfrm>
          <a:prstGeom prst="rect">
            <a:avLst/>
          </a:prstGeom>
        </p:spPr>
      </p:pic>
      <p:pic>
        <p:nvPicPr>
          <p:cNvPr id="9" name="Picture 8" descr="NAHB 2 Line CMYK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9960" y="4191000"/>
            <a:ext cx="987617" cy="686054"/>
          </a:xfrm>
          <a:prstGeom prst="rect">
            <a:avLst/>
          </a:prstGeom>
        </p:spPr>
      </p:pic>
      <p:sp>
        <p:nvSpPr>
          <p:cNvPr id="15" name="Text Placeholder 14"/>
          <p:cNvSpPr>
            <a:spLocks noGrp="1"/>
          </p:cNvSpPr>
          <p:nvPr>
            <p:ph type="body" sz="quarter" idx="11"/>
          </p:nvPr>
        </p:nvSpPr>
        <p:spPr>
          <a:xfrm>
            <a:off x="172720" y="1054909"/>
            <a:ext cx="5475037" cy="2482948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lnSpc>
                <a:spcPts val="6000"/>
              </a:lnSpc>
              <a:spcBef>
                <a:spcPts val="0"/>
              </a:spcBef>
              <a:spcAft>
                <a:spcPts val="600"/>
              </a:spcAft>
              <a:buNone/>
              <a:defRPr sz="6000" b="0" i="0">
                <a:solidFill>
                  <a:schemeClr val="accent3"/>
                </a:solidFill>
                <a:latin typeface="Calibri Light"/>
                <a:cs typeface="Calibri Light"/>
              </a:defRPr>
            </a:lvl1pPr>
            <a:lvl2pPr marL="457200" indent="0" algn="r">
              <a:buNone/>
              <a:defRPr sz="1800" b="0" i="1">
                <a:solidFill>
                  <a:srgbClr val="00205B"/>
                </a:solidFill>
                <a:latin typeface="Source Sans Pro"/>
                <a:cs typeface="Source Sans Pro"/>
              </a:defRPr>
            </a:lvl2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52611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2728825" y="793567"/>
            <a:ext cx="8199915" cy="2327003"/>
          </a:xfrm>
          <a:prstGeom prst="rect">
            <a:avLst/>
          </a:prstGeom>
        </p:spPr>
      </p:pic>
      <p:pic>
        <p:nvPicPr>
          <p:cNvPr id="11" name="Picture 10" descr="NAHB 2 Line CMYK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919960" y="4191000"/>
            <a:ext cx="987617" cy="68605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2" hasCustomPrompt="1"/>
          </p:nvPr>
        </p:nvSpPr>
        <p:spPr>
          <a:xfrm>
            <a:off x="5489559" y="793566"/>
            <a:ext cx="3418018" cy="2327005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l">
              <a:spcBef>
                <a:spcPts val="0"/>
              </a:spcBef>
              <a:spcAft>
                <a:spcPts val="600"/>
              </a:spcAft>
              <a:buNone/>
              <a:defRPr sz="6000" b="0" i="0">
                <a:solidFill>
                  <a:schemeClr val="accent3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US" dirty="0"/>
              <a:t>Section Header 1</a:t>
            </a:r>
          </a:p>
        </p:txBody>
      </p:sp>
      <p:sp>
        <p:nvSpPr>
          <p:cNvPr id="13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-2275840" y="-495906"/>
            <a:ext cx="6188473" cy="6191856"/>
          </a:xfrm>
          <a:prstGeom prst="ellipse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959379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6731865" y="793567"/>
            <a:ext cx="8199915" cy="2327003"/>
          </a:xfrm>
          <a:prstGeom prst="rect">
            <a:avLst/>
          </a:prstGeom>
        </p:spPr>
      </p:pic>
      <p:pic>
        <p:nvPicPr>
          <p:cNvPr id="11" name="Picture 10" descr="NAHB 2 Line CMYK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544" y="4191000"/>
            <a:ext cx="987617" cy="68605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496997" y="793566"/>
            <a:ext cx="3461083" cy="2327004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6000" b="0" i="0" baseline="0">
                <a:solidFill>
                  <a:schemeClr val="accent3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US" dirty="0"/>
              <a:t>Section Header 2</a:t>
            </a:r>
          </a:p>
        </p:txBody>
      </p:sp>
      <p:sp>
        <p:nvSpPr>
          <p:cNvPr id="12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140959" y="-495906"/>
            <a:ext cx="6188473" cy="6191856"/>
          </a:xfrm>
          <a:prstGeom prst="ellipse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29563841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Stock_72865149_XXX LR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 rot="16200000">
            <a:off x="3280411" y="-720092"/>
            <a:ext cx="5143500" cy="6583682"/>
          </a:xfrm>
          <a:prstGeom prst="rect">
            <a:avLst/>
          </a:prstGeom>
          <a:gradFill flip="none" rotWithShape="1">
            <a:gsLst>
              <a:gs pos="0">
                <a:srgbClr val="000000"/>
              </a:gs>
              <a:gs pos="84000">
                <a:srgbClr val="FFFFFF">
                  <a:alpha val="0"/>
                  <a:lumMod val="0"/>
                </a:srgbClr>
              </a:gs>
            </a:gsLst>
            <a:lin ang="16200000" scaled="0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4017701" y="-3142956"/>
            <a:ext cx="6612998" cy="254035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260" y="4415553"/>
            <a:ext cx="699026" cy="486547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1" hasCustomPrompt="1"/>
          </p:nvPr>
        </p:nvSpPr>
        <p:spPr>
          <a:xfrm>
            <a:off x="6081225" y="1433722"/>
            <a:ext cx="2485949" cy="3229718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3600">
                <a:solidFill>
                  <a:srgbClr val="FFFFFF"/>
                </a:solidFill>
                <a:latin typeface="Calibri"/>
                <a:cs typeface="Calibri"/>
              </a:defRPr>
            </a:lvl1pPr>
          </a:lstStyle>
          <a:p>
            <a:pPr lvl="0"/>
            <a:r>
              <a:rPr lang="en-US" dirty="0"/>
              <a:t>Section Style Option</a:t>
            </a:r>
          </a:p>
        </p:txBody>
      </p:sp>
    </p:spTree>
    <p:extLst>
      <p:ext uri="{BB962C8B-B14F-4D97-AF65-F5344CB8AC3E}">
        <p14:creationId xmlns:p14="http://schemas.microsoft.com/office/powerpoint/2010/main" val="212173024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14275" y="1511022"/>
            <a:ext cx="4771928" cy="1890764"/>
          </a:xfrm>
          <a:prstGeom prst="rect">
            <a:avLst/>
          </a:prstGeom>
        </p:spPr>
      </p:pic>
      <p:cxnSp>
        <p:nvCxnSpPr>
          <p:cNvPr id="10" name="Straight Connector 9"/>
          <p:cNvCxnSpPr/>
          <p:nvPr userDrawn="1"/>
        </p:nvCxnSpPr>
        <p:spPr>
          <a:xfrm>
            <a:off x="-1566329" y="1605242"/>
            <a:ext cx="16933" cy="3420535"/>
          </a:xfrm>
          <a:prstGeom prst="line">
            <a:avLst/>
          </a:prstGeom>
          <a:ln w="57150" cap="rnd">
            <a:solidFill>
              <a:srgbClr val="9D968D"/>
            </a:solidFill>
            <a:prstDash val="sys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Picture 12" descr="NAHB 2 Line CMYK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544" y="4390506"/>
            <a:ext cx="700414" cy="486547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" y="1511022"/>
            <a:ext cx="2707323" cy="1890764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spcBef>
                <a:spcPts val="0"/>
              </a:spcBef>
              <a:spcAft>
                <a:spcPts val="600"/>
              </a:spcAft>
              <a:buNone/>
              <a:defRPr sz="3600" b="0" i="0" baseline="0">
                <a:solidFill>
                  <a:schemeClr val="accent3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US" dirty="0"/>
              <a:t>Divider Style 1</a:t>
            </a:r>
          </a:p>
        </p:txBody>
      </p:sp>
      <p:sp>
        <p:nvSpPr>
          <p:cNvPr id="15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845563" y="-764259"/>
            <a:ext cx="6724886" cy="6728562"/>
          </a:xfrm>
          <a:prstGeom prst="ellipse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1963898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iStock_26523191_XXLARGE.jpg"/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flipH="1">
            <a:off x="0" y="0"/>
            <a:ext cx="9144000" cy="514350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 flipH="1">
            <a:off x="0" y="0"/>
            <a:ext cx="9144001" cy="5143500"/>
          </a:xfrm>
          <a:prstGeom prst="rect">
            <a:avLst/>
          </a:prstGeom>
          <a:solidFill>
            <a:schemeClr val="tx1">
              <a:alpha val="3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260" y="4415553"/>
            <a:ext cx="699026" cy="48654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194002" y="2655946"/>
            <a:ext cx="4771928" cy="1890764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301561" y="2655946"/>
            <a:ext cx="4867275" cy="1890764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spcBef>
                <a:spcPts val="0"/>
              </a:spcBef>
              <a:spcAft>
                <a:spcPts val="600"/>
              </a:spcAft>
              <a:buNone/>
              <a:defRPr sz="3600">
                <a:solidFill>
                  <a:schemeClr val="bg1"/>
                </a:solidFill>
                <a:latin typeface="Calibri Light"/>
                <a:cs typeface="Calibri"/>
              </a:defRPr>
            </a:lvl1pPr>
          </a:lstStyle>
          <a:p>
            <a:pPr lvl="0"/>
            <a:r>
              <a:rPr lang="en-US" dirty="0"/>
              <a:t>Divider Style 2</a:t>
            </a:r>
          </a:p>
        </p:txBody>
      </p:sp>
    </p:spTree>
    <p:extLst>
      <p:ext uri="{BB962C8B-B14F-4D97-AF65-F5344CB8AC3E}">
        <p14:creationId xmlns:p14="http://schemas.microsoft.com/office/powerpoint/2010/main" val="230592073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AHB 2 Line CMYK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544" y="4390506"/>
            <a:ext cx="700414" cy="486547"/>
          </a:xfrm>
          <a:prstGeom prst="rect">
            <a:avLst/>
          </a:prstGeom>
        </p:spPr>
      </p:pic>
      <p:sp>
        <p:nvSpPr>
          <p:cNvPr id="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465855" y="71321"/>
            <a:ext cx="6977105" cy="113108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3600" b="0" i="0">
                <a:solidFill>
                  <a:schemeClr val="accent3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US" dirty="0"/>
              <a:t>Page Header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465855" y="1404346"/>
            <a:ext cx="3136625" cy="245645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None/>
              <a:defRPr lang="en-US" sz="1500" smtClean="0"/>
            </a:lvl1pPr>
            <a:lvl2pPr marL="457200" indent="0">
              <a:buNone/>
              <a:defRPr sz="1500">
                <a:latin typeface="Calibri"/>
                <a:cs typeface="Calibri"/>
              </a:defRPr>
            </a:lvl2pPr>
            <a:lvl3pPr marL="914400" indent="0">
              <a:buNone/>
              <a:defRPr sz="1500">
                <a:latin typeface="Calibri"/>
                <a:cs typeface="Calibri"/>
              </a:defRPr>
            </a:lvl3pPr>
            <a:lvl4pPr marL="1371600" indent="0">
              <a:buNone/>
              <a:defRPr sz="1500">
                <a:latin typeface="Calibri"/>
                <a:cs typeface="Calibri"/>
              </a:defRPr>
            </a:lvl4pPr>
            <a:lvl5pPr marL="1828800" indent="0">
              <a:buNone/>
              <a:defRPr sz="1500">
                <a:latin typeface="Calibri"/>
                <a:cs typeface="Calibri"/>
              </a:defRPr>
            </a:lvl5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consectetur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adipiscing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elit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.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Vestibulum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ac ante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feugiat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,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maximus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erat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et,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accumsan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neque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.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Nulla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lacinia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purus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a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lorem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tincidunt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consequat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.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Sed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posuere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cursus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ligula in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porta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.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Ut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quis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ex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eget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ligula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ultricies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pulvinar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eget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mollis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tellus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. </a:t>
            </a:r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5090161" y="1202408"/>
            <a:ext cx="3749039" cy="3751088"/>
          </a:xfrm>
          <a:prstGeom prst="ellipse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114075" y="71321"/>
            <a:ext cx="1579929" cy="113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870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B86905-BDF6-4DB6-B1FA-DFC6D9B8B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DE65C-E65D-42C6-A55C-AF2AF8F56B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CCAF6-21EC-4B69-BBD3-612505813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995D-B300-4CE3-B201-08E6499F3FE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2A985-86D5-4381-B0BD-BC23385035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9C7F5E-8EF5-43E2-A6F3-B3B66E251F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A15-5544-4E54-B00C-F21D9ED4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709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AHB 2 Line CMYK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544" y="4390506"/>
            <a:ext cx="700414" cy="486547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465855" y="71321"/>
            <a:ext cx="3888465" cy="113108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3600" b="0" i="0">
                <a:solidFill>
                  <a:schemeClr val="accent3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US" dirty="0"/>
              <a:t>Page Header</a:t>
            </a:r>
          </a:p>
        </p:txBody>
      </p:sp>
      <p:sp>
        <p:nvSpPr>
          <p:cNvPr id="13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465855" y="1404346"/>
            <a:ext cx="3888465" cy="298616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None/>
              <a:defRPr lang="en-US" sz="1500" smtClean="0"/>
            </a:lvl1pPr>
            <a:lvl2pPr marL="742950" indent="-285750">
              <a:buFont typeface="Arial"/>
              <a:buChar char="•"/>
              <a:defRPr sz="1500">
                <a:latin typeface="Calibri"/>
                <a:cs typeface="Calibri"/>
              </a:defRPr>
            </a:lvl2pPr>
            <a:lvl3pPr marL="914400" indent="0">
              <a:buNone/>
              <a:defRPr sz="1500">
                <a:latin typeface="Calibri"/>
                <a:cs typeface="Calibri"/>
              </a:defRPr>
            </a:lvl3pPr>
            <a:lvl4pPr marL="1371600" indent="0">
              <a:buNone/>
              <a:defRPr sz="1500">
                <a:latin typeface="Calibri"/>
                <a:cs typeface="Calibri"/>
              </a:defRPr>
            </a:lvl4pPr>
            <a:lvl5pPr marL="1828800" indent="0">
              <a:buNone/>
              <a:defRPr sz="1500">
                <a:latin typeface="Calibri"/>
                <a:cs typeface="Calibri"/>
              </a:defRPr>
            </a:lvl5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consectetur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adipiscing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elit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.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Vestibulum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ac ante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feugiat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,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maximus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erat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et,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accumsan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neque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.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Nulla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lacinia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purus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a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lorem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tincidunt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consequat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.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Sed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posuere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cursus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ligula in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porta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.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Ut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quis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ex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eget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ligula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ultricies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pulvinar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eget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mollis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+mn-lt"/>
              </a:rPr>
              <a:t>tellus</a:t>
            </a:r>
            <a:r>
              <a:rPr lang="en-US" sz="1500" dirty="0">
                <a:solidFill>
                  <a:srgbClr val="3D3935"/>
                </a:solidFill>
                <a:latin typeface="+mn-lt"/>
              </a:rPr>
              <a:t>. </a:t>
            </a:r>
          </a:p>
          <a:p>
            <a:pPr lvl="1"/>
            <a:r>
              <a:rPr lang="en-US" dirty="0"/>
              <a:t>Bullet number one</a:t>
            </a:r>
          </a:p>
          <a:p>
            <a:pPr lvl="1"/>
            <a:r>
              <a:rPr lang="en-US" dirty="0"/>
              <a:t>Bullet number two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5621338" y="203553"/>
            <a:ext cx="3005137" cy="223837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</a:p>
        </p:txBody>
      </p:sp>
      <p:sp>
        <p:nvSpPr>
          <p:cNvPr id="16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5621446" y="2659351"/>
            <a:ext cx="3005137" cy="2238375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114075" y="71321"/>
            <a:ext cx="1579929" cy="113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706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Image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NAHB 2 Line CMYK.eps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544" y="4390506"/>
            <a:ext cx="700414" cy="486547"/>
          </a:xfrm>
          <a:prstGeom prst="rect">
            <a:avLst/>
          </a:prstGeom>
        </p:spPr>
      </p:pic>
      <p:sp>
        <p:nvSpPr>
          <p:cNvPr id="12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465855" y="71321"/>
            <a:ext cx="3888465" cy="113108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3600" b="0" i="0">
                <a:solidFill>
                  <a:schemeClr val="accent3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US" dirty="0"/>
              <a:t>Page Header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1465855" y="1322740"/>
            <a:ext cx="7139665" cy="3218780"/>
          </a:xfrm>
          <a:prstGeom prst="rect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114075" y="71321"/>
            <a:ext cx="1579929" cy="1131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2305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04485" y="71321"/>
            <a:ext cx="1579929" cy="1131086"/>
          </a:xfrm>
          <a:prstGeom prst="rect">
            <a:avLst/>
          </a:prstGeom>
        </p:spPr>
      </p:pic>
      <p:pic>
        <p:nvPicPr>
          <p:cNvPr id="11" name="Picture 10" descr="NAHB 2 Line CMYK.eps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544" y="4390506"/>
            <a:ext cx="700414" cy="486547"/>
          </a:xfrm>
          <a:prstGeom prst="rect">
            <a:avLst/>
          </a:prstGeom>
        </p:spPr>
      </p:pic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1000" y="71320"/>
            <a:ext cx="3223485" cy="113041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 algn="r">
              <a:spcBef>
                <a:spcPts val="0"/>
              </a:spcBef>
              <a:spcAft>
                <a:spcPts val="600"/>
              </a:spcAft>
              <a:buNone/>
              <a:defRPr sz="3600" b="0" i="0" baseline="0">
                <a:solidFill>
                  <a:schemeClr val="accent3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US" dirty="0"/>
              <a:t>Page Header</a:t>
            </a:r>
          </a:p>
        </p:txBody>
      </p:sp>
      <p:sp>
        <p:nvSpPr>
          <p:cNvPr id="17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81546" y="1360260"/>
            <a:ext cx="3222940" cy="2470060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None/>
              <a:defRPr lang="en-US" sz="1500" smtClean="0"/>
            </a:lvl1pPr>
            <a:lvl2pPr marL="457200" indent="0">
              <a:buNone/>
              <a:defRPr sz="1500">
                <a:latin typeface="Calibri"/>
                <a:cs typeface="Calibri"/>
              </a:defRPr>
            </a:lvl2pPr>
            <a:lvl3pPr marL="914400" indent="0">
              <a:buNone/>
              <a:defRPr sz="1500">
                <a:latin typeface="Calibri"/>
                <a:cs typeface="Calibri"/>
              </a:defRPr>
            </a:lvl3pPr>
            <a:lvl4pPr marL="1371600" indent="0">
              <a:buNone/>
              <a:defRPr sz="1500">
                <a:latin typeface="Calibri"/>
                <a:cs typeface="Calibri"/>
              </a:defRPr>
            </a:lvl4pPr>
            <a:lvl5pPr marL="1828800" indent="0">
              <a:buNone/>
              <a:defRPr sz="1500">
                <a:latin typeface="Calibri"/>
                <a:cs typeface="Calibri"/>
              </a:defRPr>
            </a:lvl5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consectetur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adipiscing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elit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.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Vestibulum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ac ante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feugiat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,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maximus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erat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et,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accumsan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neque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.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Nulla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lacinia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purus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a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lorem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tincidunt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consequat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.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Sed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posuere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cursus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ligula in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porta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.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Ut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quis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ex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eget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ligula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ultricies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pulvinar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eget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mollis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 </a:t>
            </a:r>
            <a:r>
              <a:rPr lang="en-US" sz="1500" dirty="0" err="1">
                <a:solidFill>
                  <a:srgbClr val="3D3935"/>
                </a:solidFill>
                <a:latin typeface="Calibri"/>
              </a:rPr>
              <a:t>tellus</a:t>
            </a:r>
            <a:r>
              <a:rPr lang="en-US" sz="1500" dirty="0">
                <a:solidFill>
                  <a:srgbClr val="3D3935"/>
                </a:solidFill>
                <a:latin typeface="Calibri"/>
              </a:rPr>
              <a:t>. </a:t>
            </a:r>
            <a:endParaRPr lang="en-US" dirty="0"/>
          </a:p>
        </p:txBody>
      </p:sp>
      <p:sp>
        <p:nvSpPr>
          <p:cNvPr id="18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4008123" y="-764259"/>
            <a:ext cx="6724886" cy="6728562"/>
          </a:xfrm>
          <a:prstGeom prst="ellipse">
            <a:avLst/>
          </a:prstGeom>
        </p:spPr>
        <p:txBody>
          <a:bodyPr vert="horz"/>
          <a:lstStyle/>
          <a:p>
            <a:r>
              <a:rPr lang="en-US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12367004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00205B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6260" y="4415553"/>
            <a:ext cx="699026" cy="48654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-114076" y="71321"/>
            <a:ext cx="1579929" cy="1131085"/>
          </a:xfrm>
          <a:prstGeom prst="rect">
            <a:avLst/>
          </a:prstGeom>
        </p:spPr>
      </p:pic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1465855" y="71321"/>
            <a:ext cx="6977105" cy="1131087"/>
          </a:xfrm>
          <a:prstGeom prst="rect">
            <a:avLst/>
          </a:prstGeom>
        </p:spPr>
        <p:txBody>
          <a:bodyPr vert="horz" lIns="0" tIns="0" rIns="0" bIns="0" anchor="ctr" anchorCtr="0"/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3600" b="0" i="0">
                <a:solidFill>
                  <a:schemeClr val="bg1"/>
                </a:solidFill>
                <a:latin typeface="Calibri Light"/>
                <a:cs typeface="Calibri Light"/>
              </a:defRPr>
            </a:lvl1pPr>
          </a:lstStyle>
          <a:p>
            <a:pPr lvl="0"/>
            <a:r>
              <a:rPr lang="en-US" dirty="0"/>
              <a:t>Page Header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1465855" y="1404346"/>
            <a:ext cx="6337025" cy="3157493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lnSpc>
                <a:spcPts val="2100"/>
              </a:lnSpc>
              <a:spcBef>
                <a:spcPts val="0"/>
              </a:spcBef>
              <a:spcAft>
                <a:spcPts val="600"/>
              </a:spcAft>
              <a:buNone/>
              <a:defRPr lang="en-US" sz="1500" smtClean="0">
                <a:solidFill>
                  <a:srgbClr val="FFFFFF"/>
                </a:solidFill>
              </a:defRPr>
            </a:lvl1pPr>
            <a:lvl2pPr marL="742950" indent="-285750">
              <a:buFont typeface="Arial"/>
              <a:buChar char="•"/>
              <a:defRPr sz="1500">
                <a:solidFill>
                  <a:srgbClr val="FFFFFF"/>
                </a:solidFill>
                <a:latin typeface="Calibri"/>
                <a:cs typeface="Calibri"/>
              </a:defRPr>
            </a:lvl2pPr>
            <a:lvl3pPr marL="914400" indent="0">
              <a:buNone/>
              <a:defRPr sz="1500">
                <a:latin typeface="Calibri"/>
                <a:cs typeface="Calibri"/>
              </a:defRPr>
            </a:lvl3pPr>
            <a:lvl4pPr marL="1371600" indent="0">
              <a:buNone/>
              <a:defRPr sz="1500">
                <a:latin typeface="Calibri"/>
                <a:cs typeface="Calibri"/>
              </a:defRPr>
            </a:lvl4pPr>
            <a:lvl5pPr marL="1828800" indent="0">
              <a:buNone/>
              <a:defRPr sz="1500">
                <a:latin typeface="Calibri"/>
                <a:cs typeface="Calibri"/>
              </a:defRPr>
            </a:lvl5pPr>
          </a:lstStyle>
          <a:p>
            <a:pPr lvl="0"/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ipsum</a:t>
            </a:r>
            <a:r>
              <a:rPr lang="en-US" dirty="0"/>
              <a:t>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. </a:t>
            </a:r>
            <a:r>
              <a:rPr lang="en-US" dirty="0" err="1"/>
              <a:t>Vestibulum</a:t>
            </a:r>
            <a:r>
              <a:rPr lang="en-US" dirty="0"/>
              <a:t> ac ante </a:t>
            </a:r>
            <a:r>
              <a:rPr lang="en-US" dirty="0" err="1"/>
              <a:t>feugiat</a:t>
            </a:r>
            <a:r>
              <a:rPr lang="en-US" dirty="0"/>
              <a:t>, </a:t>
            </a:r>
            <a:r>
              <a:rPr lang="en-US" dirty="0" err="1"/>
              <a:t>maximus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et, </a:t>
            </a:r>
            <a:r>
              <a:rPr lang="en-US" dirty="0" err="1"/>
              <a:t>accumsan</a:t>
            </a:r>
            <a:r>
              <a:rPr lang="en-US" dirty="0"/>
              <a:t> </a:t>
            </a:r>
            <a:r>
              <a:rPr lang="en-US" dirty="0" err="1"/>
              <a:t>neque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lacinia</a:t>
            </a:r>
            <a:r>
              <a:rPr lang="en-US" dirty="0"/>
              <a:t> </a:t>
            </a:r>
            <a:r>
              <a:rPr lang="en-US" dirty="0" err="1"/>
              <a:t>purus</a:t>
            </a:r>
            <a:r>
              <a:rPr lang="en-US" dirty="0"/>
              <a:t> a </a:t>
            </a:r>
            <a:r>
              <a:rPr lang="en-US" dirty="0" err="1"/>
              <a:t>lorem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posuere</a:t>
            </a:r>
            <a:r>
              <a:rPr lang="en-US" dirty="0"/>
              <a:t> </a:t>
            </a:r>
            <a:r>
              <a:rPr lang="en-US" dirty="0" err="1"/>
              <a:t>cursus</a:t>
            </a:r>
            <a:r>
              <a:rPr lang="en-US" dirty="0"/>
              <a:t> ligula in </a:t>
            </a:r>
            <a:r>
              <a:rPr lang="en-US" dirty="0" err="1"/>
              <a:t>porta</a:t>
            </a:r>
            <a:r>
              <a:rPr lang="en-US" dirty="0"/>
              <a:t>.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quis</a:t>
            </a:r>
            <a:r>
              <a:rPr lang="en-US" dirty="0"/>
              <a:t> ex </a:t>
            </a:r>
            <a:r>
              <a:rPr lang="en-US" dirty="0" err="1"/>
              <a:t>eget</a:t>
            </a:r>
            <a:r>
              <a:rPr lang="en-US" dirty="0"/>
              <a:t> ligula </a:t>
            </a:r>
            <a:r>
              <a:rPr lang="en-US" dirty="0" err="1"/>
              <a:t>ultricies</a:t>
            </a:r>
            <a:r>
              <a:rPr lang="en-US" dirty="0"/>
              <a:t> </a:t>
            </a:r>
            <a:r>
              <a:rPr lang="en-US" dirty="0" err="1"/>
              <a:t>pulvinar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mollis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Bullet one</a:t>
            </a:r>
          </a:p>
          <a:p>
            <a:pPr lvl="1"/>
            <a:r>
              <a:rPr lang="en-US" dirty="0"/>
              <a:t>Bullet two</a:t>
            </a:r>
          </a:p>
        </p:txBody>
      </p:sp>
    </p:spTree>
    <p:extLst>
      <p:ext uri="{BB962C8B-B14F-4D97-AF65-F5344CB8AC3E}">
        <p14:creationId xmlns:p14="http://schemas.microsoft.com/office/powerpoint/2010/main" val="33911631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FDC41-A39E-4548-AFAA-A869F0BAE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00FFA8A-6AB1-43BF-900C-0DE7E46083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E2B36C-3F5E-4B53-96CA-7B3525457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995D-B300-4CE3-B201-08E6499F3FE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247FC6-351E-430E-A8E2-D35D96C45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18ED8E-C040-43A6-B4A4-24CDDF2078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A15-5544-4E54-B00C-F21D9ED4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813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D0832F-9A97-43BC-BCF4-180587EA7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702CB9-736E-422E-85C7-4C55B94AC0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4EF069-2E14-4C9B-ABB4-2BC759460C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07342-0C60-4963-AB28-66008B8065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995D-B300-4CE3-B201-08E6499F3FE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095194-A029-4ABD-8EC5-ADFFDBF63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CC3C35-6CFC-4590-B271-E795172C1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A15-5544-4E54-B00C-F21D9ED4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9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71558-02A8-46CD-998C-01BF6480D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85EB5-99B9-42D5-8B85-349383E589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0A8984-276B-4059-BA21-ACA1281E93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870D0C8-CD34-4606-A80A-0144E05BD3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FB70EB-DB43-4E6E-AA84-3A4AE8875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226173-6E69-4579-845E-5ABAD9F4F3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995D-B300-4CE3-B201-08E6499F3FE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9B61986-8696-4B83-95F7-28CFCA14A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F8E7767-A931-44AB-B779-820E449A2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A15-5544-4E54-B00C-F21D9ED4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016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FCD253-7E5A-4B30-A36C-A7211FCC1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7B4644-DD00-4823-AD44-F723151B4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995D-B300-4CE3-B201-08E6499F3FE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57B253-11EE-473B-98D2-CD3572CEAE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934AC3-7A1C-429A-B243-79D66DEC1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A15-5544-4E54-B00C-F21D9ED4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8A70036-1180-4BB1-99F8-CDD6E191D3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995D-B300-4CE3-B201-08E6499F3FE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2BDB0A6-D73E-40C7-A92E-D683531B8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ADF8623-3876-473C-A2F3-3A0A6A3F88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A15-5544-4E54-B00C-F21D9ED4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5D1BE-740F-4D45-845F-524D3B2C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250F1-E2C3-4F53-A7EF-7FB1ED1352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FA94E9-2A61-4F5F-A1D0-6DF18C3C0B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EBC4B4-B59A-4AF2-A222-C053428016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995D-B300-4CE3-B201-08E6499F3FE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354C8-983C-4396-B28E-BDD090A46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E9FC06-B0A7-474A-98F5-642389F73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A15-5544-4E54-B00C-F21D9ED4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8806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25534-1975-4330-B1EA-052CDB8A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8C5400-3B52-4743-B931-453AFB9703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F53CF1-F4D8-4C68-B0A4-44946D2976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88E563-AE96-4EBA-ABCA-24B401C7E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8B995D-B300-4CE3-B201-08E6499F3FE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2A7616-3DE2-45F0-A409-34B7BD849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BD4B53-A512-4AD6-B8F6-7E931893A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49AA15-5544-4E54-B00C-F21D9ED4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3053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573444E-EB4E-4E87-93E7-DDE6CCABF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4DA77A-2D43-4B48-910D-56E55F273D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C06795-DC99-45EC-B508-E056290FAA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B995D-B300-4CE3-B201-08E6499F3FE5}" type="datetimeFigureOut">
              <a:rPr lang="en-US" smtClean="0"/>
              <a:t>6/25/2024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DB90D1-B53F-4B36-8774-4BE2EB0A41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33AAEB-DA38-41A0-8E53-97868F25D5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49AA15-5544-4E54-B00C-F21D9ED410F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704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741" r:id="rId12"/>
    <p:sldLayoutId id="2147483649" r:id="rId13"/>
    <p:sldLayoutId id="2147483650" r:id="rId14"/>
    <p:sldLayoutId id="2147483651" r:id="rId15"/>
    <p:sldLayoutId id="2147483654" r:id="rId16"/>
    <p:sldLayoutId id="2147483652" r:id="rId17"/>
    <p:sldLayoutId id="2147483653" r:id="rId18"/>
    <p:sldLayoutId id="2147483660" r:id="rId19"/>
    <p:sldLayoutId id="2147483659" r:id="rId20"/>
    <p:sldLayoutId id="2147483662" r:id="rId21"/>
    <p:sldLayoutId id="2147483658" r:id="rId22"/>
    <p:sldLayoutId id="2147483657" r:id="rId2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B4DD85-C6C5-4A14-B2CF-2C3BD07BC5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857772"/>
            <a:ext cx="6858000" cy="1790700"/>
          </a:xfrm>
        </p:spPr>
        <p:txBody>
          <a:bodyPr>
            <a:normAutofit fontScale="90000"/>
          </a:bodyPr>
          <a:lstStyle/>
          <a:p>
            <a:br>
              <a:rPr lang="en-US" sz="4800" dirty="0">
                <a:solidFill>
                  <a:srgbClr val="9D968D"/>
                </a:solidFill>
                <a:latin typeface="Calibri Light"/>
                <a:cs typeface="Calibri Light"/>
              </a:rPr>
            </a:br>
            <a:br>
              <a:rPr lang="en-US" sz="4800" dirty="0">
                <a:solidFill>
                  <a:srgbClr val="9D968D"/>
                </a:solidFill>
                <a:latin typeface="Calibri Light"/>
                <a:cs typeface="Calibri Light"/>
              </a:rPr>
            </a:br>
            <a:br>
              <a:rPr lang="en-US" sz="4800" dirty="0">
                <a:solidFill>
                  <a:srgbClr val="9D968D"/>
                </a:solidFill>
                <a:latin typeface="Calibri Light"/>
                <a:cs typeface="Calibri Light"/>
              </a:rPr>
            </a:br>
            <a:r>
              <a:rPr lang="en-US" sz="4800" dirty="0">
                <a:solidFill>
                  <a:srgbClr val="9D968D"/>
                </a:solidFill>
                <a:latin typeface="Calibri Light"/>
                <a:cs typeface="Calibri Light"/>
              </a:rPr>
              <a:t>How To Select and Work with a Builder  </a:t>
            </a:r>
            <a:br>
              <a:rPr lang="en-US" sz="4800" dirty="0">
                <a:solidFill>
                  <a:srgbClr val="9D968D"/>
                </a:solidFill>
                <a:latin typeface="Calibri Light"/>
                <a:cs typeface="Calibri Light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2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7671B6-5388-48DF-A6FF-6B8CB717B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Communication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1EBC8-045B-4131-9317-F7C510A44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ea typeface="Times New Roman" panose="02020603050405020304" pitchFamily="18" charset="0"/>
              </a:rPr>
              <a:t>E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ven the most well-written contract is no substitute for ongoing communication between the buyer and builder during the project.  </a:t>
            </a:r>
          </a:p>
          <a:p>
            <a:endParaRPr lang="en-US" sz="2000" dirty="0">
              <a:ea typeface="Times New Roman" panose="02020603050405020304" pitchFamily="18" charset="0"/>
            </a:endParaRPr>
          </a:p>
          <a:p>
            <a:r>
              <a:rPr lang="en-US" sz="2000" dirty="0">
                <a:effectLst/>
                <a:ea typeface="Times New Roman" panose="02020603050405020304" pitchFamily="18" charset="0"/>
              </a:rPr>
              <a:t>Remember that your relationship with your builder will continue through the warranty period, so choose someone with whom you will be comfortable for the long term. 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6314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B91BB9-C333-4505-BEB4-703A918FCC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Questions?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3325C3-6FDE-4274-9D23-319B5A67BB0D}"/>
              </a:ext>
            </a:extLst>
          </p:cNvPr>
          <p:cNvSpPr txBox="1"/>
          <p:nvPr/>
        </p:nvSpPr>
        <p:spPr>
          <a:xfrm>
            <a:off x="696685" y="1676400"/>
            <a:ext cx="377371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Presenter Name</a:t>
            </a:r>
          </a:p>
          <a:p>
            <a:r>
              <a:rPr lang="en-US" sz="2000" dirty="0"/>
              <a:t>Email address </a:t>
            </a:r>
          </a:p>
          <a:p>
            <a:r>
              <a:rPr lang="en-US" sz="2000" dirty="0"/>
              <a:t>Phone number </a:t>
            </a:r>
          </a:p>
          <a:p>
            <a:r>
              <a:rPr lang="en-US" sz="2000" dirty="0"/>
              <a:t>Website </a:t>
            </a:r>
          </a:p>
        </p:txBody>
      </p:sp>
    </p:spTree>
    <p:extLst>
      <p:ext uri="{BB962C8B-B14F-4D97-AF65-F5344CB8AC3E}">
        <p14:creationId xmlns:p14="http://schemas.microsoft.com/office/powerpoint/2010/main" val="112240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D18DCBB-D18F-4C01-8BC5-C275D25A9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Finding a Builder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709386" y="1129505"/>
            <a:ext cx="7805964" cy="3108665"/>
          </a:xfrm>
        </p:spPr>
        <p:txBody>
          <a:bodyPr/>
          <a:lstStyle/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Though builders might generally use similar tools and materials when building homes, not all are alike when it comes to things like technique, training and customer service.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Finding the right builder whose business approach aligns well with your personal preferences is essential to a pleasant home-building experience.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4202130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2D4A4614-7466-4CF1-A04B-9B0AF1A22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592" y="538872"/>
            <a:ext cx="7886700" cy="994172"/>
          </a:xfrm>
        </p:spPr>
        <p:txBody>
          <a:bodyPr>
            <a:normAutofit fontScale="90000"/>
          </a:bodyPr>
          <a:lstStyle/>
          <a:p>
            <a:r>
              <a:rPr lang="en-US" dirty="0"/>
              <a:t>Getting Started</a:t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28650" y="1166359"/>
            <a:ext cx="7886700" cy="29411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The builder will be asking you plenty of questions during your initial meeting to discuss the home you envision. </a:t>
            </a:r>
          </a:p>
          <a:p>
            <a:endParaRPr lang="en-US" sz="200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T</a:t>
            </a:r>
            <a:r>
              <a:rPr lang="en-US" sz="2000" dirty="0">
                <a:effectLst/>
                <a:ea typeface="Calibri" panose="020F0502020204030204" pitchFamily="34" charset="0"/>
              </a:rPr>
              <a:t>he questions you ask the builder are equally important to determine if it’s going to be a positive partnership.</a:t>
            </a:r>
          </a:p>
        </p:txBody>
      </p:sp>
    </p:spTree>
    <p:extLst>
      <p:ext uri="{BB962C8B-B14F-4D97-AF65-F5344CB8AC3E}">
        <p14:creationId xmlns:p14="http://schemas.microsoft.com/office/powerpoint/2010/main" val="23648979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4AC182-5ACB-4677-8350-022BCA5858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211887"/>
            <a:ext cx="6858000" cy="1790700"/>
          </a:xfrm>
        </p:spPr>
        <p:txBody>
          <a:bodyPr/>
          <a:lstStyle/>
          <a:p>
            <a:r>
              <a:rPr lang="en-US" sz="4300" dirty="0">
                <a:solidFill>
                  <a:srgbClr val="9D968D"/>
                </a:solidFill>
                <a:latin typeface="Calibri Light"/>
                <a:cs typeface="Calibri Light"/>
              </a:rPr>
              <a:t>Three Questions to Ask a Builder </a:t>
            </a:r>
          </a:p>
        </p:txBody>
      </p:sp>
    </p:spTree>
    <p:extLst>
      <p:ext uri="{BB962C8B-B14F-4D97-AF65-F5344CB8AC3E}">
        <p14:creationId xmlns:p14="http://schemas.microsoft.com/office/powerpoint/2010/main" val="2051379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1B1703-0145-45BD-8095-B281C4A667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Question #1: Work Experience</a:t>
            </a:r>
            <a:br>
              <a:rPr lang="en-US" dirty="0"/>
            </a:b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B73CBAA-1B51-4218-B429-B6182D38D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effectLst/>
                <a:ea typeface="Calibri" panose="020F0502020204030204" pitchFamily="34" charset="0"/>
              </a:rPr>
              <a:t>You will want to find a builder with extensive experience building homes similar to the one you want.</a:t>
            </a:r>
          </a:p>
          <a:p>
            <a:pPr marL="285750" indent="-285750"/>
            <a:endParaRPr lang="en-US" sz="2000" dirty="0">
              <a:effectLst/>
              <a:ea typeface="Calibri" panose="020F0502020204030204" pitchFamily="34" charset="0"/>
            </a:endParaRPr>
          </a:p>
          <a:p>
            <a:pPr marL="628650" lvl="1" indent="-285750"/>
            <a:r>
              <a:rPr lang="en-US" sz="2000" dirty="0">
                <a:effectLst/>
                <a:ea typeface="Calibri" panose="020F0502020204030204" pitchFamily="34" charset="0"/>
              </a:rPr>
              <a:t>Ask to see examples of floor plans and designs they’ve done before</a:t>
            </a:r>
          </a:p>
          <a:p>
            <a:pPr marL="628650" lvl="1" indent="-285750"/>
            <a:r>
              <a:rPr lang="en-US" sz="2000" dirty="0">
                <a:effectLst/>
                <a:ea typeface="Calibri" panose="020F0502020204030204" pitchFamily="34" charset="0"/>
              </a:rPr>
              <a:t>Ask if they have or are working toward any professional designations</a:t>
            </a:r>
          </a:p>
          <a:p>
            <a:pPr marL="628650" lvl="1" indent="-285750"/>
            <a:r>
              <a:rPr lang="en-US" sz="2000" dirty="0">
                <a:effectLst/>
                <a:ea typeface="Calibri" panose="020F0502020204030204" pitchFamily="34" charset="0"/>
              </a:rPr>
              <a:t>A few examples of such designations include a Certified Aging-in-Place Specialist (CAPS), a Graduate Master Builder (CMB), and a Certified Green Professional (CGP)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9944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5522EBE-0621-4392-B24A-52378E3A3C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#2: References</a:t>
            </a:r>
            <a:br>
              <a:rPr lang="en-US" dirty="0"/>
            </a:b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1F7C1EE-85BE-4FB1-8255-E8DAA482D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1222" y="1268016"/>
            <a:ext cx="7886700" cy="3263504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>
                <a:effectLst/>
                <a:ea typeface="Calibri" panose="020F0502020204030204" pitchFamily="34" charset="0"/>
              </a:rPr>
              <a:t>Any high-quality builder should be ready to provide you with several names and phone numbers of satisfied customers. </a:t>
            </a:r>
          </a:p>
          <a:p>
            <a:pPr marL="0" indent="0">
              <a:buNone/>
            </a:pPr>
            <a:endParaRPr lang="en-US" sz="200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When reaching out to those former clients: 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>
                <a:effectLst/>
                <a:ea typeface="Calibri" panose="020F0502020204030204" pitchFamily="34" charset="0"/>
              </a:rPr>
              <a:t> Ask about how well the builder followed through on the initial plans</a:t>
            </a:r>
          </a:p>
          <a:p>
            <a:pPr marL="1028700" lvl="1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Ask </a:t>
            </a:r>
            <a:r>
              <a:rPr lang="en-US" sz="2000" dirty="0">
                <a:effectLst/>
                <a:ea typeface="Calibri" panose="020F0502020204030204" pitchFamily="34" charset="0"/>
              </a:rPr>
              <a:t>if the builder met their expectations regarding budget and timing </a:t>
            </a:r>
            <a:endParaRPr lang="en-US" sz="2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904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651E80F-581E-42FA-A6D6-E135B9174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Question #3: Communication</a:t>
            </a:r>
            <a:br>
              <a:rPr lang="en-US" dirty="0"/>
            </a:br>
            <a:endParaRPr lang="en-US" dirty="0"/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5ADEBA-6228-443B-8656-A22531A3FB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5565" y="1216818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>
                <a:effectLst/>
                <a:ea typeface="Calibri" panose="020F0502020204030204" pitchFamily="34" charset="0"/>
              </a:rPr>
              <a:t>Many builders will do their best to accommodate your communication preferences. </a:t>
            </a:r>
          </a:p>
          <a:p>
            <a:endParaRPr lang="en-US" sz="2000" dirty="0">
              <a:effectLst/>
              <a:ea typeface="Calibri" panose="020F050202020403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</a:rPr>
              <a:t>E</a:t>
            </a:r>
            <a:r>
              <a:rPr lang="en-US" sz="2000" dirty="0">
                <a:effectLst/>
                <a:ea typeface="Calibri" panose="020F0502020204030204" pitchFamily="34" charset="0"/>
              </a:rPr>
              <a:t>stablish expectations as early as possible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Determine t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he frequency (weekly, monthly, as-needed, etc.)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Agree on the m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ethod (phone, text, email) </a:t>
            </a: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0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2000" dirty="0"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20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ow you communicate early on with each other is something that will set the tone throughout the whole building process.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0458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434DA7-FCB9-420C-A51A-5DC5DAA149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480400"/>
            <a:ext cx="6858000" cy="1790700"/>
          </a:xfrm>
        </p:spPr>
        <p:txBody>
          <a:bodyPr/>
          <a:lstStyle/>
          <a:p>
            <a:r>
              <a:rPr lang="en-US" sz="4300" dirty="0">
                <a:solidFill>
                  <a:srgbClr val="9D968D"/>
                </a:solidFill>
                <a:latin typeface="Calibri Light"/>
                <a:cs typeface="Calibri Light"/>
              </a:rPr>
              <a:t>Take An Active Role in Building Your Quality Home</a:t>
            </a:r>
          </a:p>
        </p:txBody>
      </p:sp>
    </p:spTree>
    <p:extLst>
      <p:ext uri="{BB962C8B-B14F-4D97-AF65-F5344CB8AC3E}">
        <p14:creationId xmlns:p14="http://schemas.microsoft.com/office/powerpoint/2010/main" val="24188335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916763-2D32-4AA5-AD48-E5C49CAA2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Contracts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17F0EB-D7B3-45D2-961D-EE75204DD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ea typeface="Times New Roman" panose="02020603050405020304" pitchFamily="18" charset="0"/>
              </a:rPr>
              <a:t>W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ork closely with your builder to develop a contract that suits you both.</a:t>
            </a:r>
          </a:p>
          <a:p>
            <a:pPr marL="0" indent="0">
              <a:buNone/>
            </a:pPr>
            <a:endParaRPr lang="en-US" sz="2000" dirty="0">
              <a:effectLst/>
              <a:ea typeface="Times New Roman" panose="02020603050405020304" pitchFamily="18" charset="0"/>
            </a:endParaRPr>
          </a:p>
          <a:p>
            <a:r>
              <a:rPr lang="en-US" sz="2000" dirty="0">
                <a:effectLst/>
                <a:ea typeface="Times New Roman" panose="02020603050405020304" pitchFamily="18" charset="0"/>
              </a:rPr>
              <a:t>A well-written contract helps prevent disputes from arising during and after construction because the parties have settled potentially troublesome matters before the project begins, such as: </a:t>
            </a:r>
          </a:p>
          <a:p>
            <a:pPr marL="0" indent="0">
              <a:buNone/>
            </a:pPr>
            <a:endParaRPr lang="en-US" sz="2000" dirty="0">
              <a:effectLst/>
              <a:ea typeface="Times New Roman" panose="02020603050405020304" pitchFamily="18" charset="0"/>
            </a:endParaRPr>
          </a:p>
          <a:p>
            <a:pPr lvl="1"/>
            <a:r>
              <a:rPr lang="en-US" sz="2000" dirty="0">
                <a:ea typeface="Times New Roman" panose="02020603050405020304" pitchFamily="18" charset="0"/>
              </a:rPr>
              <a:t>S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cope of work</a:t>
            </a:r>
          </a:p>
          <a:p>
            <a:pPr lvl="1"/>
            <a:r>
              <a:rPr lang="en-US" sz="2000" dirty="0">
                <a:ea typeface="Times New Roman" panose="02020603050405020304" pitchFamily="18" charset="0"/>
              </a:rPr>
              <a:t>M</a:t>
            </a:r>
            <a:r>
              <a:rPr lang="en-US" sz="2000" dirty="0">
                <a:effectLst/>
                <a:ea typeface="Times New Roman" panose="02020603050405020304" pitchFamily="18" charset="0"/>
              </a:rPr>
              <a:t>aterials to be used</a:t>
            </a:r>
          </a:p>
          <a:p>
            <a:pPr lvl="1"/>
            <a:r>
              <a:rPr lang="en-US" sz="2000" dirty="0">
                <a:effectLst/>
                <a:ea typeface="Times New Roman" panose="02020603050405020304" pitchFamily="18" charset="0"/>
              </a:rPr>
              <a:t>Time and method of payment</a:t>
            </a:r>
          </a:p>
          <a:p>
            <a:pPr lvl="1"/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1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864961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442</Words>
  <Application>Microsoft Office PowerPoint</Application>
  <PresentationFormat>On-screen Show (16:9)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Source Sans Pro</vt:lpstr>
      <vt:lpstr>Times New Roman</vt:lpstr>
      <vt:lpstr>Office Theme</vt:lpstr>
      <vt:lpstr>   How To Select and Work with a Builder   </vt:lpstr>
      <vt:lpstr>Finding a Builder </vt:lpstr>
      <vt:lpstr>Getting Started </vt:lpstr>
      <vt:lpstr>Three Questions to Ask a Builder </vt:lpstr>
      <vt:lpstr> Question #1: Work Experience </vt:lpstr>
      <vt:lpstr>Question #2: References </vt:lpstr>
      <vt:lpstr>Question #3: Communication </vt:lpstr>
      <vt:lpstr>Take An Active Role in Building Your Quality Home</vt:lpstr>
      <vt:lpstr>Contracts</vt:lpstr>
      <vt:lpstr>Communication</vt:lpstr>
      <vt:lpstr>Questions?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Briseno</dc:creator>
  <cp:lastModifiedBy>Anna Briseno</cp:lastModifiedBy>
  <cp:revision>10</cp:revision>
  <cp:lastPrinted>2016-10-06T14:52:15Z</cp:lastPrinted>
  <dcterms:created xsi:type="dcterms:W3CDTF">2022-06-23T13:17:45Z</dcterms:created>
  <dcterms:modified xsi:type="dcterms:W3CDTF">2024-06-25T13:03:43Z</dcterms:modified>
</cp:coreProperties>
</file>