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8" r:id="rId2"/>
  </p:sldMasterIdLst>
  <p:sldIdLst>
    <p:sldId id="256" r:id="rId3"/>
    <p:sldId id="257" r:id="rId4"/>
    <p:sldId id="258" r:id="rId5"/>
    <p:sldId id="259"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6" y="12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AD27-6F03-43C3-90A9-2B4DC76CC6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5E25CB-23C4-463B-B4A2-16F1F3C02D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D749C8-C263-47BB-BFAB-B30889623510}"/>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94B32748-BE15-435A-8CBD-0D91FD8AA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04CCDF-801F-4465-9DDF-AFC9EF05393E}"/>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29406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E5156-012B-4789-A2D6-9A62555A1D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7FAAD0-ACF1-4A7A-97E0-F960373692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015B83-F97F-48A5-841F-F57DB9A56EC0}"/>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0FDFFD96-B26B-4696-985A-5C1DF5AC5F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33885F-36A8-4219-9A62-2BBB36228321}"/>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3682384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4AD9DE-DFA4-47F2-8286-FF10E8C8C11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09C593-9276-4C8E-8E28-654CDA1609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E94FE9-E669-468B-BCCB-CDDF3B84B78C}"/>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146C8FE2-5930-418F-A05E-E025CF631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492590-F073-415C-9986-D93182D966AA}"/>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2836439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CD253-7E5A-4B30-A36C-A7211FCC1E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7B4644-DD00-4823-AD44-F723151B444E}"/>
              </a:ext>
            </a:extLst>
          </p:cNvPr>
          <p:cNvSpPr>
            <a:spLocks noGrp="1"/>
          </p:cNvSpPr>
          <p:nvPr>
            <p:ph type="dt" sz="half" idx="10"/>
          </p:nvPr>
        </p:nvSpPr>
        <p:spPr/>
        <p:txBody>
          <a:bodyPr/>
          <a:lstStyle/>
          <a:p>
            <a:fld id="{F38B995D-B300-4CE3-B201-08E6499F3FE5}" type="datetimeFigureOut">
              <a:rPr lang="en-US" smtClean="0"/>
              <a:t>6/25/2024</a:t>
            </a:fld>
            <a:endParaRPr lang="en-US"/>
          </a:p>
        </p:txBody>
      </p:sp>
      <p:sp>
        <p:nvSpPr>
          <p:cNvPr id="4" name="Footer Placeholder 3">
            <a:extLst>
              <a:ext uri="{FF2B5EF4-FFF2-40B4-BE49-F238E27FC236}">
                <a16:creationId xmlns:a16="http://schemas.microsoft.com/office/drawing/2014/main" id="{4357B253-11EE-473B-98D2-CD3572CEAE4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934AC3-7A1C-429A-B243-79D66DEC1BA0}"/>
              </a:ext>
            </a:extLst>
          </p:cNvPr>
          <p:cNvSpPr>
            <a:spLocks noGrp="1"/>
          </p:cNvSpPr>
          <p:nvPr>
            <p:ph type="sldNum" sz="quarter" idx="12"/>
          </p:nvPr>
        </p:nvSpPr>
        <p:spPr/>
        <p:txBody>
          <a:bodyPr/>
          <a:lstStyle/>
          <a:p>
            <a:fld id="{BA49AA15-5544-4E54-B00C-F21D9ED410F7}" type="slidenum">
              <a:rPr lang="en-US" smtClean="0"/>
              <a:t>‹#›</a:t>
            </a:fld>
            <a:endParaRPr lang="en-US"/>
          </a:p>
        </p:txBody>
      </p:sp>
    </p:spTree>
    <p:extLst>
      <p:ext uri="{BB962C8B-B14F-4D97-AF65-F5344CB8AC3E}">
        <p14:creationId xmlns:p14="http://schemas.microsoft.com/office/powerpoint/2010/main" val="19091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554D9-AF1F-4CA8-B077-8184BDAF34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7F2F6D-65B3-4FE5-A356-FB8EDD99CE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91136-3C19-47E9-A76C-27C17B620389}"/>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1A6F36CB-0DDC-44C5-9189-EA2F4B77FB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52A44-C440-45F5-8DC8-72D765F667BC}"/>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67759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542B2-871D-4ADC-AEBB-343454FCDF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9B6B25-B3D2-409C-9503-51A7638688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7BC5BE-A35E-4863-8246-DD496CD6D5DE}"/>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5E4B9DE0-61DF-4B13-BEF5-3E95DCA4BB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2CD4F1-1D34-42DC-9B22-A8AF2216671C}"/>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90205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2C343-ADBF-438B-AA2E-7FA460D634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83BCF4-9AD4-47E0-9B17-0615A966E7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1B8A43-E76A-415D-914F-F3039F8633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7135B3-B63D-415B-9D81-9B9503BC0376}"/>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6" name="Footer Placeholder 5">
            <a:extLst>
              <a:ext uri="{FF2B5EF4-FFF2-40B4-BE49-F238E27FC236}">
                <a16:creationId xmlns:a16="http://schemas.microsoft.com/office/drawing/2014/main" id="{BFDC643B-E89A-4E0A-AF3A-6E3A8C4FF5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FFD722-39DB-4535-9A61-04272F01BDC2}"/>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2381656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0E30-2D97-4A09-8456-6DA6C10C49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68903B-F849-46B3-B501-1E5AF39046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FB8496-5D0F-43A5-A92E-B79CC68715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9AB77D-7C64-482A-A810-79274CD42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5D258F-5AFE-4543-9482-8BC977446A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D6A51C-CF4C-4EBF-BDB7-A298B1342A67}"/>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8" name="Footer Placeholder 7">
            <a:extLst>
              <a:ext uri="{FF2B5EF4-FFF2-40B4-BE49-F238E27FC236}">
                <a16:creationId xmlns:a16="http://schemas.microsoft.com/office/drawing/2014/main" id="{D3F11257-4ABE-4C3D-A3B4-78220130B6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A1842D-BD74-4C70-A1CC-AB8AE7A9E99A}"/>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4127359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96EF3-5A59-45C8-BED2-A558CD66A3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ED9A9F-1AB1-4752-9B1B-80EDD9B7BB7D}"/>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4" name="Footer Placeholder 3">
            <a:extLst>
              <a:ext uri="{FF2B5EF4-FFF2-40B4-BE49-F238E27FC236}">
                <a16:creationId xmlns:a16="http://schemas.microsoft.com/office/drawing/2014/main" id="{33F3516C-2726-407F-A8C5-E9084DEF5E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17DD97-3BC1-44DB-90DD-0AA110DAD70E}"/>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1812176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90A1C8-96DE-4567-853C-2EFDAA7AD1DB}"/>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3" name="Footer Placeholder 2">
            <a:extLst>
              <a:ext uri="{FF2B5EF4-FFF2-40B4-BE49-F238E27FC236}">
                <a16:creationId xmlns:a16="http://schemas.microsoft.com/office/drawing/2014/main" id="{BED60723-C943-46B8-B137-B3973B7176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0C3D32-9196-4596-9413-B6FEEEC6CEB2}"/>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1936955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945AF-8723-4322-A2EE-A045FB198F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11D99A-5AB3-46C2-AAC3-884731274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E6BB88-152E-4540-A71F-EF5F2EA0CC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2C98CE-8189-40C2-8F4F-548AF967CACE}"/>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6" name="Footer Placeholder 5">
            <a:extLst>
              <a:ext uri="{FF2B5EF4-FFF2-40B4-BE49-F238E27FC236}">
                <a16:creationId xmlns:a16="http://schemas.microsoft.com/office/drawing/2014/main" id="{4946B268-D0A9-403B-A038-2712255E5D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5870E0-D1D2-4599-9DA6-A48D6F35BA82}"/>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3355814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9C4A4-0264-490C-A9BC-A07C061D8F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7CAB84-3299-4836-81D2-8FDC740731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427A87-A776-408F-AFB1-2D2C3C62C5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09169-1356-4B6F-B3FB-9605917373FC}"/>
              </a:ext>
            </a:extLst>
          </p:cNvPr>
          <p:cNvSpPr>
            <a:spLocks noGrp="1"/>
          </p:cNvSpPr>
          <p:nvPr>
            <p:ph type="dt" sz="half" idx="10"/>
          </p:nvPr>
        </p:nvSpPr>
        <p:spPr/>
        <p:txBody>
          <a:bodyPr/>
          <a:lstStyle/>
          <a:p>
            <a:fld id="{BA7BB4BC-DCD9-4E3F-AB75-C3605BA8FD14}" type="datetimeFigureOut">
              <a:rPr lang="en-US" smtClean="0"/>
              <a:t>6/25/2024</a:t>
            </a:fld>
            <a:endParaRPr lang="en-US"/>
          </a:p>
        </p:txBody>
      </p:sp>
      <p:sp>
        <p:nvSpPr>
          <p:cNvPr id="6" name="Footer Placeholder 5">
            <a:extLst>
              <a:ext uri="{FF2B5EF4-FFF2-40B4-BE49-F238E27FC236}">
                <a16:creationId xmlns:a16="http://schemas.microsoft.com/office/drawing/2014/main" id="{65FD5FBF-3B42-46D1-A6F6-C653CC09C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5F0DA2-ADC2-43CC-8E32-1AE168735E5C}"/>
              </a:ext>
            </a:extLst>
          </p:cNvPr>
          <p:cNvSpPr>
            <a:spLocks noGrp="1"/>
          </p:cNvSpPr>
          <p:nvPr>
            <p:ph type="sldNum" sz="quarter" idx="12"/>
          </p:nvPr>
        </p:nvSpPr>
        <p:spPr/>
        <p:txBody>
          <a:bodyPr/>
          <a:lstStyle/>
          <a:p>
            <a:fld id="{E3018443-1248-4B3F-899A-724E945186D2}" type="slidenum">
              <a:rPr lang="en-US" smtClean="0"/>
              <a:t>‹#›</a:t>
            </a:fld>
            <a:endParaRPr lang="en-US"/>
          </a:p>
        </p:txBody>
      </p:sp>
    </p:spTree>
    <p:extLst>
      <p:ext uri="{BB962C8B-B14F-4D97-AF65-F5344CB8AC3E}">
        <p14:creationId xmlns:p14="http://schemas.microsoft.com/office/powerpoint/2010/main" val="5611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B98807-4E4D-40FB-B345-217B65909A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21C7C4-6DD7-4807-9C99-DC2365FF7A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EEBB8F-DA4D-4985-9821-B735885E0A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BB4BC-DCD9-4E3F-AB75-C3605BA8FD14}" type="datetimeFigureOut">
              <a:rPr lang="en-US" smtClean="0"/>
              <a:t>6/25/2024</a:t>
            </a:fld>
            <a:endParaRPr lang="en-US"/>
          </a:p>
        </p:txBody>
      </p:sp>
      <p:sp>
        <p:nvSpPr>
          <p:cNvPr id="5" name="Footer Placeholder 4">
            <a:extLst>
              <a:ext uri="{FF2B5EF4-FFF2-40B4-BE49-F238E27FC236}">
                <a16:creationId xmlns:a16="http://schemas.microsoft.com/office/drawing/2014/main" id="{FAEA8D1D-540B-4BA0-A97C-C08A4D93E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45C8A8-957B-4941-8BFC-7369D8EE4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18443-1248-4B3F-899A-724E945186D2}" type="slidenum">
              <a:rPr lang="en-US" smtClean="0"/>
              <a:t>‹#›</a:t>
            </a:fld>
            <a:endParaRPr lang="en-US"/>
          </a:p>
        </p:txBody>
      </p:sp>
    </p:spTree>
    <p:extLst>
      <p:ext uri="{BB962C8B-B14F-4D97-AF65-F5344CB8AC3E}">
        <p14:creationId xmlns:p14="http://schemas.microsoft.com/office/powerpoint/2010/main" val="2150498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73444E-EB4E-4E87-93E7-DDE6CCABF5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4DA77A-2D43-4B48-910D-56E55F273D78}"/>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C06795-DC99-45EC-B508-E056290FAA71}"/>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B995D-B300-4CE3-B201-08E6499F3FE5}" type="datetimeFigureOut">
              <a:rPr lang="en-US" smtClean="0"/>
              <a:t>6/25/2024</a:t>
            </a:fld>
            <a:endParaRPr lang="en-US"/>
          </a:p>
        </p:txBody>
      </p:sp>
      <p:sp>
        <p:nvSpPr>
          <p:cNvPr id="5" name="Footer Placeholder 4">
            <a:extLst>
              <a:ext uri="{FF2B5EF4-FFF2-40B4-BE49-F238E27FC236}">
                <a16:creationId xmlns:a16="http://schemas.microsoft.com/office/drawing/2014/main" id="{56DB90D1-B53F-4B36-8774-4BE2EB0A4199}"/>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33AAEB-DA38-41A0-8E53-97868F25D5F8}"/>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49AA15-5544-4E54-B00C-F21D9ED410F7}" type="slidenum">
              <a:rPr lang="en-US" smtClean="0"/>
              <a:t>‹#›</a:t>
            </a:fld>
            <a:endParaRPr lang="en-US"/>
          </a:p>
        </p:txBody>
      </p:sp>
    </p:spTree>
    <p:extLst>
      <p:ext uri="{BB962C8B-B14F-4D97-AF65-F5344CB8AC3E}">
        <p14:creationId xmlns:p14="http://schemas.microsoft.com/office/powerpoint/2010/main" val="3340704775"/>
      </p:ext>
    </p:extLst>
  </p:cSld>
  <p:clrMap bg1="lt1" tx1="dk1" bg2="lt2" tx2="dk2" accent1="accent1" accent2="accent2" accent3="accent3" accent4="accent4" accent5="accent5" accent6="accent6" hlink="hlink" folHlink="folHlink"/>
  <p:sldLayoutIdLst>
    <p:sldLayoutId id="214748373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56D56-7822-4C3E-B15E-F0E89C961021}"/>
              </a:ext>
            </a:extLst>
          </p:cNvPr>
          <p:cNvSpPr>
            <a:spLocks noGrp="1"/>
          </p:cNvSpPr>
          <p:nvPr>
            <p:ph type="ctrTitle"/>
          </p:nvPr>
        </p:nvSpPr>
        <p:spPr>
          <a:xfrm>
            <a:off x="1524000" y="1600200"/>
            <a:ext cx="9144000" cy="2387600"/>
          </a:xfrm>
        </p:spPr>
        <p:txBody>
          <a:bodyPr/>
          <a:lstStyle/>
          <a:p>
            <a:r>
              <a:rPr lang="en-US" dirty="0"/>
              <a:t>How to Find an Honest Contractor</a:t>
            </a:r>
          </a:p>
        </p:txBody>
      </p:sp>
    </p:spTree>
    <p:extLst>
      <p:ext uri="{BB962C8B-B14F-4D97-AF65-F5344CB8AC3E}">
        <p14:creationId xmlns:p14="http://schemas.microsoft.com/office/powerpoint/2010/main" val="72368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28104-F5AF-453C-A6FE-0F692C4DB29F}"/>
              </a:ext>
            </a:extLst>
          </p:cNvPr>
          <p:cNvSpPr>
            <a:spLocks noGrp="1"/>
          </p:cNvSpPr>
          <p:nvPr>
            <p:ph type="title"/>
          </p:nvPr>
        </p:nvSpPr>
        <p:spPr/>
        <p:txBody>
          <a:bodyPr/>
          <a:lstStyle/>
          <a:p>
            <a:r>
              <a:rPr lang="en-US" dirty="0"/>
              <a:t>Rebuilding After a Disaster</a:t>
            </a:r>
          </a:p>
        </p:txBody>
      </p:sp>
      <p:sp>
        <p:nvSpPr>
          <p:cNvPr id="3" name="Content Placeholder 2">
            <a:extLst>
              <a:ext uri="{FF2B5EF4-FFF2-40B4-BE49-F238E27FC236}">
                <a16:creationId xmlns:a16="http://schemas.microsoft.com/office/drawing/2014/main" id="{68E08002-DB02-4D34-BEB7-C592F7E0442B}"/>
              </a:ext>
            </a:extLst>
          </p:cNvPr>
          <p:cNvSpPr>
            <a:spLocks noGrp="1"/>
          </p:cNvSpPr>
          <p:nvPr>
            <p:ph idx="1"/>
          </p:nvPr>
        </p:nvSpPr>
        <p:spPr/>
        <p:txBody>
          <a:bodyPr>
            <a:normAutofit/>
          </a:bodyPr>
          <a:lstStyle/>
          <a:p>
            <a:r>
              <a:rPr lang="en-US" sz="2400" dirty="0"/>
              <a:t>It’s an unfortunate fact of life that after a natural or man-made disaster, there are people who will try to profit from a community’s misfortune. </a:t>
            </a:r>
          </a:p>
          <a:p>
            <a:endParaRPr lang="en-US" sz="2400" dirty="0"/>
          </a:p>
          <a:p>
            <a:r>
              <a:rPr lang="en-US" sz="2400" dirty="0"/>
              <a:t>But a fly-by-night contractor is one disaster you can prevent if you follow a few steps to ensure you hire a reputable professional. </a:t>
            </a:r>
          </a:p>
          <a:p>
            <a:endParaRPr lang="en-US" sz="2400" dirty="0"/>
          </a:p>
          <a:p>
            <a:r>
              <a:rPr lang="en-US" sz="2400" dirty="0"/>
              <a:t>Following these guidelines will help you select a contractor who will do quality work and stand behind it. </a:t>
            </a:r>
          </a:p>
        </p:txBody>
      </p:sp>
    </p:spTree>
    <p:extLst>
      <p:ext uri="{BB962C8B-B14F-4D97-AF65-F5344CB8AC3E}">
        <p14:creationId xmlns:p14="http://schemas.microsoft.com/office/powerpoint/2010/main" val="1630635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1E6F7-0A94-45CD-90D3-60F9F30B4F0D}"/>
              </a:ext>
            </a:extLst>
          </p:cNvPr>
          <p:cNvSpPr>
            <a:spLocks noGrp="1"/>
          </p:cNvSpPr>
          <p:nvPr>
            <p:ph type="title"/>
          </p:nvPr>
        </p:nvSpPr>
        <p:spPr/>
        <p:txBody>
          <a:bodyPr>
            <a:normAutofit/>
          </a:bodyPr>
          <a:lstStyle/>
          <a:p>
            <a:r>
              <a:rPr lang="en-US" dirty="0"/>
              <a:t>Price and payment</a:t>
            </a:r>
          </a:p>
        </p:txBody>
      </p:sp>
      <p:sp>
        <p:nvSpPr>
          <p:cNvPr id="3" name="Content Placeholder 2">
            <a:extLst>
              <a:ext uri="{FF2B5EF4-FFF2-40B4-BE49-F238E27FC236}">
                <a16:creationId xmlns:a16="http://schemas.microsoft.com/office/drawing/2014/main" id="{60FA15C7-C844-424A-AB23-0CC021A066E9}"/>
              </a:ext>
            </a:extLst>
          </p:cNvPr>
          <p:cNvSpPr>
            <a:spLocks noGrp="1"/>
          </p:cNvSpPr>
          <p:nvPr>
            <p:ph idx="1"/>
          </p:nvPr>
        </p:nvSpPr>
        <p:spPr/>
        <p:txBody>
          <a:bodyPr/>
          <a:lstStyle/>
          <a:p>
            <a:r>
              <a:rPr lang="en-US" sz="2400" dirty="0"/>
              <a:t>Don’t get pressured into signing a contract immediately. You should not be told that you need to sign a contract that day or risk a price increase. </a:t>
            </a:r>
          </a:p>
          <a:p>
            <a:endParaRPr lang="en-US" sz="2400" dirty="0"/>
          </a:p>
          <a:p>
            <a:r>
              <a:rPr lang="en-US" sz="2400" dirty="0"/>
              <a:t>Paying a deposit of anywhere from 20 percent to 50 percent is common, however, you should not be asked to pay the full cost in advance, before work begins.   </a:t>
            </a:r>
          </a:p>
          <a:p>
            <a:endParaRPr lang="en-US" sz="2400" dirty="0"/>
          </a:p>
          <a:p>
            <a:r>
              <a:rPr lang="en-US" sz="2400" dirty="0"/>
              <a:t>Make sure you’re comfortable with the payment options. You should not be asked to pay cash to a salesperson instead of a check, money order or credit card to a company.</a:t>
            </a:r>
          </a:p>
          <a:p>
            <a:endParaRPr lang="en-US" dirty="0"/>
          </a:p>
        </p:txBody>
      </p:sp>
    </p:spTree>
    <p:extLst>
      <p:ext uri="{BB962C8B-B14F-4D97-AF65-F5344CB8AC3E}">
        <p14:creationId xmlns:p14="http://schemas.microsoft.com/office/powerpoint/2010/main" val="3809759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53A83-03D7-4A0F-AF5F-7808058C255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F47BBD1B-F508-4855-A134-611AA1417E0D}"/>
              </a:ext>
            </a:extLst>
          </p:cNvPr>
          <p:cNvSpPr>
            <a:spLocks noGrp="1"/>
          </p:cNvSpPr>
          <p:nvPr>
            <p:ph idx="1"/>
          </p:nvPr>
        </p:nvSpPr>
        <p:spPr/>
        <p:txBody>
          <a:bodyPr>
            <a:normAutofit fontScale="92500" lnSpcReduction="20000"/>
          </a:bodyPr>
          <a:lstStyle/>
          <a:p>
            <a:r>
              <a:rPr lang="en-US" sz="2600" dirty="0"/>
              <a:t>Confirm that the contractor has a verifiable mailing address for his business. </a:t>
            </a:r>
          </a:p>
          <a:p>
            <a:endParaRPr lang="en-US" sz="2600" dirty="0"/>
          </a:p>
          <a:p>
            <a:r>
              <a:rPr lang="en-US" sz="2600" dirty="0"/>
              <a:t>Check the Better Business Bureau, www.bbb.org, to ensure the business doesn’t have any unresolved complaints. </a:t>
            </a:r>
          </a:p>
          <a:p>
            <a:endParaRPr lang="en-US" sz="2600" dirty="0"/>
          </a:p>
          <a:p>
            <a:r>
              <a:rPr lang="en-US" sz="2600" dirty="0"/>
              <a:t>Ask the contractor for references for past work and be sure the references can be reached.</a:t>
            </a:r>
          </a:p>
          <a:p>
            <a:endParaRPr lang="en-US" sz="2600" dirty="0"/>
          </a:p>
          <a:p>
            <a:r>
              <a:rPr lang="en-US" sz="2600" dirty="0"/>
              <a:t>Check out the business on consumer review sites such as Angie’s List, HomeAdvisor, Houzz, etc. </a:t>
            </a:r>
          </a:p>
          <a:p>
            <a:pPr lvl="1"/>
            <a:r>
              <a:rPr lang="en-US" sz="2600" dirty="0"/>
              <a:t>Remember, it’s important to take the good with the bad when reading online reviews. </a:t>
            </a:r>
          </a:p>
          <a:p>
            <a:endParaRPr lang="en-US" dirty="0"/>
          </a:p>
        </p:txBody>
      </p:sp>
    </p:spTree>
    <p:extLst>
      <p:ext uri="{BB962C8B-B14F-4D97-AF65-F5344CB8AC3E}">
        <p14:creationId xmlns:p14="http://schemas.microsoft.com/office/powerpoint/2010/main" val="21055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83A77-A590-483F-88E1-1F7A2152CA82}"/>
              </a:ext>
            </a:extLst>
          </p:cNvPr>
          <p:cNvSpPr>
            <a:spLocks noGrp="1"/>
          </p:cNvSpPr>
          <p:nvPr>
            <p:ph type="title"/>
          </p:nvPr>
        </p:nvSpPr>
        <p:spPr/>
        <p:txBody>
          <a:bodyPr/>
          <a:lstStyle/>
          <a:p>
            <a:r>
              <a:rPr lang="en-US" dirty="0"/>
              <a:t>Contract and completion</a:t>
            </a:r>
          </a:p>
        </p:txBody>
      </p:sp>
      <p:sp>
        <p:nvSpPr>
          <p:cNvPr id="3" name="Content Placeholder 2">
            <a:extLst>
              <a:ext uri="{FF2B5EF4-FFF2-40B4-BE49-F238E27FC236}">
                <a16:creationId xmlns:a16="http://schemas.microsoft.com/office/drawing/2014/main" id="{64411150-E2BB-4DDF-B0D5-01421AB6E92E}"/>
              </a:ext>
            </a:extLst>
          </p:cNvPr>
          <p:cNvSpPr>
            <a:spLocks noGrp="1"/>
          </p:cNvSpPr>
          <p:nvPr>
            <p:ph idx="1"/>
          </p:nvPr>
        </p:nvSpPr>
        <p:spPr>
          <a:xfrm>
            <a:off x="838200" y="1690688"/>
            <a:ext cx="11125200" cy="4937125"/>
          </a:xfrm>
        </p:spPr>
        <p:txBody>
          <a:bodyPr>
            <a:normAutofit fontScale="62500" lnSpcReduction="20000"/>
          </a:bodyPr>
          <a:lstStyle/>
          <a:p>
            <a:pPr marL="342900" marR="0" lvl="0" indent="-342900">
              <a:lnSpc>
                <a:spcPct val="150000"/>
              </a:lnSpc>
              <a:spcBef>
                <a:spcPts val="0"/>
              </a:spcBef>
              <a:spcAft>
                <a:spcPts val="0"/>
              </a:spcAft>
              <a:buFont typeface="Symbol" panose="05050102010706020507" pitchFamily="18" charset="2"/>
              <a:buChar char=""/>
            </a:pPr>
            <a:r>
              <a:rPr lang="en-US" sz="3800" dirty="0">
                <a:effectLst/>
                <a:latin typeface="Calibri" panose="020F0502020204030204" pitchFamily="34" charset="0"/>
                <a:ea typeface="Times New Roman" panose="02020603050405020304" pitchFamily="18" charset="0"/>
                <a:cs typeface="Times New Roman" panose="02020603050405020304" pitchFamily="18" charset="0"/>
              </a:rPr>
              <a:t>Be cautious of anyone that tells you that “a contract won’t be necessary.” </a:t>
            </a:r>
          </a:p>
          <a:p>
            <a:pPr marL="342900" marR="0" lvl="0" indent="-342900">
              <a:lnSpc>
                <a:spcPct val="150000"/>
              </a:lnSpc>
              <a:spcBef>
                <a:spcPts val="0"/>
              </a:spcBef>
              <a:spcAft>
                <a:spcPts val="0"/>
              </a:spcAft>
              <a:buFont typeface="Symbol" panose="05050102010706020507" pitchFamily="18" charset="2"/>
              <a:buChar char=""/>
            </a:pPr>
            <a:endParaRPr lang="en-US" sz="3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effectLst/>
                <a:latin typeface="Calibri" panose="020F0502020204030204" pitchFamily="34" charset="0"/>
                <a:ea typeface="Times New Roman" panose="02020603050405020304" pitchFamily="18" charset="0"/>
                <a:cs typeface="Times New Roman" panose="02020603050405020304" pitchFamily="18" charset="0"/>
              </a:rPr>
              <a:t>Insist on a complete and clearly written contract signed by you and the contractor. </a:t>
            </a:r>
          </a:p>
          <a:p>
            <a:pPr marL="0" marR="0" lvl="0" indent="0">
              <a:lnSpc>
                <a:spcPct val="150000"/>
              </a:lnSpc>
              <a:spcBef>
                <a:spcPts val="0"/>
              </a:spcBef>
              <a:spcAft>
                <a:spcPts val="0"/>
              </a:spcAft>
              <a:buNone/>
            </a:pP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effectLst/>
                <a:latin typeface="Calibri" panose="020F0502020204030204" pitchFamily="34" charset="0"/>
                <a:ea typeface="Times New Roman" panose="02020603050405020304" pitchFamily="18" charset="0"/>
                <a:cs typeface="Times New Roman" panose="02020603050405020304" pitchFamily="18" charset="0"/>
              </a:rPr>
              <a:t>Ensure that the final payment is not due until the job is completely finished and you are fully satisfied with it. </a:t>
            </a:r>
          </a:p>
          <a:p>
            <a:pPr marL="0" marR="0" lvl="0" indent="0">
              <a:lnSpc>
                <a:spcPct val="150000"/>
              </a:lnSpc>
              <a:spcBef>
                <a:spcPts val="0"/>
              </a:spcBef>
              <a:spcAft>
                <a:spcPts val="0"/>
              </a:spcAft>
              <a:buNone/>
            </a:pPr>
            <a:endParaRPr lang="en-US" sz="38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effectLst/>
                <a:latin typeface="Calibri" panose="020F0502020204030204" pitchFamily="34" charset="0"/>
                <a:ea typeface="Times New Roman" panose="02020603050405020304" pitchFamily="18" charset="0"/>
                <a:cs typeface="Times New Roman" panose="02020603050405020304" pitchFamily="18" charset="0"/>
              </a:rPr>
              <a:t>Find out if any of the work requires city or county inspection, and make sure that is done and you have paperwork to prove it before you make the final payment. </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85867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91BB9-C333-4505-BEB4-703A918FCC9E}"/>
              </a:ext>
            </a:extLst>
          </p:cNvPr>
          <p:cNvSpPr>
            <a:spLocks noGrp="1"/>
          </p:cNvSpPr>
          <p:nvPr>
            <p:ph type="title"/>
          </p:nvPr>
        </p:nvSpPr>
        <p:spPr/>
        <p:txBody>
          <a:bodyP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3000" dirty="0"/>
              <a:t>Questions?</a:t>
            </a:r>
          </a:p>
        </p:txBody>
      </p:sp>
      <p:sp>
        <p:nvSpPr>
          <p:cNvPr id="3" name="TextBox 2">
            <a:extLst>
              <a:ext uri="{FF2B5EF4-FFF2-40B4-BE49-F238E27FC236}">
                <a16:creationId xmlns:a16="http://schemas.microsoft.com/office/drawing/2014/main" id="{413325C3-6FDE-4274-9D23-319B5A67BB0D}"/>
              </a:ext>
            </a:extLst>
          </p:cNvPr>
          <p:cNvSpPr txBox="1"/>
          <p:nvPr/>
        </p:nvSpPr>
        <p:spPr>
          <a:xfrm>
            <a:off x="928914" y="2235201"/>
            <a:ext cx="5031620" cy="1323439"/>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2000" dirty="0"/>
              <a:t>Presenter Name</a:t>
            </a:r>
          </a:p>
          <a:p>
            <a:r>
              <a:rPr lang="en-US" sz="2000" dirty="0"/>
              <a:t>Email address </a:t>
            </a:r>
          </a:p>
          <a:p>
            <a:r>
              <a:rPr lang="en-US" sz="2000" dirty="0"/>
              <a:t>Phone number </a:t>
            </a:r>
          </a:p>
          <a:p>
            <a:r>
              <a:rPr lang="en-US" sz="2000" dirty="0"/>
              <a:t>Website </a:t>
            </a:r>
          </a:p>
        </p:txBody>
      </p:sp>
    </p:spTree>
    <p:extLst>
      <p:ext uri="{BB962C8B-B14F-4D97-AF65-F5344CB8AC3E}">
        <p14:creationId xmlns:p14="http://schemas.microsoft.com/office/powerpoint/2010/main" val="112240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364</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Symbol</vt:lpstr>
      <vt:lpstr>Office Theme</vt:lpstr>
      <vt:lpstr>Office Theme</vt:lpstr>
      <vt:lpstr>How to Find an Honest Contractor</vt:lpstr>
      <vt:lpstr>Rebuilding After a Disaster</vt:lpstr>
      <vt:lpstr>Price and payment</vt:lpstr>
      <vt:lpstr>References</vt:lpstr>
      <vt:lpstr>Contract and completion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Find an Honest Contractor</dc:title>
  <dc:creator>Anna Briseno</dc:creator>
  <cp:lastModifiedBy>Anna Briseno</cp:lastModifiedBy>
  <cp:revision>3</cp:revision>
  <dcterms:created xsi:type="dcterms:W3CDTF">2022-06-23T18:16:18Z</dcterms:created>
  <dcterms:modified xsi:type="dcterms:W3CDTF">2024-06-25T13:01:47Z</dcterms:modified>
</cp:coreProperties>
</file>