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1"/>
  </p:notesMasterIdLst>
  <p:handoutMasterIdLst>
    <p:handoutMasterId r:id="rId22"/>
  </p:handoutMasterIdLst>
  <p:sldIdLst>
    <p:sldId id="285" r:id="rId2"/>
    <p:sldId id="365" r:id="rId3"/>
    <p:sldId id="366" r:id="rId4"/>
    <p:sldId id="367" r:id="rId5"/>
    <p:sldId id="261" r:id="rId6"/>
    <p:sldId id="350" r:id="rId7"/>
    <p:sldId id="351" r:id="rId8"/>
    <p:sldId id="352" r:id="rId9"/>
    <p:sldId id="353" r:id="rId10"/>
    <p:sldId id="354" r:id="rId11"/>
    <p:sldId id="355" r:id="rId12"/>
    <p:sldId id="356" r:id="rId13"/>
    <p:sldId id="357" r:id="rId14"/>
    <p:sldId id="358" r:id="rId15"/>
    <p:sldId id="363" r:id="rId16"/>
    <p:sldId id="360" r:id="rId17"/>
    <p:sldId id="359" r:id="rId18"/>
    <p:sldId id="361" r:id="rId19"/>
    <p:sldId id="362"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7361" autoAdjust="0"/>
  </p:normalViewPr>
  <p:slideViewPr>
    <p:cSldViewPr snapToGrid="0">
      <p:cViewPr varScale="1">
        <p:scale>
          <a:sx n="47" d="100"/>
          <a:sy n="47" d="100"/>
        </p:scale>
        <p:origin x="60" y="40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2/8/2018</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2/8/2018</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n-US" dirty="0">
                <a:latin typeface="Arial" panose="020B0604020202020204" pitchFamily="34" charset="0"/>
              </a:rPr>
              <a:t>This material was produced under grant number SH-31198-SH7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SH-05122-SH9 from the Occupational Safety and Health Administration, U.S. </a:t>
            </a:r>
            <a:r>
              <a:rPr lang="en-US">
                <a:latin typeface="Arial" panose="020B0604020202020204" pitchFamily="34" charset="0"/>
              </a:rPr>
              <a:t>Department of Labor.</a:t>
            </a:r>
            <a:endParaRPr lang="en-US" dirty="0">
              <a:latin typeface="Arial" panose="020B0604020202020204" pitchFamily="34" charset="0"/>
            </a:endParaRPr>
          </a:p>
        </p:txBody>
      </p:sp>
    </p:spTree>
    <p:extLst>
      <p:ext uri="{BB962C8B-B14F-4D97-AF65-F5344CB8AC3E}">
        <p14:creationId xmlns:p14="http://schemas.microsoft.com/office/powerpoint/2010/main" val="295295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examples of rescue equipment, which include ladders, pole, rescue rope, scaffold, crane, aerial lift or alternative lifting and lowering devices. </a:t>
            </a: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65090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areas that workers should be trained and familiar in order to be comfortable with responding to a worker who experienced a fall. Workers should understand </a:t>
            </a:r>
            <a:r>
              <a:rPr lang="es">
                <a:latin typeface="Arial" panose="020B0604020202020204" pitchFamily="34" charset="0"/>
                <a:cs typeface="Arial" panose="020B0604020202020204" pitchFamily="34" charset="0"/>
              </a:rPr>
              <a:t>and be able to evaluate the risks associated with working at heights, on the use of fall protection equipment prior to conducting work at heights, to report unsafe conditions or behaviors and be familiar with and understand the company’s rescue plan to provide prompt rescue in the event of an arrested fall event.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30516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If proper fall protection is used, 90% of workers can be capable of performing a self-rescue. There are three steps to follow in the event of a self-rescue: </a:t>
            </a:r>
          </a:p>
          <a:p>
            <a:pPr lvl="1" rtl="0"/>
            <a:r>
              <a:rPr lang="es">
                <a:latin typeface="Arial" panose="020B0604020202020204" pitchFamily="34" charset="0"/>
                <a:cs typeface="Arial" panose="020B0604020202020204" pitchFamily="34" charset="0"/>
              </a:rPr>
              <a:t>1. Climbing back up to the level from which he fell (from a few inches to 2-3 feet). </a:t>
            </a:r>
          </a:p>
          <a:p>
            <a:pPr lvl="1" rtl="0"/>
            <a:r>
              <a:rPr lang="es">
                <a:latin typeface="Arial" panose="020B0604020202020204" pitchFamily="34" charset="0"/>
                <a:cs typeface="Arial" panose="020B0604020202020204" pitchFamily="34" charset="0"/>
              </a:rPr>
              <a:t>2. Returning to the floor or ground to be evaluated for possible medical attention per OSHA. </a:t>
            </a:r>
          </a:p>
          <a:p>
            <a:pPr lvl="1" rtl="0"/>
            <a:r>
              <a:rPr lang="es">
                <a:latin typeface="Arial" panose="020B0604020202020204" pitchFamily="34" charset="0"/>
                <a:cs typeface="Arial" panose="020B0604020202020204" pitchFamily="34" charset="0"/>
              </a:rPr>
              <a:t>3. Removing all components of fall arrest system impacted by the fall event from service and documenting (bag and tag) the components with name, date and activity at time of fall and giving the equipment to management.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4836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use of a self-rescue ladder attachment that can be added as part of a PFAS to allow for self-rescue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85106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Discuss the use of a </a:t>
            </a:r>
            <a:r>
              <a:rPr lang="es"/>
              <a:t>Controlled Descent Device </a:t>
            </a:r>
            <a:r>
              <a:rPr lang="es">
                <a:latin typeface="Arial" panose="020B0604020202020204" pitchFamily="34" charset="0"/>
                <a:ea typeface="ＭＳ Ｐゴシック" panose="020B0600070205080204" pitchFamily="34" charset="-128"/>
                <a:cs typeface="Arial" panose="020B0604020202020204" pitchFamily="34" charset="0"/>
              </a:rPr>
              <a:t>that can be added as part of a PFAS to allow for self-rescue in the event of a fall.  Photo: DBI/SALA Self-Rescue 50 Controlled Descent Device.</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15</a:t>
            </a:fld>
            <a:endParaRPr lang="en-US"/>
          </a:p>
        </p:txBody>
      </p:sp>
    </p:spTree>
    <p:extLst>
      <p:ext uri="{BB962C8B-B14F-4D97-AF65-F5344CB8AC3E}">
        <p14:creationId xmlns:p14="http://schemas.microsoft.com/office/powerpoint/2010/main" val="221908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use of a rescue pole that can be used to allow an assisted 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02625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Discuss elements of a written fall rescue plan. </a:t>
            </a: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398088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19</a:t>
            </a:fld>
            <a:endParaRPr lang="en-US"/>
          </a:p>
        </p:txBody>
      </p:sp>
    </p:spTree>
    <p:extLst>
      <p:ext uri="{BB962C8B-B14F-4D97-AF65-F5344CB8AC3E}">
        <p14:creationId xmlns:p14="http://schemas.microsoft.com/office/powerpoint/2010/main" val="187277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72948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4</a:t>
            </a:fld>
            <a:endParaRPr lang="en-US"/>
          </a:p>
        </p:txBody>
      </p:sp>
    </p:spTree>
    <p:extLst>
      <p:ext uri="{BB962C8B-B14F-4D97-AF65-F5344CB8AC3E}">
        <p14:creationId xmlns:p14="http://schemas.microsoft.com/office/powerpoint/2010/main" val="21300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2BCC764-F0D6-438E-98E1-DF41B5516EA4}" type="slidenum">
              <a:rPr lang="en-US" altLang="en-US"/>
              <a:pPr>
                <a:spcBef>
                  <a:spcPct val="0"/>
                </a:spcBef>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dirty="0">
                <a:latin typeface="Arial" panose="020B0604020202020204" pitchFamily="34" charset="0"/>
              </a:rPr>
              <a:t>Discuss the learning objectives for Section 6. In this section, attendees will learn the </a:t>
            </a:r>
            <a:r>
              <a:rPr lang="es" dirty="0">
                <a:latin typeface="Arial" panose="020B0604020202020204" pitchFamily="34" charset="0"/>
                <a:cs typeface="Arial" panose="020B0604020202020204" pitchFamily="34" charset="0"/>
              </a:rPr>
              <a:t>importance of implementing a plan to rescue workers who experience a fall, the hazards of not quickly rescuing a suspended worker and sample procedures in a fall protection rescue plan.</a:t>
            </a:r>
          </a:p>
          <a:p>
            <a:pPr rtl="0" eaLnBrk="1" hangingPunct="1"/>
            <a:endParaRPr lang="en-US" altLang="en-US" dirty="0">
              <a:latin typeface="Arial" panose="020B0604020202020204" pitchFamily="34" charset="0"/>
            </a:endParaRP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A fall protection rescue plan d</a:t>
            </a:r>
            <a:r>
              <a:rPr lang="es">
                <a:latin typeface="Arial" panose="020B0604020202020204" pitchFamily="34" charset="0"/>
                <a:ea typeface="ＭＳ Ｐゴシック" panose="020B0600070205080204" pitchFamily="34" charset="-128"/>
                <a:cs typeface="Arial" panose="020B0604020202020204" pitchFamily="34" charset="0"/>
              </a:rPr>
              <a:t>escribes the steps taken to rescue a fallen worker, even if they are wearing a PFAS.</a:t>
            </a:r>
          </a:p>
          <a:p>
            <a:pPr rtl="0"/>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132216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right equipment to rescue a worker in the event they experience a fall. </a:t>
            </a:r>
          </a:p>
          <a:p>
            <a:pPr rtl="0"/>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15171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proper training to administer basic first-aid or CPR in the event a worker experiences a fall.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12596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Prolonged suspension from fall arrest can cause orthostatic intolerance, which can lead to death within 30 minutes or sooner.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106316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hazards of not rescuing a worker quickly. Be aware of signs and symptoms of orthostatic intolerance. Suspended workers with head injuries or who are unconscious are particularly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3980954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a:t>2/8/2018</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vl1pPr>
          </a:lstStyle>
          <a:p>
            <a:pPr rtl="0"/>
            <a:r>
              <a:rPr lang="e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a:t>2/8/2018</a:t>
            </a:r>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a:t>2/8/2018</a:t>
            </a:r>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idx="1"/>
          </p:nvPr>
        </p:nvSpPr>
        <p:spPr/>
        <p:txBody>
          <a:bodyPr rtlCol="0"/>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5" name="Date Placeholder 4"/>
          <p:cNvSpPr>
            <a:spLocks noGrp="1"/>
          </p:cNvSpPr>
          <p:nvPr>
            <p:ph type="dt" sz="half" idx="10"/>
          </p:nvPr>
        </p:nvSpPr>
        <p:spPr/>
        <p:txBody>
          <a:bodyPr rtlCol="0"/>
          <a:lstStyle/>
          <a:p>
            <a:pPr rtl="0"/>
            <a:r>
              <a:rPr lang="en-US"/>
              <a:t>2/8/2018</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7" name="Date Placeholder 6"/>
          <p:cNvSpPr>
            <a:spLocks noGrp="1"/>
          </p:cNvSpPr>
          <p:nvPr>
            <p:ph type="dt" sz="half" idx="10"/>
          </p:nvPr>
        </p:nvSpPr>
        <p:spPr/>
        <p:txBody>
          <a:bodyPr rtlCol="0"/>
          <a:lstStyle/>
          <a:p>
            <a:pPr rtl="0"/>
            <a:r>
              <a:rPr lang="en-US"/>
              <a:t>2/8/2018</a:t>
            </a:r>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7" name="Date Placeholder 2"/>
          <p:cNvSpPr>
            <a:spLocks noGrp="1"/>
          </p:cNvSpPr>
          <p:nvPr>
            <p:ph type="dt" sz="half" idx="10"/>
          </p:nvPr>
        </p:nvSpPr>
        <p:spPr/>
        <p:txBody>
          <a:bodyPr rtlCol="0"/>
          <a:lstStyle/>
          <a:p>
            <a:pPr rtl="0"/>
            <a:r>
              <a:rPr lang="en-US"/>
              <a:t>2/8/2018</a:t>
            </a:r>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a:t>2/8/2018</a:t>
            </a:r>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vl1pPr>
          </a:lstStyle>
          <a:p>
            <a:pPr rtl="0"/>
            <a:r>
              <a:rPr lang="e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a:t>2/8/2018</a:t>
            </a:r>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a:t>2/8/2018</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a:t>8/2/2018</a:t>
            </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latin typeface="Arial" panose="020B0604020202020204" pitchFamily="34" charset="0"/>
                <a:cs typeface="Arial" panose="020B0604020202020204" pitchFamily="34" charset="0"/>
              </a:rPr>
              <a:t>Sección 6</a:t>
            </a:r>
          </a:p>
        </p:txBody>
      </p:sp>
      <p:sp>
        <p:nvSpPr>
          <p:cNvPr id="3" name="Text Placeholder 2"/>
          <p:cNvSpPr>
            <a:spLocks noGrp="1"/>
          </p:cNvSpPr>
          <p:nvPr>
            <p:ph type="body" idx="1"/>
          </p:nvPr>
        </p:nvSpPr>
        <p:spPr>
          <a:xfrm>
            <a:off x="1178854" y="4777381"/>
            <a:ext cx="9904413" cy="860400"/>
          </a:xfrm>
        </p:spPr>
        <p:txBody>
          <a:bodyPr rtlCol="0">
            <a:normAutofit fontScale="77500" lnSpcReduction="20000"/>
          </a:bodyPr>
          <a:lstStyle/>
          <a:p>
            <a:pPr rtl="0"/>
            <a:r>
              <a:rPr lang="es">
                <a:latin typeface="Arial" panose="020B0604020202020204" pitchFamily="34" charset="0"/>
                <a:cs typeface="Arial" panose="020B0604020202020204" pitchFamily="34" charset="0"/>
              </a:rPr>
              <a:t>Plan de rescate de protección contra caídas</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Plan de rescate de protección contra caídas, </a:t>
            </a:r>
            <a:r>
              <a:rPr lang="es" sz="2800" dirty="0">
                <a:latin typeface="Arial" panose="020B0604020202020204" pitchFamily="34" charset="0"/>
                <a:ea typeface="ＭＳ Ｐゴシック" panose="020B0600070205080204" pitchFamily="34" charset="-128"/>
                <a:cs typeface="Arial" panose="020B0604020202020204" pitchFamily="34" charset="0"/>
              </a:rPr>
              <a:t>cont</a:t>
            </a:r>
            <a:r>
              <a:rPr lang="en-US" sz="2800" dirty="0" err="1">
                <a:latin typeface="Arial" panose="020B0604020202020204" pitchFamily="34" charset="0"/>
                <a:ea typeface="ＭＳ Ｐゴシック" panose="020B0600070205080204" pitchFamily="34" charset="-128"/>
                <a:cs typeface="Arial" panose="020B0604020202020204" pitchFamily="34" charset="0"/>
              </a:rPr>
              <a:t>inuado</a:t>
            </a:r>
            <a:r>
              <a:rPr lang="en-US" sz="2800" dirty="0">
                <a:latin typeface="Arial" panose="020B0604020202020204" pitchFamily="34" charset="0"/>
                <a:ea typeface="ＭＳ Ｐゴシック" panose="020B0600070205080204" pitchFamily="34" charset="-128"/>
                <a:cs typeface="Arial" panose="020B0604020202020204" pitchFamily="34" charset="0"/>
              </a:rPr>
              <a:t> 4</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80903"/>
            <a:ext cx="10970289" cy="4953000"/>
          </a:xfrm>
        </p:spPr>
        <p:txBody>
          <a:bodyPr rtlCol="0">
            <a:normAutofit/>
          </a:bodyPr>
          <a:lstStyle/>
          <a:p>
            <a:pPr rtl="0"/>
            <a:r>
              <a:rPr lang="es" dirty="0">
                <a:latin typeface="Arial" panose="020B0604020202020204" pitchFamily="34" charset="0"/>
                <a:ea typeface="ＭＳ Ｐゴシック" panose="020B0600070205080204" pitchFamily="34" charset="-128"/>
                <a:cs typeface="Arial" panose="020B0604020202020204" pitchFamily="34" charset="0"/>
              </a:rPr>
              <a:t>Las investigaciones indican que la suspensión en un dispositivo de detención de caídas puede provocar la pérdida del conocimiento seguida de la muerte, en menos de 30 minutos.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r>
              <a:rPr lang="es" dirty="0">
                <a:latin typeface="Arial" panose="020B0604020202020204" pitchFamily="34" charset="0"/>
                <a:ea typeface="ＭＳ Ｐゴシック" panose="020B0600070205080204" pitchFamily="34" charset="-128"/>
                <a:cs typeface="Arial" panose="020B0604020202020204" pitchFamily="34" charset="0"/>
              </a:rPr>
              <a:t>Rescatar a los trabajadores suspendidos lo más rápido posible.</a:t>
            </a:r>
          </a:p>
          <a:p>
            <a:pPr rtl="0"/>
            <a:r>
              <a:rPr lang="es" dirty="0">
                <a:latin typeface="Arial" panose="020B0604020202020204" pitchFamily="34" charset="0"/>
                <a:ea typeface="ＭＳ Ｐゴシック" panose="020B0600070205080204" pitchFamily="34" charset="-128"/>
                <a:cs typeface="Arial" panose="020B0604020202020204" pitchFamily="34" charset="0"/>
              </a:rPr>
              <a:t>Tenga en cuenta los signos y síntomas de intolerancia ortostática.</a:t>
            </a:r>
          </a:p>
          <a:p>
            <a:pPr rtl="0"/>
            <a:r>
              <a:rPr lang="es" dirty="0">
                <a:latin typeface="Arial" panose="020B0604020202020204" pitchFamily="34" charset="0"/>
                <a:ea typeface="ＭＳ Ｐゴシック" panose="020B0600070205080204" pitchFamily="34" charset="-128"/>
                <a:cs typeface="Arial" panose="020B0604020202020204" pitchFamily="34" charset="0"/>
              </a:rPr>
              <a:t>Los trabajadores suspendidos con lesiones en la cabeza o inconscientes corren un riesgo especial.</a:t>
            </a:r>
          </a:p>
          <a:p>
            <a:pPr rtl="0"/>
            <a:r>
              <a:rPr lang="es" dirty="0">
                <a:latin typeface="Arial" panose="020B0604020202020204" pitchFamily="34" charset="0"/>
                <a:ea typeface="ＭＳ Ｐゴシック" panose="020B0600070205080204" pitchFamily="34" charset="-128"/>
                <a:cs typeface="Arial" panose="020B0604020202020204" pitchFamily="34" charset="0"/>
              </a:rPr>
              <a:t>Tenga en cuenta los factores que pueden aumentar el riesgo de trauma por suspensión.</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580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 imagen muestra a un trabajador suspendido después de experimentar una caída. " title="Image 5.01">
            <a:extLst>
              <a:ext uri="{FF2B5EF4-FFF2-40B4-BE49-F238E27FC236}">
                <a16:creationId xmlns:a16="http://schemas.microsoft.com/office/drawing/2014/main" id="{4E633E34-6B14-451B-9294-51F5FCFE12E4}"/>
              </a:ext>
            </a:extLst>
          </p:cNvPr>
          <p:cNvPicPr>
            <a:picLocks noChangeAspect="1"/>
          </p:cNvPicPr>
          <p:nvPr/>
        </p:nvPicPr>
        <p:blipFill>
          <a:blip r:embed="rId3"/>
          <a:stretch>
            <a:fillRect/>
          </a:stretch>
        </p:blipFill>
        <p:spPr>
          <a:xfrm>
            <a:off x="7986331" y="1249711"/>
            <a:ext cx="2590800" cy="4981575"/>
          </a:xfrm>
          <a:prstGeom prst="rect">
            <a:avLst/>
          </a:prstGeom>
        </p:spPr>
      </p:pic>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rtlCol="0">
            <a:normAutofit/>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Ejemplos de equipos de rescate:</a:t>
            </a:r>
          </a:p>
          <a:p>
            <a:pPr lvl="1" rtl="0"/>
            <a:r>
              <a:rPr lang="es">
                <a:latin typeface="Arial" panose="020B0604020202020204" pitchFamily="34" charset="0"/>
                <a:ea typeface="ＭＳ Ｐゴシック" panose="020B0600070205080204" pitchFamily="34" charset="-128"/>
                <a:cs typeface="Arial" panose="020B0604020202020204" pitchFamily="34" charset="0"/>
              </a:rPr>
              <a:t>Escalera de rescate </a:t>
            </a:r>
          </a:p>
          <a:p>
            <a:pPr lvl="1" rtl="0"/>
            <a:r>
              <a:rPr lang="es">
                <a:latin typeface="Arial" panose="020B0604020202020204" pitchFamily="34" charset="0"/>
                <a:ea typeface="ＭＳ Ｐゴシック" panose="020B0600070205080204" pitchFamily="34" charset="-128"/>
                <a:cs typeface="Arial" panose="020B0604020202020204" pitchFamily="34" charset="0"/>
              </a:rPr>
              <a:t>Poste de rescate </a:t>
            </a:r>
          </a:p>
          <a:p>
            <a:pPr lvl="1" rtl="0"/>
            <a:r>
              <a:rPr lang="es">
                <a:latin typeface="Arial" panose="020B0604020202020204" pitchFamily="34" charset="0"/>
                <a:ea typeface="ＭＳ Ｐゴシック" panose="020B0600070205080204" pitchFamily="34" charset="-128"/>
                <a:cs typeface="Arial" panose="020B0604020202020204" pitchFamily="34" charset="0"/>
              </a:rPr>
              <a:t>Cuerda de rescate </a:t>
            </a:r>
          </a:p>
          <a:p>
            <a:pPr lvl="1" rtl="0"/>
            <a:r>
              <a:rPr lang="es">
                <a:latin typeface="Arial" panose="020B0604020202020204" pitchFamily="34" charset="0"/>
                <a:ea typeface="ＭＳ Ｐゴシック" panose="020B0600070205080204" pitchFamily="34" charset="-128"/>
                <a:cs typeface="Arial" panose="020B0604020202020204" pitchFamily="34" charset="0"/>
              </a:rPr>
              <a:t>Andamio </a:t>
            </a:r>
          </a:p>
          <a:p>
            <a:pPr lvl="1" rtl="0"/>
            <a:r>
              <a:rPr lang="es">
                <a:latin typeface="Arial" panose="020B0604020202020204" pitchFamily="34" charset="0"/>
                <a:ea typeface="ＭＳ Ｐゴシック" panose="020B0600070205080204" pitchFamily="34" charset="-128"/>
                <a:cs typeface="Arial" panose="020B0604020202020204" pitchFamily="34" charset="0"/>
              </a:rPr>
              <a:t>Grúa </a:t>
            </a:r>
          </a:p>
          <a:p>
            <a:pPr lvl="1" rtl="0"/>
            <a:r>
              <a:rPr lang="es">
                <a:latin typeface="Arial" panose="020B0604020202020204" pitchFamily="34" charset="0"/>
                <a:ea typeface="ＭＳ Ｐゴシック" panose="020B0600070205080204" pitchFamily="34" charset="-128"/>
                <a:cs typeface="Arial" panose="020B0604020202020204" pitchFamily="34" charset="0"/>
              </a:rPr>
              <a:t>Plataforma aérea </a:t>
            </a:r>
          </a:p>
          <a:p>
            <a:pPr lvl="1" rtl="0"/>
            <a:r>
              <a:rPr lang="es">
                <a:latin typeface="Arial" panose="020B0604020202020204" pitchFamily="34" charset="0"/>
                <a:ea typeface="ＭＳ Ｐゴシック" panose="020B0600070205080204" pitchFamily="34" charset="-128"/>
                <a:cs typeface="Arial" panose="020B0604020202020204" pitchFamily="34" charset="0"/>
              </a:rPr>
              <a:t>Dispositivo alternativo de elevación y descenso</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Plan de rescate</a:t>
            </a:r>
          </a:p>
        </p:txBody>
      </p:sp>
    </p:spTree>
    <p:extLst>
      <p:ext uri="{BB962C8B-B14F-4D97-AF65-F5344CB8AC3E}">
        <p14:creationId xmlns:p14="http://schemas.microsoft.com/office/powerpoint/2010/main" val="132184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Entrenamiento de rescate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rtlCol="0">
            <a:normAutofit/>
          </a:bodyPr>
          <a:lstStyle/>
          <a:p>
            <a:pPr marL="0" indent="0" rtl="0">
              <a:buNone/>
            </a:pPr>
            <a:r>
              <a:rPr lang="es">
                <a:latin typeface="Arial" panose="020B0604020202020204" pitchFamily="34" charset="0"/>
                <a:cs typeface="Arial" panose="020B0604020202020204" pitchFamily="34" charset="0"/>
              </a:rPr>
              <a:t>Los empleados deberán estar capacitados para:</a:t>
            </a:r>
          </a:p>
          <a:p>
            <a:pPr rtl="0"/>
            <a:r>
              <a:rPr lang="es">
                <a:latin typeface="Arial" panose="020B0604020202020204" pitchFamily="34" charset="0"/>
                <a:cs typeface="Arial" panose="020B0604020202020204" pitchFamily="34" charset="0"/>
              </a:rPr>
              <a:t>Comprender y poder evaluar los riesgos asociados con el trabajo en alturas. </a:t>
            </a:r>
          </a:p>
          <a:p>
            <a:pPr rtl="0"/>
            <a:r>
              <a:rPr lang="es">
                <a:latin typeface="Arial" panose="020B0604020202020204" pitchFamily="34" charset="0"/>
                <a:cs typeface="Arial" panose="020B0604020202020204" pitchFamily="34" charset="0"/>
              </a:rPr>
              <a:t>Deben estar capacitados y ser competentes en el uso de equipos de protección contra caídas antes de realizar trabajos en alturas.</a:t>
            </a:r>
          </a:p>
          <a:p>
            <a:pPr rtl="0"/>
            <a:r>
              <a:rPr lang="es">
                <a:latin typeface="Arial" panose="020B0604020202020204" pitchFamily="34" charset="0"/>
                <a:cs typeface="Arial" panose="020B0604020202020204" pitchFamily="34" charset="0"/>
              </a:rPr>
              <a:t> Informar condiciones o comportamientos inseguros. </a:t>
            </a:r>
          </a:p>
          <a:p>
            <a:pPr rtl="0"/>
            <a:r>
              <a:rPr lang="es">
                <a:latin typeface="Arial" panose="020B0604020202020204" pitchFamily="34" charset="0"/>
                <a:cs typeface="Arial" panose="020B0604020202020204" pitchFamily="34" charset="0"/>
              </a:rPr>
              <a:t>Estar familiarizados y comprender el plan de rescate de la compañía para brindar un rescate inmediato en caso de un evento de detención de caída.</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49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Plan de autorrescate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rtlCol="0">
            <a:normAutofit/>
          </a:bodyPr>
          <a:lstStyle/>
          <a:p>
            <a:pPr rtl="0"/>
            <a:r>
              <a:rPr lang="es">
                <a:latin typeface="Arial" panose="020B0604020202020204" pitchFamily="34" charset="0"/>
                <a:cs typeface="Arial" panose="020B0604020202020204" pitchFamily="34" charset="0"/>
              </a:rPr>
              <a:t>Si se usa la protección contra caídas adecuada, el 90% de los trabajadores podrán realizar un autorrescate, que debe incluir los siguientes pasos: </a:t>
            </a:r>
          </a:p>
          <a:p>
            <a:pPr marL="457200" lvl="1" indent="0" rtl="0">
              <a:buNone/>
            </a:pPr>
            <a:r>
              <a:rPr lang="es">
                <a:latin typeface="Arial" panose="020B0604020202020204" pitchFamily="34" charset="0"/>
                <a:cs typeface="Arial" panose="020B0604020202020204" pitchFamily="34" charset="0"/>
              </a:rPr>
              <a:t>1. Subir de nuevo al nivel desde el que cayó (desde unas pocas pulgadas hasta 2-3 pies). </a:t>
            </a:r>
          </a:p>
          <a:p>
            <a:pPr marL="457200" lvl="1" indent="0" rtl="0">
              <a:buNone/>
            </a:pPr>
            <a:r>
              <a:rPr lang="es">
                <a:latin typeface="Arial" panose="020B0604020202020204" pitchFamily="34" charset="0"/>
                <a:cs typeface="Arial" panose="020B0604020202020204" pitchFamily="34" charset="0"/>
              </a:rPr>
              <a:t>2. Regresar al piso o terreno para ser evaluado para una posible atención médica según OSHA. </a:t>
            </a:r>
          </a:p>
          <a:p>
            <a:pPr marL="457200" lvl="1" indent="0" rtl="0">
              <a:buNone/>
            </a:pPr>
            <a:r>
              <a:rPr lang="es">
                <a:latin typeface="Arial" panose="020B0604020202020204" pitchFamily="34" charset="0"/>
                <a:cs typeface="Arial" panose="020B0604020202020204" pitchFamily="34" charset="0"/>
              </a:rPr>
              <a:t>3. Quitar todos los componentes del sistema de detención de caídas afectados por el evento de caída del servicio y documentar (empaquetar y etiquetar) los componentes con nombre, fecha y actividad en el momento de la caída y entregar el equipo a la administración.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9531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 imagen muestra una escalera de autorrescate." title="Image 5.02">
            <a:extLst>
              <a:ext uri="{FF2B5EF4-FFF2-40B4-BE49-F238E27FC236}">
                <a16:creationId xmlns:a16="http://schemas.microsoft.com/office/drawing/2014/main" id="{23981082-665C-4397-9768-6D01F6721F5E}"/>
              </a:ext>
            </a:extLst>
          </p:cNvPr>
          <p:cNvPicPr>
            <a:picLocks noChangeAspect="1"/>
          </p:cNvPicPr>
          <p:nvPr/>
        </p:nvPicPr>
        <p:blipFill>
          <a:blip r:embed="rId3"/>
          <a:stretch>
            <a:fillRect/>
          </a:stretch>
        </p:blipFill>
        <p:spPr>
          <a:xfrm>
            <a:off x="7242999" y="1232338"/>
            <a:ext cx="2807835" cy="5625662"/>
          </a:xfrm>
          <a:prstGeom prst="rect">
            <a:avLst/>
          </a:prstGeom>
          <a:ln>
            <a:noFill/>
          </a:ln>
          <a:effectLst>
            <a:outerShdw blurRad="190500" algn="tl" rotWithShape="0">
              <a:srgbClr val="000000">
                <a:alpha val="70000"/>
              </a:srgbClr>
            </a:outerShdw>
          </a:effectLst>
        </p:spPr>
      </p:pic>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rtlCol="0">
            <a:normAutofit/>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Accesorio de escalera de autorrescate. Esto se puede agregar a su arnés como parte de un PFAS.</a:t>
            </a:r>
          </a:p>
        </p:txBody>
      </p:sp>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a:xfrm>
            <a:off x="646111" y="452718"/>
            <a:ext cx="10241629"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Ejemplos de dispositivos de autorrescate</a:t>
            </a:r>
          </a:p>
        </p:txBody>
      </p:sp>
    </p:spTree>
    <p:extLst>
      <p:ext uri="{BB962C8B-B14F-4D97-AF65-F5344CB8AC3E}">
        <p14:creationId xmlns:p14="http://schemas.microsoft.com/office/powerpoint/2010/main" val="164641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EC0DC14-0CAF-46D8-B5A7-2045A789D57A}"/>
              </a:ext>
            </a:extLst>
          </p:cNvPr>
          <p:cNvSpPr txBox="1">
            <a:spLocks/>
          </p:cNvSpPr>
          <p:nvPr/>
        </p:nvSpPr>
        <p:spPr>
          <a:xfrm>
            <a:off x="514978" y="1719943"/>
            <a:ext cx="4775480" cy="4953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El sistema de auto rescate es una mochila montada en un arnés que contiene un dispositivo de descenso controlado. </a:t>
            </a:r>
          </a:p>
          <a:p>
            <a:pPr rtl="0"/>
            <a:r>
              <a:rPr lang="es">
                <a:latin typeface="Arial" panose="020B0604020202020204" pitchFamily="34" charset="0"/>
                <a:cs typeface="Arial" panose="020B0604020202020204" pitchFamily="34" charset="0"/>
              </a:rPr>
              <a:t>En caso de caída, el usuario tira de un cordón de liberación montado en la correa del hombro, que baja al trabajador caído de manera segura al piso.</a:t>
            </a:r>
          </a:p>
        </p:txBody>
      </p:sp>
      <p:pic>
        <p:nvPicPr>
          <p:cNvPr id="2050" name="Picture 2" descr="La imagen muestra un dispositivo de descenso controlado de autorrescate." title="Image 5.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5988" y="1336286"/>
            <a:ext cx="3260069" cy="5140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6111" y="452718"/>
            <a:ext cx="11825880"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Ejemplos de dispositivos de autorrescate, </a:t>
            </a:r>
            <a:r>
              <a:rPr lang="es" sz="2800" dirty="0">
                <a:latin typeface="Arial" panose="020B0604020202020204" pitchFamily="34" charset="0"/>
                <a:ea typeface="ＭＳ Ｐゴシック" panose="020B0600070205080204" pitchFamily="34" charset="-128"/>
                <a:cs typeface="Arial" panose="020B0604020202020204" pitchFamily="34" charset="0"/>
              </a:rPr>
              <a:t>cont</a:t>
            </a:r>
            <a:r>
              <a:rPr lang="en-US" sz="2800" dirty="0" err="1">
                <a:latin typeface="Arial" panose="020B0604020202020204" pitchFamily="34" charset="0"/>
                <a:ea typeface="ＭＳ Ｐゴシック" panose="020B0600070205080204" pitchFamily="34" charset="-128"/>
                <a:cs typeface="Arial" panose="020B0604020202020204" pitchFamily="34" charset="0"/>
              </a:rPr>
              <a:t>inuado</a:t>
            </a:r>
            <a:r>
              <a:rPr lang="en-US" sz="2800" dirty="0">
                <a:latin typeface="Arial" panose="020B0604020202020204" pitchFamily="34" charset="0"/>
                <a:ea typeface="ＭＳ Ｐゴシック" panose="020B0600070205080204" pitchFamily="34" charset="-128"/>
                <a:cs typeface="Arial" panose="020B0604020202020204" pitchFamily="34" charset="0"/>
              </a:rPr>
              <a:t> 1</a:t>
            </a: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9288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imagen muestra un ejemplo de un poste de rescate. " title="Image 5.04">
            <a:extLst>
              <a:ext uri="{FF2B5EF4-FFF2-40B4-BE49-F238E27FC236}">
                <a16:creationId xmlns:a16="http://schemas.microsoft.com/office/drawing/2014/main" id="{8E281AEB-F78C-4618-8517-6D1C173C158F}"/>
              </a:ext>
            </a:extLst>
          </p:cNvPr>
          <p:cNvPicPr>
            <a:picLocks noChangeAspect="1"/>
          </p:cNvPicPr>
          <p:nvPr/>
        </p:nvPicPr>
        <p:blipFill>
          <a:blip r:embed="rId3"/>
          <a:stretch>
            <a:fillRect/>
          </a:stretch>
        </p:blipFill>
        <p:spPr>
          <a:xfrm>
            <a:off x="5936797" y="1469571"/>
            <a:ext cx="5612946" cy="4414589"/>
          </a:xfrm>
          <a:prstGeom prst="rect">
            <a:avLst/>
          </a:prstGeom>
          <a:ln>
            <a:noFill/>
          </a:ln>
          <a:effectLst>
            <a:outerShdw blurRad="190500" algn="tl" rotWithShape="0">
              <a:srgbClr val="000000">
                <a:alpha val="70000"/>
              </a:srgbClr>
            </a:outerShdw>
          </a:effectLst>
        </p:spPr>
      </p:pic>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rtlCol="0">
            <a:normAutofit/>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Un poste de rescate permite que un compañero de trabajo se adhiera a su anillo en d y lo baje al suelo con seguridad. </a:t>
            </a:r>
          </a:p>
        </p:txBody>
      </p:sp>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Ejemplos de dispositivos de rescate</a:t>
            </a:r>
          </a:p>
        </p:txBody>
      </p:sp>
    </p:spTree>
    <p:extLst>
      <p:ext uri="{BB962C8B-B14F-4D97-AF65-F5344CB8AC3E}">
        <p14:creationId xmlns:p14="http://schemas.microsoft.com/office/powerpoint/2010/main" val="415799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a:xfrm>
            <a:off x="646111" y="452718"/>
            <a:ext cx="10522632" cy="1400530"/>
          </a:xfrm>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¿Qué incluye su plan de rescate escrito?</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6" y="1719943"/>
            <a:ext cx="11313857" cy="4953000"/>
          </a:xfrm>
        </p:spPr>
        <p:txBody>
          <a:bodyPr rtlCol="0">
            <a:normAutofit fontScale="92500" lnSpcReduction="10000"/>
          </a:bodyPr>
          <a:lstStyle/>
          <a:p>
            <a:pPr rtl="0"/>
            <a:r>
              <a:rPr lang="es" dirty="0">
                <a:latin typeface="Arial" panose="020B0604020202020204" pitchFamily="34" charset="0"/>
                <a:cs typeface="Arial" panose="020B0604020202020204" pitchFamily="34" charset="0"/>
              </a:rPr>
              <a:t>Tipos de equipos de rescate disponibles para los trabajadores.</a:t>
            </a:r>
          </a:p>
          <a:p>
            <a:pPr rtl="0"/>
            <a:r>
              <a:rPr lang="es" dirty="0">
                <a:latin typeface="Arial" panose="020B0604020202020204" pitchFamily="34" charset="0"/>
                <a:cs typeface="Arial" panose="020B0604020202020204" pitchFamily="34" charset="0"/>
              </a:rPr>
              <a:t>Ubicaciones de los puntos de anclaje de cualquier línea de rescate para rescate con cuerdas.</a:t>
            </a:r>
          </a:p>
          <a:p>
            <a:pPr rtl="0"/>
            <a:r>
              <a:rPr lang="es" dirty="0">
                <a:latin typeface="Arial" panose="020B0604020202020204" pitchFamily="34" charset="0"/>
                <a:cs typeface="Arial" panose="020B0604020202020204" pitchFamily="34" charset="0"/>
              </a:rPr>
              <a:t>Cómo unir líneas de recuperación o bajadas a un arnés de un trabajador caído.</a:t>
            </a:r>
          </a:p>
          <a:p>
            <a:pPr rtl="0"/>
            <a:r>
              <a:rPr lang="es" dirty="0">
                <a:latin typeface="Arial" panose="020B0604020202020204" pitchFamily="34" charset="0"/>
                <a:cs typeface="Arial" panose="020B0604020202020204" pitchFamily="34" charset="0"/>
              </a:rPr>
              <a:t>Detalles específicos sobre la capacitación requerida para realizar el trabajo de rescate.</a:t>
            </a:r>
          </a:p>
          <a:p>
            <a:pPr rtl="0"/>
            <a:r>
              <a:rPr lang="es" dirty="0">
                <a:latin typeface="Arial" panose="020B0604020202020204" pitchFamily="34" charset="0"/>
                <a:cs typeface="Arial" panose="020B0604020202020204" pitchFamily="34" charset="0"/>
              </a:rPr>
              <a:t>Otros detalles específicos del sitio necesarios para un rescate seguro y exitoso.</a:t>
            </a:r>
          </a:p>
          <a:p>
            <a:pPr rtl="0"/>
            <a:r>
              <a:rPr lang="es" dirty="0">
                <a:latin typeface="Arial" panose="020B0604020202020204" pitchFamily="34" charset="0"/>
                <a:ea typeface="ＭＳ Ｐゴシック" panose="020B0600070205080204" pitchFamily="34" charset="-128"/>
                <a:cs typeface="Arial" panose="020B0604020202020204" pitchFamily="34" charset="0"/>
              </a:rPr>
              <a:t>Nombre y ubicación física del lugar de trabajo e información de contacto de la persona competente o funcionarios de la compañía. </a:t>
            </a:r>
          </a:p>
        </p:txBody>
      </p:sp>
    </p:spTree>
    <p:extLst>
      <p:ext uri="{BB962C8B-B14F-4D97-AF65-F5344CB8AC3E}">
        <p14:creationId xmlns:p14="http://schemas.microsoft.com/office/powerpoint/2010/main" val="221935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816766" y="3943030"/>
            <a:ext cx="672353" cy="6723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la imagen para el icono de correo electrónico 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99072" y="2977741"/>
            <a:ext cx="707741" cy="707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la imagen para el icono de teléfono 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70114" y="1839317"/>
            <a:ext cx="765656" cy="7656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C0DC14-0CAF-46D8-B5A7-2045A789D57A}"/>
              </a:ext>
            </a:extLst>
          </p:cNvPr>
          <p:cNvSpPr txBox="1">
            <a:spLocks/>
          </p:cNvSpPr>
          <p:nvPr/>
        </p:nvSpPr>
        <p:spPr>
          <a:xfrm>
            <a:off x="514977" y="1963783"/>
            <a:ext cx="9314823" cy="4193177"/>
          </a:xfrm>
          <a:prstGeom prst="rect">
            <a:avLst/>
          </a:prstGeom>
        </p:spPr>
        <p:txBody>
          <a:bodyPr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dirty="0">
                <a:latin typeface="Arial" panose="020B0604020202020204" pitchFamily="34" charset="0"/>
                <a:cs typeface="Arial" panose="020B0604020202020204" pitchFamily="34" charset="0"/>
              </a:rPr>
              <a:t>Llame al número de teléfono gratuito de la NAHB “Línea directa de asistencia técnica” al </a:t>
            </a:r>
            <a:r>
              <a:rPr lang="es" b="1" dirty="0">
                <a:latin typeface="Arial" panose="020B0604020202020204" pitchFamily="34" charset="0"/>
                <a:cs typeface="Arial" panose="020B0604020202020204" pitchFamily="34" charset="0"/>
              </a:rPr>
              <a:t>1-800-368-5242</a:t>
            </a:r>
          </a:p>
          <a:p>
            <a:pPr rtl="0"/>
            <a:endParaRPr lang="en-US" sz="800" dirty="0">
              <a:latin typeface="Arial" panose="020B0604020202020204" pitchFamily="34" charset="0"/>
              <a:cs typeface="Arial" panose="020B0604020202020204" pitchFamily="34" charset="0"/>
            </a:endParaRPr>
          </a:p>
          <a:p>
            <a:pPr rtl="0"/>
            <a:r>
              <a:rPr lang="es" dirty="0">
                <a:latin typeface="Arial" panose="020B0604020202020204" pitchFamily="34" charset="0"/>
                <a:cs typeface="Arial" panose="020B0604020202020204" pitchFamily="34" charset="0"/>
              </a:rPr>
              <a:t>Envíe un correo electrónico a: </a:t>
            </a:r>
            <a:r>
              <a:rPr lang="es" b="1" dirty="0">
                <a:latin typeface="Arial" panose="020B0604020202020204" pitchFamily="34" charset="0"/>
                <a:cs typeface="Arial" panose="020B0604020202020204" pitchFamily="34" charset="0"/>
              </a:rPr>
              <a:t>safety@nahb.org</a:t>
            </a:r>
          </a:p>
          <a:p>
            <a:pPr rtl="0"/>
            <a:endParaRPr lang="en-US" sz="800" b="1" dirty="0">
              <a:latin typeface="Arial" panose="020B0604020202020204" pitchFamily="34" charset="0"/>
              <a:cs typeface="Arial" panose="020B0604020202020204" pitchFamily="34" charset="0"/>
            </a:endParaRPr>
          </a:p>
          <a:p>
            <a:pPr rtl="0"/>
            <a:r>
              <a:rPr lang="es" dirty="0">
                <a:latin typeface="Arial" panose="020B0604020202020204" pitchFamily="34" charset="0"/>
                <a:cs typeface="Arial" panose="020B0604020202020204" pitchFamily="34" charset="0"/>
              </a:rPr>
              <a:t>Visite: </a:t>
            </a:r>
            <a:r>
              <a:rPr lang="es" b="1" dirty="0">
                <a:latin typeface="Arial" panose="020B0604020202020204" pitchFamily="34" charset="0"/>
                <a:cs typeface="Arial" panose="020B0604020202020204" pitchFamily="34" charset="0"/>
              </a:rPr>
              <a:t>nahb.org/safety</a:t>
            </a:r>
            <a:r>
              <a:rPr lang="es" dirty="0">
                <a:latin typeface="Arial" panose="020B0604020202020204" pitchFamily="34" charset="0"/>
                <a:cs typeface="Arial" panose="020B0604020202020204" pitchFamily="34" charset="0"/>
              </a:rPr>
              <a:t>  |  </a:t>
            </a:r>
            <a:r>
              <a:rPr lang="es" b="1" dirty="0">
                <a:latin typeface="Arial" panose="020B0604020202020204" pitchFamily="34" charset="0"/>
                <a:cs typeface="Arial" panose="020B0604020202020204" pitchFamily="34" charset="0"/>
              </a:rPr>
              <a:t>jssafety.org</a:t>
            </a:r>
          </a:p>
          <a:p>
            <a:pPr marL="0" indent="0" rtl="0">
              <a:buNone/>
            </a:pPr>
            <a:endParaRPr lang="en-US"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46111" y="452718"/>
            <a:ext cx="10595630" cy="1400530"/>
          </a:xfrm>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¿Tiene preguntas? ¿Desea obtener más información?</a:t>
            </a: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619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s">
                <a:latin typeface="Arial" panose="020B0604020202020204" pitchFamily="34" charset="0"/>
                <a:cs typeface="Arial" panose="020B0604020202020204" pitchFamily="34" charset="0"/>
              </a:rPr>
              <a:t>¡Gracias por participar!</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rtlCol="0"/>
          <a:lstStyle/>
          <a:p>
            <a:pPr rtl="0"/>
            <a:r>
              <a:rPr lang="es">
                <a:latin typeface="Arial" panose="020B0604020202020204" pitchFamily="34" charset="0"/>
                <a:cs typeface="Arial" panose="020B0604020202020204" pitchFamily="34" charset="0"/>
              </a:rPr>
              <a:t>Prueba posterior A continuación...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08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20000"/>
          </a:bodyPr>
          <a:lstStyle/>
          <a:p>
            <a:pPr>
              <a:spcBef>
                <a:spcPct val="0"/>
              </a:spcBef>
            </a:pPr>
            <a:r>
              <a:rPr lang="es" sz="2000" dirty="0">
                <a:latin typeface="Arial" panose="020B0604020202020204" pitchFamily="34" charset="0"/>
                <a:cs typeface="Arial" panose="020B0604020202020204" pitchFamily="34" charset="0"/>
              </a:rPr>
              <a:t>Este material fue elaborado gracias al subsidio número </a:t>
            </a:r>
            <a:r>
              <a:rPr lang="en-US" sz="2100" b="1" dirty="0">
                <a:solidFill>
                  <a:srgbClr val="FF0000"/>
                </a:solidFill>
                <a:latin typeface="Arial" panose="020B0604020202020204" pitchFamily="34" charset="0"/>
                <a:cs typeface="Arial" panose="020B0604020202020204" pitchFamily="34" charset="0"/>
              </a:rPr>
              <a:t>SH-31198-SH7</a:t>
            </a:r>
            <a:r>
              <a:rPr lang="es" sz="2000" dirty="0">
                <a:latin typeface="Arial" panose="020B0604020202020204" pitchFamily="34" charset="0"/>
                <a:cs typeface="Arial" panose="020B0604020202020204" pitchFamily="34" charset="0"/>
              </a:rPr>
              <a:t> de la Administración de Salud y Seguridad Ocupacional, del Departamento de Trabajo de los Estados Unidos. Su contenido no necesariamente refleja las opiniones o políticas de dicho Departamento. La inclusión de nombres o productos comerciales u organizaciones no implica la aprobación por parte del gobierno estadounidense.  </a:t>
            </a:r>
            <a:r>
              <a:rPr lang="es-ES" sz="2000" dirty="0">
                <a:latin typeface="Arial" panose="020B0604020202020204" pitchFamily="34" charset="0"/>
                <a:cs typeface="Arial" panose="020B0604020202020204" pitchFamily="34" charset="0"/>
              </a:rPr>
              <a:t>Se hicieron revisiones a este material con el número de subvención </a:t>
            </a:r>
            <a:r>
              <a:rPr lang="es-ES" sz="2100" b="1" dirty="0">
                <a:solidFill>
                  <a:srgbClr val="FF0000"/>
                </a:solidFill>
                <a:latin typeface="Arial" panose="020B0604020202020204" pitchFamily="34" charset="0"/>
                <a:cs typeface="Arial" panose="020B0604020202020204" pitchFamily="34" charset="0"/>
              </a:rPr>
              <a:t>SH-05122-SH9 </a:t>
            </a:r>
            <a:r>
              <a:rPr lang="es" sz="2000" dirty="0">
                <a:latin typeface="Arial" panose="020B0604020202020204" pitchFamily="34" charset="0"/>
                <a:cs typeface="Arial" panose="020B0604020202020204" pitchFamily="34" charset="0"/>
              </a:rPr>
              <a:t>de la Administración de Salud y Seguridad Ocupacional, del Departamento de Trabajo de los Estados Unidos</a:t>
            </a:r>
            <a:r>
              <a:rPr lang="es-ES" sz="2000" dirty="0">
                <a:latin typeface="Arial" panose="020B0604020202020204" pitchFamily="34" charset="0"/>
                <a:cs typeface="Arial" panose="020B0604020202020204" pitchFamily="34" charset="0"/>
              </a:rPr>
              <a:t>.</a:t>
            </a:r>
          </a:p>
          <a:p>
            <a:pPr rtl="0" eaLnBrk="1" hangingPunct="1">
              <a:spcBef>
                <a:spcPct val="0"/>
              </a:spcBef>
            </a:pPr>
            <a:r>
              <a:rPr lang="es" sz="2000" dirty="0">
                <a:latin typeface="Arial" panose="020B0604020202020204" pitchFamily="34" charset="0"/>
                <a:cs typeface="Arial" panose="020B0604020202020204" pitchFamily="34" charset="0"/>
              </a:rPr>
              <a:t>Esta 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1508842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rtl="0" eaLnBrk="1" hangingPunct="1">
              <a:defRPr/>
            </a:pPr>
            <a:r>
              <a:rPr lang="es" dirty="0">
                <a:latin typeface="Arial" panose="020B0604020202020204" pitchFamily="34" charset="0"/>
                <a:cs typeface="Arial" panose="020B0604020202020204" pitchFamily="34" charset="0"/>
              </a:rPr>
              <a:t>Aviso legal</a:t>
            </a:r>
            <a:r>
              <a:rPr lang="es" sz="3600" dirty="0">
                <a:latin typeface="Arial" panose="020B0604020202020204" pitchFamily="34" charset="0"/>
                <a:cs typeface="Arial" panose="020B0604020202020204" pitchFamily="34" charset="0"/>
              </a:rPr>
              <a:t>, </a:t>
            </a:r>
            <a:r>
              <a:rPr lang="es" sz="2800" dirty="0">
                <a:latin typeface="Arial" panose="020B0604020202020204" pitchFamily="34" charset="0"/>
                <a:cs typeface="Arial" panose="020B0604020202020204" pitchFamily="34" charset="0"/>
              </a:rPr>
              <a:t>cont</a:t>
            </a:r>
            <a:r>
              <a:rPr lang="en-US" sz="2800" dirty="0" err="1">
                <a:latin typeface="Arial" panose="020B0604020202020204" pitchFamily="34" charset="0"/>
                <a:cs typeface="Arial" panose="020B0604020202020204" pitchFamily="34" charset="0"/>
              </a:rPr>
              <a:t>inuado</a:t>
            </a:r>
            <a:r>
              <a:rPr lang="en-US" sz="2800" dirty="0">
                <a:latin typeface="Arial" panose="020B0604020202020204" pitchFamily="34" charset="0"/>
                <a:cs typeface="Arial" panose="020B0604020202020204" pitchFamily="34" charset="0"/>
              </a:rPr>
              <a:t> 1</a:t>
            </a:r>
            <a:endParaRPr lang="es" sz="2800" dirty="0">
              <a:latin typeface="Arial" panose="020B0604020202020204" pitchFamily="34" charset="0"/>
              <a:cs typeface="Arial" panose="020B0604020202020204" pitchFamily="34" charset="0"/>
            </a:endParaRP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23203154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76488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lstStyle/>
          <a:p>
            <a:pPr rtl="0" eaLnBrk="1" hangingPunct="1">
              <a:defRPr/>
            </a:pPr>
            <a:r>
              <a:rPr lang="es" dirty="0">
                <a:latin typeface="Arial" panose="020B0604020202020204" pitchFamily="34" charset="0"/>
                <a:cs typeface="Arial" panose="020B0604020202020204" pitchFamily="34" charset="0"/>
              </a:rPr>
              <a:t>Objetivos de aprendizaje: Sección 6</a:t>
            </a:r>
          </a:p>
        </p:txBody>
      </p:sp>
      <p:sp>
        <p:nvSpPr>
          <p:cNvPr id="13315" name="Rectangle 3"/>
          <p:cNvSpPr>
            <a:spLocks noGrp="1" noChangeArrowheads="1"/>
          </p:cNvSpPr>
          <p:nvPr>
            <p:ph idx="1"/>
          </p:nvPr>
        </p:nvSpPr>
        <p:spPr>
          <a:xfrm>
            <a:off x="503426" y="1711323"/>
            <a:ext cx="8686800" cy="4525963"/>
          </a:xfrm>
        </p:spPr>
        <p:txBody>
          <a:bodyPr rtlCol="0"/>
          <a:lstStyle/>
          <a:p>
            <a:pPr rtl="0"/>
            <a:r>
              <a:rPr lang="es">
                <a:latin typeface="Arial" panose="020B0604020202020204" pitchFamily="34" charset="0"/>
                <a:cs typeface="Arial" panose="020B0604020202020204" pitchFamily="34" charset="0"/>
              </a:rPr>
              <a:t>Conozca la importancia de implementar un plan para rescatar a los trabajadores que experimentan una caída.</a:t>
            </a:r>
          </a:p>
          <a:p>
            <a:pPr rtl="0"/>
            <a:r>
              <a:rPr lang="es">
                <a:latin typeface="Arial" panose="020B0604020202020204" pitchFamily="34" charset="0"/>
                <a:cs typeface="Arial" panose="020B0604020202020204" pitchFamily="34" charset="0"/>
              </a:rPr>
              <a:t>Conozca los peligros de no rescatar rápidamente a un trabajador que haya quedado colgando. </a:t>
            </a:r>
          </a:p>
          <a:p>
            <a:pPr rtl="0"/>
            <a:r>
              <a:rPr lang="es">
                <a:latin typeface="Arial" panose="020B0604020202020204" pitchFamily="34" charset="0"/>
                <a:cs typeface="Arial" panose="020B0604020202020204" pitchFamily="34" charset="0"/>
              </a:rPr>
              <a:t>Discuta ejemplos de procedimientos en un plan de rescate de protección contra caídas.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Plan de rescate de protección contra caídas</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96143"/>
            <a:ext cx="9067800" cy="4953000"/>
          </a:xfrm>
        </p:spPr>
        <p:txBody>
          <a:bodyPr rtlCol="0"/>
          <a:lstStyle/>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Describe los pasos dados para rescatar a un trabajador caído, incluso si llevan un PFAS.</a:t>
            </a:r>
          </a:p>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Los procedimientos de muestra incluyen</a:t>
            </a:r>
            <a:r>
              <a:rPr lang="es" sz="2400" dirty="0">
                <a:latin typeface="Arial" panose="020B0604020202020204" pitchFamily="34" charset="0"/>
                <a:ea typeface="ＭＳ Ｐゴシック" panose="020B0600070205080204" pitchFamily="34" charset="-128"/>
                <a:cs typeface="Arial" panose="020B0604020202020204" pitchFamily="34" charset="0"/>
              </a:rPr>
              <a:t>:</a:t>
            </a:r>
          </a:p>
          <a:p>
            <a:pPr lvl="1" rtl="0"/>
            <a:r>
              <a:rPr lang="es" dirty="0">
                <a:latin typeface="Arial" panose="020B0604020202020204" pitchFamily="34" charset="0"/>
                <a:ea typeface="ＭＳ Ｐゴシック" panose="020B0600070205080204" pitchFamily="34" charset="-128"/>
                <a:cs typeface="Arial" panose="020B0604020202020204" pitchFamily="34" charset="0"/>
              </a:rPr>
              <a:t>Garantizar que el plan pueda rescatar de manera segura a un trabajador que haya quedado colgando dentro de un plazo de 3 a 4 minutos de ocurrida la caída. </a:t>
            </a:r>
          </a:p>
          <a:p>
            <a:pPr lvl="1" rtl="0"/>
            <a:r>
              <a:rPr lang="es" dirty="0">
                <a:latin typeface="Arial" panose="020B0604020202020204" pitchFamily="34" charset="0"/>
                <a:ea typeface="ＭＳ Ｐゴシック" panose="020B0600070205080204" pitchFamily="34" charset="-128"/>
                <a:cs typeface="Arial" panose="020B0604020202020204" pitchFamily="34" charset="0"/>
              </a:rPr>
              <a:t>Ponerse en contacto con el personal de emergencia adecuado.</a:t>
            </a:r>
          </a:p>
          <a:p>
            <a:pPr lvl="1" rtl="0"/>
            <a:r>
              <a:rPr lang="es" dirty="0">
                <a:latin typeface="Arial" panose="020B0604020202020204" pitchFamily="34" charset="0"/>
                <a:ea typeface="ＭＳ Ｐゴシック" panose="020B0600070205080204" pitchFamily="34" charset="-128"/>
                <a:cs typeface="Arial" panose="020B0604020202020204" pitchFamily="34" charset="0"/>
              </a:rPr>
              <a:t>Usar escaleras u otros métodos para rescatar al trabajador.</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443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Plan de rescate de protección contra caídas, </a:t>
            </a:r>
            <a:r>
              <a:rPr lang="es" sz="2800" dirty="0">
                <a:latin typeface="Arial" panose="020B0604020202020204" pitchFamily="34" charset="0"/>
                <a:ea typeface="ＭＳ Ｐゴシック" panose="020B0600070205080204" pitchFamily="34" charset="-128"/>
                <a:cs typeface="Arial" panose="020B0604020202020204" pitchFamily="34" charset="0"/>
              </a:rPr>
              <a:t>cont</a:t>
            </a:r>
            <a:r>
              <a:rPr lang="en-US" sz="2800" dirty="0" err="1">
                <a:latin typeface="Arial" panose="020B0604020202020204" pitchFamily="34" charset="0"/>
                <a:ea typeface="ＭＳ Ｐゴシック" panose="020B0600070205080204" pitchFamily="34" charset="-128"/>
                <a:cs typeface="Arial" panose="020B0604020202020204" pitchFamily="34" charset="0"/>
              </a:rPr>
              <a:t>inuado</a:t>
            </a:r>
            <a:r>
              <a:rPr lang="en-US" sz="2800" dirty="0">
                <a:latin typeface="Arial" panose="020B0604020202020204" pitchFamily="34" charset="0"/>
                <a:ea typeface="ＭＳ Ｐゴシック" panose="020B0600070205080204" pitchFamily="34" charset="-128"/>
                <a:cs typeface="Arial" panose="020B0604020202020204" pitchFamily="34" charset="0"/>
              </a:rPr>
              <a:t> 1</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811383"/>
            <a:ext cx="9067800" cy="4953000"/>
          </a:xfrm>
        </p:spPr>
        <p:txBody>
          <a:bodyPr rtlCol="0"/>
          <a:lstStyle/>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La mayoría de los rescates fallan porque no se piensa cómo rescataríamos a un trabajador en caso de una caída. </a:t>
            </a:r>
          </a:p>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Piense si tiene el equipo adecuado en el lugar para rescatar a un trabajador caído. </a:t>
            </a:r>
          </a:p>
          <a:p>
            <a:pPr marL="457200" lvl="1" indent="0" rtl="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5601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Plan de rescate de protección contra caídas, </a:t>
            </a:r>
            <a:r>
              <a:rPr lang="es" sz="2800" dirty="0">
                <a:latin typeface="Arial" panose="020B0604020202020204" pitchFamily="34" charset="0"/>
                <a:ea typeface="ＭＳ Ｐゴシック" panose="020B0600070205080204" pitchFamily="34" charset="-128"/>
                <a:cs typeface="Arial" panose="020B0604020202020204" pitchFamily="34" charset="0"/>
              </a:rPr>
              <a:t>cont</a:t>
            </a:r>
            <a:r>
              <a:rPr lang="en-US" sz="2800" dirty="0" err="1">
                <a:latin typeface="Arial" panose="020B0604020202020204" pitchFamily="34" charset="0"/>
                <a:ea typeface="ＭＳ Ｐゴシック" panose="020B0600070205080204" pitchFamily="34" charset="-128"/>
                <a:cs typeface="Arial" panose="020B0604020202020204" pitchFamily="34" charset="0"/>
              </a:rPr>
              <a:t>inuado</a:t>
            </a:r>
            <a:r>
              <a:rPr lang="en-US" sz="2800" dirty="0">
                <a:latin typeface="Arial" panose="020B0604020202020204" pitchFamily="34" charset="0"/>
                <a:ea typeface="ＭＳ Ｐゴシック" panose="020B0600070205080204" pitchFamily="34" charset="-128"/>
                <a:cs typeface="Arial" panose="020B0604020202020204" pitchFamily="34" charset="0"/>
              </a:rPr>
              <a:t> 2</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96143"/>
            <a:ext cx="9067800" cy="4953000"/>
          </a:xfrm>
        </p:spPr>
        <p:txBody>
          <a:bodyPr rtlCol="0"/>
          <a:lstStyle/>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¿Sus empleados están capacitados en primeros auxilios básicos? </a:t>
            </a:r>
          </a:p>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¿Hay suministros adecuados de primeros auxilios disponibles?</a:t>
            </a:r>
          </a:p>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¿Hay un hospital o un centro de atención de urgencia cercano?</a:t>
            </a:r>
          </a:p>
          <a:p>
            <a:pPr lvl="1" rtl="0"/>
            <a:r>
              <a:rPr lang="es" dirty="0">
                <a:latin typeface="Arial" panose="020B0604020202020204" pitchFamily="34" charset="0"/>
                <a:ea typeface="ＭＳ Ｐゴシック" panose="020B0600070205080204" pitchFamily="34" charset="-128"/>
                <a:cs typeface="Arial" panose="020B0604020202020204" pitchFamily="34" charset="0"/>
              </a:rPr>
              <a:t>¿Sabe dónde está ubicado?</a:t>
            </a:r>
          </a:p>
          <a:p>
            <a:pPr lvl="1" rtl="0"/>
            <a:r>
              <a:rPr lang="es" dirty="0">
                <a:latin typeface="Arial" panose="020B0604020202020204" pitchFamily="34" charset="0"/>
                <a:ea typeface="ＭＳ Ｐゴシック" panose="020B0600070205080204" pitchFamily="34" charset="-128"/>
                <a:cs typeface="Arial" panose="020B0604020202020204" pitchFamily="34" charset="0"/>
              </a:rPr>
              <a:t>¿Se ha publicado la dirección y el número de teléfono del centro de atención de emergencia más cercano y los empleados saben dónde se encuentra?</a:t>
            </a:r>
          </a:p>
          <a:p>
            <a:pPr marL="457200" lvl="1" indent="0" rtl="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8482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Plan de rescate de protección contra caídas, </a:t>
            </a:r>
            <a:r>
              <a:rPr lang="es" sz="2800" dirty="0">
                <a:latin typeface="Arial" panose="020B0604020202020204" pitchFamily="34" charset="0"/>
                <a:ea typeface="ＭＳ Ｐゴシック" panose="020B0600070205080204" pitchFamily="34" charset="-128"/>
                <a:cs typeface="Arial" panose="020B0604020202020204" pitchFamily="34" charset="0"/>
              </a:rPr>
              <a:t>cont</a:t>
            </a:r>
            <a:r>
              <a:rPr lang="en-US" sz="2800" dirty="0" err="1">
                <a:latin typeface="Arial" panose="020B0604020202020204" pitchFamily="34" charset="0"/>
                <a:ea typeface="ＭＳ Ｐゴシック" panose="020B0600070205080204" pitchFamily="34" charset="-128"/>
                <a:cs typeface="Arial" panose="020B0604020202020204" pitchFamily="34" charset="0"/>
              </a:rPr>
              <a:t>inuado</a:t>
            </a:r>
            <a:r>
              <a:rPr lang="en-US" sz="2800" dirty="0">
                <a:latin typeface="Arial" panose="020B0604020202020204" pitchFamily="34" charset="0"/>
                <a:ea typeface="ＭＳ Ｐゴシック" panose="020B0600070205080204" pitchFamily="34" charset="-128"/>
                <a:cs typeface="Arial" panose="020B0604020202020204" pitchFamily="34" charset="0"/>
              </a:rPr>
              <a:t> 3</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80903"/>
            <a:ext cx="10588451" cy="4953000"/>
          </a:xfrm>
        </p:spPr>
        <p:txBody>
          <a:bodyPr rtlCol="0"/>
          <a:lstStyle/>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Los trabajadores suspendidos corren el riesgo de sufrir un trauma por suspensión.</a:t>
            </a:r>
          </a:p>
          <a:p>
            <a:pPr rtl="0"/>
            <a:r>
              <a:rPr lang="es" dirty="0">
                <a:latin typeface="Arial" panose="020B0604020202020204" pitchFamily="34" charset="0"/>
                <a:ea typeface="ＭＳ Ｐゴシック" panose="020B0600070205080204" pitchFamily="34" charset="-128"/>
                <a:cs typeface="Arial" panose="020B0604020202020204" pitchFamily="34" charset="0"/>
              </a:rPr>
              <a:t>La suspensión prolongada de los sistemas de detención de caídas puede causar intolerancia ortostática, que a su vez puede provocar lesiones físicas graves o, potencialmente, la muerte. </a:t>
            </a:r>
          </a:p>
          <a:p>
            <a:pPr rtl="0"/>
            <a:r>
              <a:rPr lang="es" dirty="0">
                <a:latin typeface="Arial" panose="020B0604020202020204" pitchFamily="34" charset="0"/>
                <a:ea typeface="ＭＳ Ｐゴシック" panose="020B0600070205080204" pitchFamily="34" charset="-128"/>
                <a:cs typeface="Arial" panose="020B0604020202020204" pitchFamily="34" charset="0"/>
              </a:rPr>
              <a:t>Rescatar a los trabajadores en cuestión de minutos para evitar la acumulación de sangre en las extremidades inferiores/intolerancia ortostática. </a:t>
            </a:r>
          </a:p>
          <a:p>
            <a:pPr marL="457200" lvl="1" indent="0" rtl="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3927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2193</Words>
  <Application>Microsoft Office PowerPoint</Application>
  <PresentationFormat>Widescreen</PresentationFormat>
  <Paragraphs>125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Courier New</vt:lpstr>
      <vt:lpstr>Wingdings</vt:lpstr>
      <vt:lpstr>Wingdings 3</vt:lpstr>
      <vt:lpstr>Ion</vt:lpstr>
      <vt:lpstr>Sección 6</vt:lpstr>
      <vt:lpstr>Aviso legal</vt:lpstr>
      <vt:lpstr>Aviso legal, continuado 1</vt:lpstr>
      <vt:lpstr>Información de copyright © 2018 </vt:lpstr>
      <vt:lpstr>Objetivos de aprendizaje: Sección 6</vt:lpstr>
      <vt:lpstr>Plan de rescate de protección contra caídas</vt:lpstr>
      <vt:lpstr>Plan de rescate de protección contra caídas, continuado 1</vt:lpstr>
      <vt:lpstr>Plan de rescate de protección contra caídas, continuado 2</vt:lpstr>
      <vt:lpstr>Plan de rescate de protección contra caídas, continuado 3</vt:lpstr>
      <vt:lpstr>Plan de rescate de protección contra caídas, continuado 4</vt:lpstr>
      <vt:lpstr>Plan de rescate</vt:lpstr>
      <vt:lpstr>Entrenamiento de rescate</vt:lpstr>
      <vt:lpstr>Plan de autorrescate</vt:lpstr>
      <vt:lpstr>Ejemplos de dispositivos de autorrescate</vt:lpstr>
      <vt:lpstr>Ejemplos de dispositivos de autorrescate, continuado 1</vt:lpstr>
      <vt:lpstr>Ejemplos de dispositivos de rescate</vt:lpstr>
      <vt:lpstr>¿Qué incluye su plan de rescate escrito?</vt:lpstr>
      <vt:lpstr>¿Tiene preguntas? ¿Desea obtener más información?</vt:lpstr>
      <vt:lpstr>¡Gracias por participar!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2018-02-08T17:04:12Z</dcterms:created>
  <dcterms:modified xsi:type="dcterms:W3CDTF">2020-05-04T18:36:22Z</dcterms:modified>
</cp:coreProperties>
</file>