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1"/>
  </p:notesMasterIdLst>
  <p:handoutMasterIdLst>
    <p:handoutMasterId r:id="rId22"/>
  </p:handoutMasterIdLst>
  <p:sldIdLst>
    <p:sldId id="285" r:id="rId2"/>
    <p:sldId id="365" r:id="rId3"/>
    <p:sldId id="366" r:id="rId4"/>
    <p:sldId id="367" r:id="rId5"/>
    <p:sldId id="261" r:id="rId6"/>
    <p:sldId id="350" r:id="rId7"/>
    <p:sldId id="351" r:id="rId8"/>
    <p:sldId id="352" r:id="rId9"/>
    <p:sldId id="353" r:id="rId10"/>
    <p:sldId id="354" r:id="rId11"/>
    <p:sldId id="355" r:id="rId12"/>
    <p:sldId id="356" r:id="rId13"/>
    <p:sldId id="357" r:id="rId14"/>
    <p:sldId id="358" r:id="rId15"/>
    <p:sldId id="363" r:id="rId16"/>
    <p:sldId id="360" r:id="rId17"/>
    <p:sldId id="359" r:id="rId18"/>
    <p:sldId id="361"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87361" autoAdjust="0"/>
  </p:normalViewPr>
  <p:slideViewPr>
    <p:cSldViewPr snapToGrid="0">
      <p:cViewPr varScale="1">
        <p:scale>
          <a:sx n="47" d="100"/>
          <a:sy n="47" d="100"/>
        </p:scale>
        <p:origin x="60" y="402"/>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785E4C-26D8-4214-9C5B-C4059D87E60C}" type="datetimeFigureOut">
              <a:rPr lang="en-US" smtClean="0"/>
              <a:t>5/4/2020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31585-3B2A-4D1C-AB7B-F7740F676C97}"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material was produced under grant number SH-31198-SH7 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number SH-05122-SH9 from the Occupational Safety and Health Administration, U.S. Department of Labor.</a:t>
            </a:r>
          </a:p>
        </p:txBody>
      </p:sp>
    </p:spTree>
    <p:extLst>
      <p:ext uri="{BB962C8B-B14F-4D97-AF65-F5344CB8AC3E}">
        <p14:creationId xmlns:p14="http://schemas.microsoft.com/office/powerpoint/2010/main" val="295295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Discuss examples of rescue equipment, which include ladders, pole, rescue rope, scaffold, crane, aerial lift or alternative lifting and lowering devices. </a:t>
            </a: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3650909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areas that workers should be trained and familiar in order to be comfortable with responding to a worker who experienced a fall. Workers should understand </a:t>
            </a:r>
            <a:r>
              <a:rPr lang="en-US" dirty="0">
                <a:latin typeface="Arial" panose="020B0604020202020204" pitchFamily="34" charset="0"/>
                <a:cs typeface="Arial" panose="020B0604020202020204" pitchFamily="34" charset="0"/>
              </a:rPr>
              <a:t>and be able to evaluate the risks associated with working at heights, on the use of fall protection equipment prior to conducting work at heights, to report unsafe conditions or behaviors and be familiar with and understand the company’s rescue plan to provide prompt rescue in the event of an arrested fall event.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30516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anose="020B0604020202020204" pitchFamily="34" charset="0"/>
                <a:ea typeface="ＭＳ Ｐゴシック" panose="020B0600070205080204" pitchFamily="34" charset="-128"/>
                <a:cs typeface="Arial" panose="020B0604020202020204" pitchFamily="34" charset="0"/>
              </a:rPr>
              <a:t>If proper fall protection is used, 90% of workers can be capable of performing a self-rescue. There are three steps to follow in the event of a self-rescue: </a:t>
            </a:r>
          </a:p>
          <a:p>
            <a:pPr lvl="1"/>
            <a:r>
              <a:rPr lang="en-US" dirty="0">
                <a:latin typeface="Arial" panose="020B0604020202020204" pitchFamily="34" charset="0"/>
                <a:cs typeface="Arial" panose="020B0604020202020204" pitchFamily="34" charset="0"/>
              </a:rPr>
              <a:t>1. Climbing back up to the level from which he fell (from a few inches to 2-3 feet). </a:t>
            </a:r>
          </a:p>
          <a:p>
            <a:pPr lvl="1"/>
            <a:r>
              <a:rPr lang="en-US" dirty="0">
                <a:latin typeface="Arial" panose="020B0604020202020204" pitchFamily="34" charset="0"/>
                <a:cs typeface="Arial" panose="020B0604020202020204" pitchFamily="34" charset="0"/>
              </a:rPr>
              <a:t>2. Returning to the floor or ground to be evaluated for possible medical attention per OSHA. </a:t>
            </a:r>
          </a:p>
          <a:p>
            <a:pPr lvl="1"/>
            <a:r>
              <a:rPr lang="en-US" dirty="0">
                <a:latin typeface="Arial" panose="020B0604020202020204" pitchFamily="34" charset="0"/>
                <a:cs typeface="Arial" panose="020B0604020202020204" pitchFamily="34" charset="0"/>
              </a:rPr>
              <a:t>3. Removing all components of fall arrest system impacted by the fall event from service and documenting (bag and tag) the components with name, date and activity at time of fall and giving the equipment to management.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24836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anose="020B0604020202020204" pitchFamily="34" charset="0"/>
                <a:ea typeface="ＭＳ Ｐゴシック" panose="020B0600070205080204" pitchFamily="34" charset="-128"/>
                <a:cs typeface="Arial" panose="020B0604020202020204" pitchFamily="34" charset="0"/>
              </a:rPr>
              <a:t>Discuss the use of a self-rescue ladder attachment that can be added as part of a PFAS to allow for self-rescue in the event of a fall.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185106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anose="020B0600070205080204" pitchFamily="34" charset="-128"/>
                <a:cs typeface="Arial" panose="020B0604020202020204" pitchFamily="34" charset="0"/>
              </a:rPr>
              <a:t>Discuss the use of a </a:t>
            </a:r>
            <a:r>
              <a:rPr lang="en-US" dirty="0"/>
              <a:t>Controlled Descent Device </a:t>
            </a:r>
            <a:r>
              <a:rPr lang="en-US" dirty="0">
                <a:latin typeface="Arial" panose="020B0604020202020204" pitchFamily="34" charset="0"/>
                <a:ea typeface="ＭＳ Ｐゴシック" panose="020B0600070205080204" pitchFamily="34" charset="-128"/>
                <a:cs typeface="Arial" panose="020B0604020202020204" pitchFamily="34" charset="0"/>
              </a:rPr>
              <a:t>that can be added as part of a PFAS to allow for self-rescue in the event of a fall.  Photo: DBI/SALA Self-Rescue 50 Controlled Descent Device.</a:t>
            </a:r>
          </a:p>
        </p:txBody>
      </p:sp>
      <p:sp>
        <p:nvSpPr>
          <p:cNvPr id="4" name="Slide Number Placeholder 3"/>
          <p:cNvSpPr>
            <a:spLocks noGrp="1"/>
          </p:cNvSpPr>
          <p:nvPr>
            <p:ph type="sldNum" sz="quarter" idx="10"/>
          </p:nvPr>
        </p:nvSpPr>
        <p:spPr/>
        <p:txBody>
          <a:bodyPr/>
          <a:lstStyle/>
          <a:p>
            <a:fld id="{B81ED52B-E31C-4633-9C0F-3F1E6FA0A1CC}" type="slidenum">
              <a:rPr lang="en-US" smtClean="0"/>
              <a:t>15</a:t>
            </a:fld>
            <a:endParaRPr lang="en-US"/>
          </a:p>
        </p:txBody>
      </p:sp>
    </p:spTree>
    <p:extLst>
      <p:ext uri="{BB962C8B-B14F-4D97-AF65-F5344CB8AC3E}">
        <p14:creationId xmlns:p14="http://schemas.microsoft.com/office/powerpoint/2010/main" val="221908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anose="020B0604020202020204" pitchFamily="34" charset="0"/>
                <a:ea typeface="ＭＳ Ｐゴシック" panose="020B0600070205080204" pitchFamily="34" charset="-128"/>
                <a:cs typeface="Arial" panose="020B0604020202020204" pitchFamily="34" charset="0"/>
              </a:rPr>
              <a:t>Discuss the use of a rescue pole that can be used to allow an assisted rescue in the event of a fall.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02625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Discuss elements of a written fall rescue plan. </a:t>
            </a: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398088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19</a:t>
            </a:fld>
            <a:endParaRPr lang="en-US"/>
          </a:p>
        </p:txBody>
      </p:sp>
    </p:spTree>
    <p:extLst>
      <p:ext uri="{BB962C8B-B14F-4D97-AF65-F5344CB8AC3E}">
        <p14:creationId xmlns:p14="http://schemas.microsoft.com/office/powerpoint/2010/main" val="187277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372948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Note that the these</a:t>
            </a:r>
            <a:r>
              <a:rPr lang="en-US" altLang="en-US" baseline="0" dirty="0">
                <a:latin typeface="Arial" panose="020B0604020202020204" pitchFamily="34" charset="0"/>
              </a:rPr>
              <a:t> materials are copyrighted by the </a:t>
            </a:r>
            <a:r>
              <a:rPr lang="en-US" dirty="0">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a:t>
            </a:r>
            <a:r>
              <a:rPr lang="en-US" baseline="0" dirty="0">
                <a:latin typeface="Arial" panose="020B0604020202020204" pitchFamily="34" charset="0"/>
                <a:cs typeface="Arial" panose="020B0604020202020204" pitchFamily="34" charset="0"/>
              </a:rPr>
              <a:t> with the terms on the slide.</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4</a:t>
            </a:fld>
            <a:endParaRPr lang="en-US"/>
          </a:p>
        </p:txBody>
      </p:sp>
    </p:spTree>
    <p:extLst>
      <p:ext uri="{BB962C8B-B14F-4D97-AF65-F5344CB8AC3E}">
        <p14:creationId xmlns:p14="http://schemas.microsoft.com/office/powerpoint/2010/main" val="213003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BCC764-F0D6-438E-98E1-DF41B5516EA4}" type="slidenum">
              <a:rPr lang="en-US" altLang="en-US"/>
              <a:pPr>
                <a:spcBef>
                  <a:spcPct val="0"/>
                </a:spcBef>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learning objectives for Section 6. In this section, attendees will learn the </a:t>
            </a:r>
            <a:r>
              <a:rPr lang="en-US" altLang="en-US" dirty="0">
                <a:latin typeface="Arial" panose="020B0604020202020204" pitchFamily="34" charset="0"/>
                <a:cs typeface="Arial" panose="020B0604020202020204" pitchFamily="34" charset="0"/>
              </a:rPr>
              <a:t>importance of implementing a plan to rescue workers who experience a fall, the hazards of not quickly rescuing a suspended worker and sample procedures in a fall protection rescue plan.</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0835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A fall protection rescue plan d</a:t>
            </a:r>
            <a:r>
              <a:rPr lang="en-US" altLang="en-US" dirty="0">
                <a:latin typeface="Arial" panose="020B0604020202020204" pitchFamily="34" charset="0"/>
                <a:ea typeface="ＭＳ Ｐゴシック" panose="020B0600070205080204" pitchFamily="34" charset="-128"/>
                <a:cs typeface="Arial" panose="020B0604020202020204" pitchFamily="34" charset="0"/>
              </a:rPr>
              <a:t>escribes the steps taken to rescue a fallen worker, even if they are wearing a PFAS.</a:t>
            </a:r>
          </a:p>
          <a:p>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132216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Most rescues fail because they are not preplanned. Think about whether you have the right equipment to rescue a worker in the event they experience a fall. </a:t>
            </a:r>
          </a:p>
          <a:p>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315171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Most rescues fail because they are not preplanned. Think about whether you have the proper training to administer basic first-aid or CPR in the event a worker experiences a fall. </a:t>
            </a: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112596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Prolonged suspension from fall arrest can cause orthostatic intolerance, which can lead to death within 30 minutes or sooner. </a:t>
            </a: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106316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hazards of not rescuing a worker quickly. </a:t>
            </a:r>
            <a:r>
              <a:rPr lang="en-US" dirty="0">
                <a:latin typeface="Arial" panose="020B0604020202020204" pitchFamily="34" charset="0"/>
                <a:ea typeface="ＭＳ Ｐゴシック" panose="020B0600070205080204" pitchFamily="34" charset="-128"/>
                <a:cs typeface="Arial" panose="020B0604020202020204" pitchFamily="34" charset="0"/>
              </a:rPr>
              <a:t>Be aware of signs and symptoms of orthostatic intolerance. Suspended workers with head injuries or who are unconscious are particularly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3980954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anchor="b"/>
          <a:lstStyle>
            <a:lvl1pPr>
              <a:defRPr sz="7200" b="1">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2052"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anchor="b"/>
          <a:lstStyle>
            <a:lvl1pPr algn="l">
              <a:defRPr sz="7200" b="1" cap="none">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814BF-F05B-473D-8F66-A113CFE829B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F814BF-F05B-473D-8F66-A113CFE829BE}"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F814BF-F05B-473D-8F66-A113CFE829BE}" type="datetimeFigureOut">
              <a:rPr lang="en-US" smtClean="0"/>
              <a:t>5/4/2020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Section 6</a:t>
            </a:r>
          </a:p>
        </p:txBody>
      </p:sp>
      <p:sp>
        <p:nvSpPr>
          <p:cNvPr id="3" name="Text Placeholder 2"/>
          <p:cNvSpPr>
            <a:spLocks noGrp="1"/>
          </p:cNvSpPr>
          <p:nvPr>
            <p:ph type="body" idx="1"/>
          </p:nvPr>
        </p:nvSpPr>
        <p:spPr>
          <a:xfrm>
            <a:off x="1178854" y="4777381"/>
            <a:ext cx="9904413" cy="860400"/>
          </a:xfrm>
        </p:spPr>
        <p:txBody>
          <a:bodyPr>
            <a:normAutofit/>
          </a:bodyPr>
          <a:lstStyle/>
          <a:p>
            <a:r>
              <a:rPr lang="en-US" dirty="0">
                <a:latin typeface="Arial" panose="020B0604020202020204" pitchFamily="34" charset="0"/>
                <a:cs typeface="Arial" panose="020B0604020202020204" pitchFamily="34" charset="0"/>
              </a:rPr>
              <a:t>Fall Protection Rescue plan</a:t>
            </a:r>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Fall Protection Rescue Plan, </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continued 4</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a:normAutofit/>
          </a:bodyPr>
          <a:lstStyle/>
          <a:p>
            <a:r>
              <a:rPr lang="en-US" dirty="0">
                <a:latin typeface="Arial" panose="020B0604020202020204" pitchFamily="34" charset="0"/>
                <a:ea typeface="ＭＳ Ｐゴシック" panose="020B0600070205080204" pitchFamily="34" charset="-128"/>
                <a:cs typeface="Arial" panose="020B0604020202020204" pitchFamily="34" charset="0"/>
              </a:rPr>
              <a:t>Research indicates that suspension in a fall arrest device can result in unconsciousness, followed by death, in less than 30 minutes.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Rescue suspended workers as quickly as possible.</a:t>
            </a:r>
          </a:p>
          <a:p>
            <a:r>
              <a:rPr lang="en-US" dirty="0">
                <a:latin typeface="Arial" panose="020B0604020202020204" pitchFamily="34" charset="0"/>
                <a:ea typeface="ＭＳ Ｐゴシック" panose="020B0600070205080204" pitchFamily="34" charset="-128"/>
                <a:cs typeface="Arial" panose="020B0604020202020204" pitchFamily="34" charset="0"/>
              </a:rPr>
              <a:t>Be aware of signs and symptoms of orthostatic intolerance.</a:t>
            </a:r>
          </a:p>
          <a:p>
            <a:r>
              <a:rPr lang="en-US" dirty="0">
                <a:latin typeface="Arial" panose="020B0604020202020204" pitchFamily="34" charset="0"/>
                <a:ea typeface="ＭＳ Ｐゴシック" panose="020B0600070205080204" pitchFamily="34" charset="-128"/>
                <a:cs typeface="Arial" panose="020B0604020202020204" pitchFamily="34" charset="0"/>
              </a:rPr>
              <a:t>Suspended workers with head injuries or who are unconscious are particularly at risk.</a:t>
            </a:r>
          </a:p>
          <a:p>
            <a:r>
              <a:rPr lang="en-US" dirty="0">
                <a:latin typeface="Arial" panose="020B0604020202020204" pitchFamily="34" charset="0"/>
                <a:ea typeface="ＭＳ Ｐゴシック" panose="020B0600070205080204" pitchFamily="34" charset="-128"/>
                <a:cs typeface="Arial" panose="020B0604020202020204" pitchFamily="34" charset="0"/>
              </a:rPr>
              <a:t>Be aware of factors that can increase the risk of suspension trauma.</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6580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shows a worker suspended after experiencing a fall. " title="Image 5.01">
            <a:extLst>
              <a:ext uri="{FF2B5EF4-FFF2-40B4-BE49-F238E27FC236}">
                <a16:creationId xmlns:a16="http://schemas.microsoft.com/office/drawing/2014/main" id="{4E633E34-6B14-451B-9294-51F5FCFE12E4}"/>
              </a:ext>
            </a:extLst>
          </p:cNvPr>
          <p:cNvPicPr>
            <a:picLocks noChangeAspect="1"/>
          </p:cNvPicPr>
          <p:nvPr/>
        </p:nvPicPr>
        <p:blipFill>
          <a:blip r:embed="rId3"/>
          <a:stretch>
            <a:fillRect/>
          </a:stretch>
        </p:blipFill>
        <p:spPr>
          <a:xfrm>
            <a:off x="7182059" y="1279856"/>
            <a:ext cx="2590800" cy="4981575"/>
          </a:xfrm>
          <a:prstGeom prst="rect">
            <a:avLst/>
          </a:prstGeom>
        </p:spPr>
      </p:pic>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a:normAutofit/>
          </a:bodyPr>
          <a:lstStyle/>
          <a:p>
            <a:r>
              <a:rPr lang="en-US" dirty="0">
                <a:latin typeface="Arial" panose="020B0604020202020204" pitchFamily="34" charset="0"/>
                <a:ea typeface="ＭＳ Ｐゴシック" panose="020B0600070205080204" pitchFamily="34" charset="-128"/>
                <a:cs typeface="Arial" panose="020B0604020202020204" pitchFamily="34" charset="0"/>
              </a:rPr>
              <a:t>Examples of rescue equipment:</a:t>
            </a:r>
          </a:p>
          <a:p>
            <a:pPr lvl="1"/>
            <a:r>
              <a:rPr lang="en-US" dirty="0">
                <a:latin typeface="Arial" panose="020B0604020202020204" pitchFamily="34" charset="0"/>
                <a:ea typeface="ＭＳ Ｐゴシック" panose="020B0600070205080204" pitchFamily="34" charset="-128"/>
                <a:cs typeface="Arial" panose="020B0604020202020204" pitchFamily="34" charset="0"/>
              </a:rPr>
              <a:t>Ladder Rescue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Pole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Rescue Rope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Scaffold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Crane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Aerial Lift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Alternative Lifting &amp; Lowering Device</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Rescue Planning</a:t>
            </a:r>
          </a:p>
        </p:txBody>
      </p:sp>
    </p:spTree>
    <p:extLst>
      <p:ext uri="{BB962C8B-B14F-4D97-AF65-F5344CB8AC3E}">
        <p14:creationId xmlns:p14="http://schemas.microsoft.com/office/powerpoint/2010/main" val="132184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Rescue Training</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a:normAutofit/>
          </a:bodyPr>
          <a:lstStyle/>
          <a:p>
            <a:pPr marL="0" indent="0">
              <a:buNone/>
            </a:pPr>
            <a:r>
              <a:rPr lang="en-US" dirty="0">
                <a:latin typeface="Arial" panose="020B0604020202020204" pitchFamily="34" charset="0"/>
                <a:cs typeface="Arial" panose="020B0604020202020204" pitchFamily="34" charset="0"/>
              </a:rPr>
              <a:t>Employees should be trained to:</a:t>
            </a:r>
          </a:p>
          <a:p>
            <a:r>
              <a:rPr lang="en-US" dirty="0">
                <a:latin typeface="Arial" panose="020B0604020202020204" pitchFamily="34" charset="0"/>
                <a:cs typeface="Arial" panose="020B0604020202020204" pitchFamily="34" charset="0"/>
              </a:rPr>
              <a:t>Understand and be able to evaluate the risks associated with working at heights. </a:t>
            </a:r>
          </a:p>
          <a:p>
            <a:r>
              <a:rPr lang="en-US" dirty="0">
                <a:latin typeface="Arial" panose="020B0604020202020204" pitchFamily="34" charset="0"/>
                <a:cs typeface="Arial" panose="020B0604020202020204" pitchFamily="34" charset="0"/>
              </a:rPr>
              <a:t>Must be trained and competent in the use of fall protection equipment prior to conducting work at heights.</a:t>
            </a:r>
          </a:p>
          <a:p>
            <a:r>
              <a:rPr lang="en-US" dirty="0">
                <a:latin typeface="Arial" panose="020B0604020202020204" pitchFamily="34" charset="0"/>
                <a:cs typeface="Arial" panose="020B0604020202020204" pitchFamily="34" charset="0"/>
              </a:rPr>
              <a:t> To report unsafe conditions or behaviors. </a:t>
            </a:r>
          </a:p>
          <a:p>
            <a:r>
              <a:rPr lang="en-US" dirty="0">
                <a:latin typeface="Arial" panose="020B0604020202020204" pitchFamily="34" charset="0"/>
                <a:cs typeface="Arial" panose="020B0604020202020204" pitchFamily="34" charset="0"/>
              </a:rPr>
              <a:t>To be familiar with and understand the company’s rescue plan to provide prompt rescue in the event of an arrested fall event.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4492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Plan for Self-Rescue</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a:normAutofit/>
          </a:bodyPr>
          <a:lstStyle/>
          <a:p>
            <a:r>
              <a:rPr lang="en-US" dirty="0">
                <a:latin typeface="Arial" panose="020B0604020202020204" pitchFamily="34" charset="0"/>
                <a:cs typeface="Arial" panose="020B0604020202020204" pitchFamily="34" charset="0"/>
              </a:rPr>
              <a:t>If the proper fall protection is used, 90% of workers will be able to perform a Self-Rescue, which should include these steps: </a:t>
            </a:r>
          </a:p>
          <a:p>
            <a:pPr marL="457200" lvl="1" indent="0">
              <a:buNone/>
            </a:pPr>
            <a:r>
              <a:rPr lang="en-US" dirty="0">
                <a:latin typeface="Arial" panose="020B0604020202020204" pitchFamily="34" charset="0"/>
                <a:cs typeface="Arial" panose="020B0604020202020204" pitchFamily="34" charset="0"/>
              </a:rPr>
              <a:t>1. Climbing back up to the level from which he fell (from a few inches to 2-3 feet). </a:t>
            </a:r>
          </a:p>
          <a:p>
            <a:pPr marL="457200" lvl="1" indent="0">
              <a:buNone/>
            </a:pPr>
            <a:r>
              <a:rPr lang="en-US" dirty="0">
                <a:latin typeface="Arial" panose="020B0604020202020204" pitchFamily="34" charset="0"/>
                <a:cs typeface="Arial" panose="020B0604020202020204" pitchFamily="34" charset="0"/>
              </a:rPr>
              <a:t>2. Returning to the floor or ground to be evaluated for possible medical attention per OSHA. </a:t>
            </a:r>
          </a:p>
          <a:p>
            <a:pPr marL="457200" lvl="1" indent="0">
              <a:buNone/>
            </a:pPr>
            <a:r>
              <a:rPr lang="en-US" dirty="0">
                <a:latin typeface="Arial" panose="020B0604020202020204" pitchFamily="34" charset="0"/>
                <a:cs typeface="Arial" panose="020B0604020202020204" pitchFamily="34" charset="0"/>
              </a:rPr>
              <a:t>3. Removing all components of fall arrest system impacted by the fall event from service and documenting (bag and tag) the components with name, date and activity at time of fall and giving the equipment to management.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9531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shows a self-rescue ladder." title="Image 5.02">
            <a:extLst>
              <a:ext uri="{FF2B5EF4-FFF2-40B4-BE49-F238E27FC236}">
                <a16:creationId xmlns:a16="http://schemas.microsoft.com/office/drawing/2014/main" id="{23981082-665C-4397-9768-6D01F6721F5E}"/>
              </a:ext>
            </a:extLst>
          </p:cNvPr>
          <p:cNvPicPr>
            <a:picLocks noChangeAspect="1"/>
          </p:cNvPicPr>
          <p:nvPr/>
        </p:nvPicPr>
        <p:blipFill>
          <a:blip r:embed="rId3"/>
          <a:stretch>
            <a:fillRect/>
          </a:stretch>
        </p:blipFill>
        <p:spPr>
          <a:xfrm>
            <a:off x="6266728" y="1152983"/>
            <a:ext cx="2807835" cy="5625662"/>
          </a:xfrm>
          <a:prstGeom prst="rect">
            <a:avLst/>
          </a:prstGeom>
          <a:ln>
            <a:noFill/>
          </a:ln>
          <a:effectLst>
            <a:outerShdw blurRad="190500" algn="tl" rotWithShape="0">
              <a:srgbClr val="000000">
                <a:alpha val="70000"/>
              </a:srgbClr>
            </a:outerShdw>
          </a:effectLst>
        </p:spPr>
      </p:pic>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4775480" cy="4953000"/>
          </a:xfrm>
        </p:spPr>
        <p:txBody>
          <a:bodyPr>
            <a:normAutofit/>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Self-rescue ladder attachment. This can be added to your harness as part of a PFAS.</a:t>
            </a:r>
          </a:p>
        </p:txBody>
      </p:sp>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Examples of Self-Rescue Devices</a:t>
            </a:r>
          </a:p>
        </p:txBody>
      </p:sp>
    </p:spTree>
    <p:extLst>
      <p:ext uri="{BB962C8B-B14F-4D97-AF65-F5344CB8AC3E}">
        <p14:creationId xmlns:p14="http://schemas.microsoft.com/office/powerpoint/2010/main" val="164641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shows a self-rescue controlled descent device." title="Image 5.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25988" y="1336286"/>
            <a:ext cx="3260069" cy="51407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EC0DC14-0CAF-46D8-B5A7-2045A789D57A}"/>
              </a:ext>
            </a:extLst>
          </p:cNvPr>
          <p:cNvSpPr txBox="1">
            <a:spLocks/>
          </p:cNvSpPr>
          <p:nvPr/>
        </p:nvSpPr>
        <p:spPr>
          <a:xfrm>
            <a:off x="514978" y="1719943"/>
            <a:ext cx="4775480" cy="4953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Self-Rescue system is a harness mounted backpack containing a controlled descent device. </a:t>
            </a:r>
          </a:p>
          <a:p>
            <a:r>
              <a:rPr lang="en-US" dirty="0">
                <a:latin typeface="Arial" panose="020B0604020202020204" pitchFamily="34" charset="0"/>
                <a:cs typeface="Arial" panose="020B0604020202020204" pitchFamily="34" charset="0"/>
              </a:rPr>
              <a:t>In event of a fall, the user pulls a shoulder strap mounted release cord lowering the fallen worker safely to the ground.</a:t>
            </a:r>
          </a:p>
        </p:txBody>
      </p:sp>
      <p:sp>
        <p:nvSpPr>
          <p:cNvPr id="2" name="Title 1"/>
          <p:cNvSpPr>
            <a:spLocks noGrp="1"/>
          </p:cNvSpPr>
          <p:nvPr>
            <p:ph type="title"/>
          </p:nvPr>
        </p:nvSpPr>
        <p:spPr>
          <a:xfrm>
            <a:off x="646111" y="452718"/>
            <a:ext cx="10631489" cy="140053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Examples of Self-Rescue Devices, </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continued 1</a:t>
            </a: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9288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shows an example of a rescue pole. " title="Image 5.04">
            <a:extLst>
              <a:ext uri="{FF2B5EF4-FFF2-40B4-BE49-F238E27FC236}">
                <a16:creationId xmlns:a16="http://schemas.microsoft.com/office/drawing/2014/main" id="{8E281AEB-F78C-4618-8517-6D1C173C158F}"/>
              </a:ext>
            </a:extLst>
          </p:cNvPr>
          <p:cNvPicPr>
            <a:picLocks noChangeAspect="1"/>
          </p:cNvPicPr>
          <p:nvPr/>
        </p:nvPicPr>
        <p:blipFill>
          <a:blip r:embed="rId3"/>
          <a:stretch>
            <a:fillRect/>
          </a:stretch>
        </p:blipFill>
        <p:spPr>
          <a:xfrm>
            <a:off x="5936797" y="1469571"/>
            <a:ext cx="5612946" cy="4414589"/>
          </a:xfrm>
          <a:prstGeom prst="rect">
            <a:avLst/>
          </a:prstGeom>
          <a:ln>
            <a:noFill/>
          </a:ln>
          <a:effectLst>
            <a:outerShdw blurRad="190500" algn="tl" rotWithShape="0">
              <a:srgbClr val="000000">
                <a:alpha val="70000"/>
              </a:srgbClr>
            </a:outerShdw>
          </a:effectLst>
        </p:spPr>
      </p:pic>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4775480" cy="4953000"/>
          </a:xfrm>
        </p:spPr>
        <p:txBody>
          <a:bodyPr>
            <a:normAutofit/>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A rescue pole allows a coworker to attach to your d-ring and safely lower you to the ground. </a:t>
            </a:r>
          </a:p>
        </p:txBody>
      </p:sp>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Examples of Rescue Devices</a:t>
            </a:r>
          </a:p>
        </p:txBody>
      </p:sp>
    </p:spTree>
    <p:extLst>
      <p:ext uri="{BB962C8B-B14F-4D97-AF65-F5344CB8AC3E}">
        <p14:creationId xmlns:p14="http://schemas.microsoft.com/office/powerpoint/2010/main" val="415799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a:xfrm>
            <a:off x="646111" y="452718"/>
            <a:ext cx="10522632" cy="140053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What goes in your Written Rescue Plan?</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425165" cy="4953000"/>
          </a:xfrm>
        </p:spPr>
        <p:txBody>
          <a:bodyPr>
            <a:normAutofit/>
          </a:bodyPr>
          <a:lstStyle/>
          <a:p>
            <a:r>
              <a:rPr lang="en-US" dirty="0">
                <a:latin typeface="Arial" panose="020B0604020202020204" pitchFamily="34" charset="0"/>
                <a:cs typeface="Arial" panose="020B0604020202020204" pitchFamily="34" charset="0"/>
              </a:rPr>
              <a:t>Types of rescue equipment available to workers.</a:t>
            </a:r>
          </a:p>
          <a:p>
            <a:r>
              <a:rPr lang="en-US" dirty="0">
                <a:latin typeface="Arial" panose="020B0604020202020204" pitchFamily="34" charset="0"/>
                <a:cs typeface="Arial" panose="020B0604020202020204" pitchFamily="34" charset="0"/>
              </a:rPr>
              <a:t>Locations of any rescue line anchor points for rope rescue.</a:t>
            </a:r>
          </a:p>
          <a:p>
            <a:r>
              <a:rPr lang="en-US" dirty="0">
                <a:latin typeface="Arial" panose="020B0604020202020204" pitchFamily="34" charset="0"/>
                <a:cs typeface="Arial" panose="020B0604020202020204" pitchFamily="34" charset="0"/>
              </a:rPr>
              <a:t>How to attach retrieval or lowering lines to a fallen workers’ harness.</a:t>
            </a:r>
          </a:p>
          <a:p>
            <a:r>
              <a:rPr lang="en-US" dirty="0">
                <a:latin typeface="Arial" panose="020B0604020202020204" pitchFamily="34" charset="0"/>
                <a:cs typeface="Arial" panose="020B0604020202020204" pitchFamily="34" charset="0"/>
              </a:rPr>
              <a:t>Specifics about training required to perform rescue work.</a:t>
            </a:r>
          </a:p>
          <a:p>
            <a:r>
              <a:rPr lang="en-US" dirty="0">
                <a:latin typeface="Arial" panose="020B0604020202020204" pitchFamily="34" charset="0"/>
                <a:cs typeface="Arial" panose="020B0604020202020204" pitchFamily="34" charset="0"/>
              </a:rPr>
              <a:t>Other site-specific details needed for a safe and successful rescue.</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Name and physical location of jobsite and contact information of competent person or company officials. </a:t>
            </a:r>
          </a:p>
        </p:txBody>
      </p:sp>
    </p:spTree>
    <p:extLst>
      <p:ext uri="{BB962C8B-B14F-4D97-AF65-F5344CB8AC3E}">
        <p14:creationId xmlns:p14="http://schemas.microsoft.com/office/powerpoint/2010/main" val="221935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Related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90309" y="3805515"/>
            <a:ext cx="672353" cy="6723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mail icon 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72615" y="2808327"/>
            <a:ext cx="707741" cy="707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one icon 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43657" y="1712435"/>
            <a:ext cx="765656" cy="7656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C0DC14-0CAF-46D8-B5A7-2045A789D57A}"/>
              </a:ext>
            </a:extLst>
          </p:cNvPr>
          <p:cNvSpPr txBox="1">
            <a:spLocks/>
          </p:cNvSpPr>
          <p:nvPr/>
        </p:nvSpPr>
        <p:spPr>
          <a:xfrm>
            <a:off x="514977" y="1719943"/>
            <a:ext cx="9314823" cy="4953000"/>
          </a:xfrm>
          <a:prstGeom prst="rect">
            <a:avLst/>
          </a:prstGeom>
        </p:spPr>
        <p:txBody>
          <a:bodyPr>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Call NAHB’s toll-free phone “Technical Assistance Hotline” at: </a:t>
            </a:r>
            <a:r>
              <a:rPr lang="en-US" b="1" dirty="0">
                <a:latin typeface="Arial" panose="020B0604020202020204" pitchFamily="34" charset="0"/>
                <a:cs typeface="Arial" panose="020B0604020202020204" pitchFamily="34" charset="0"/>
              </a:rPr>
              <a:t>1-800-368-5242</a:t>
            </a:r>
            <a:r>
              <a:rPr lang="en-US" dirty="0">
                <a:latin typeface="Arial" panose="020B0604020202020204" pitchFamily="34" charset="0"/>
                <a:cs typeface="Arial" panose="020B0604020202020204" pitchFamily="34" charset="0"/>
              </a:rPr>
              <a:t>.</a:t>
            </a:r>
          </a:p>
          <a:p>
            <a:endParaRPr lang="en-US" sz="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Send an email to: </a:t>
            </a:r>
            <a:r>
              <a:rPr lang="en-US" b="1" dirty="0">
                <a:latin typeface="Arial" panose="020B0604020202020204" pitchFamily="34" charset="0"/>
                <a:cs typeface="Arial" panose="020B0604020202020204" pitchFamily="34" charset="0"/>
              </a:rPr>
              <a:t>safety@nahb.org</a:t>
            </a:r>
          </a:p>
          <a:p>
            <a:endParaRPr lang="en-US" sz="8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Visit: </a:t>
            </a:r>
            <a:r>
              <a:rPr lang="en-US" b="1" dirty="0">
                <a:latin typeface="Arial" panose="020B0604020202020204" pitchFamily="34" charset="0"/>
                <a:cs typeface="Arial" panose="020B0604020202020204" pitchFamily="34" charset="0"/>
              </a:rPr>
              <a:t>nahb.org/safety</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jssafety.org</a:t>
            </a:r>
          </a:p>
          <a:p>
            <a:pPr marL="0" indent="0">
              <a:buNone/>
            </a:pPr>
            <a:endParaRPr lang="en-US"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46111" y="452718"/>
            <a:ext cx="10595630" cy="1400530"/>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Have questions? Need More Information?</a:t>
            </a:r>
          </a:p>
        </p:txBody>
      </p:sp>
    </p:spTree>
    <p:extLst>
      <p:ext uri="{BB962C8B-B14F-4D97-AF65-F5344CB8AC3E}">
        <p14:creationId xmlns:p14="http://schemas.microsoft.com/office/powerpoint/2010/main" val="7619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Thanks for Participating!</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Post test Next……</a:t>
            </a:r>
          </a:p>
        </p:txBody>
      </p:sp>
    </p:spTree>
    <p:extLst>
      <p:ext uri="{BB962C8B-B14F-4D97-AF65-F5344CB8AC3E}">
        <p14:creationId xmlns:p14="http://schemas.microsoft.com/office/powerpoint/2010/main" val="276108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a:normAutofit lnSpcReduction="10000"/>
          </a:bodyPr>
          <a:lstStyle/>
          <a:p>
            <a:pPr>
              <a:spcBef>
                <a:spcPct val="0"/>
              </a:spcBef>
            </a:pPr>
            <a:r>
              <a:rPr lang="en-US" altLang="en-US" sz="2000" dirty="0">
                <a:latin typeface="Arial" panose="020B0604020202020204" pitchFamily="34" charset="0"/>
                <a:cs typeface="Arial" panose="020B0604020202020204" pitchFamily="34" charset="0"/>
              </a:rPr>
              <a:t>This material was produced under grant number </a:t>
            </a:r>
            <a:r>
              <a:rPr lang="en-US" altLang="en-US" sz="2100" b="1" dirty="0">
                <a:solidFill>
                  <a:srgbClr val="FF0000"/>
                </a:solidFill>
                <a:latin typeface="Arial" panose="020B0604020202020204" pitchFamily="34" charset="0"/>
                <a:cs typeface="Arial" panose="020B0604020202020204" pitchFamily="34" charset="0"/>
              </a:rPr>
              <a:t>SH-31198-SH7 </a:t>
            </a:r>
            <a:r>
              <a:rPr lang="en-US" altLang="en-US" sz="2000" dirty="0">
                <a:latin typeface="Arial" panose="020B0604020202020204" pitchFamily="34" charset="0"/>
                <a:cs typeface="Arial" panose="020B0604020202020204" pitchFamily="34" charset="0"/>
              </a:rPr>
              <a:t>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number </a:t>
            </a:r>
            <a:r>
              <a:rPr lang="en-US" altLang="en-US" sz="2000" b="1" dirty="0">
                <a:solidFill>
                  <a:srgbClr val="FF0000"/>
                </a:solidFill>
                <a:latin typeface="Arial" panose="020B0604020202020204" pitchFamily="34" charset="0"/>
                <a:cs typeface="Arial" panose="020B0604020202020204" pitchFamily="34" charset="0"/>
              </a:rPr>
              <a:t>SH-05122-SH9 </a:t>
            </a:r>
            <a:r>
              <a:rPr lang="en-US" altLang="en-US" sz="2000" dirty="0">
                <a:latin typeface="Arial" panose="020B0604020202020204" pitchFamily="34" charset="0"/>
                <a:cs typeface="Arial" panose="020B0604020202020204" pitchFamily="34" charset="0"/>
              </a:rPr>
              <a:t>from the Occupational Safety and Health Administration, U.S. Department of Labor.</a:t>
            </a:r>
          </a:p>
          <a:p>
            <a:pPr eaLnBrk="1" hangingPunct="1">
              <a:spcBef>
                <a:spcPct val="0"/>
              </a:spcBef>
            </a:pPr>
            <a:r>
              <a:rPr lang="en-US" altLang="en-US" sz="2000" dirty="0">
                <a:latin typeface="Arial" panose="020B0604020202020204" pitchFamily="34" charset="0"/>
                <a:cs typeface="Arial" panose="020B0604020202020204" pitchFamily="34" charset="0"/>
              </a:rPr>
              <a:t>This presentation is intended to discuss Federal Regulations </a:t>
            </a:r>
            <a:r>
              <a:rPr lang="en-US" altLang="en-US" sz="2000" b="1" u="sng" dirty="0">
                <a:latin typeface="Arial" panose="020B0604020202020204" pitchFamily="34" charset="0"/>
                <a:cs typeface="Arial" panose="020B0604020202020204" pitchFamily="34" charset="0"/>
              </a:rPr>
              <a:t>only</a:t>
            </a:r>
            <a:r>
              <a:rPr lang="en-US" altLang="en-US" sz="2000" dirty="0">
                <a:latin typeface="Arial" panose="020B0604020202020204" pitchFamily="34" charset="0"/>
                <a:cs typeface="Arial" panose="020B0604020202020204" pitchFamily="34" charset="0"/>
              </a:rPr>
              <a:t> - your individual State requirements may be more stringent as many states operate their own state OSHA and they may have adopted construction standards that are different from information presented in this training.  If you live in a state with an OSHA approved state plan, you should contact your local administrator for further information on the standards applicable in your state. </a:t>
            </a:r>
          </a:p>
          <a:p>
            <a:pPr eaLnBrk="1" hangingPunct="1">
              <a:spcBef>
                <a:spcPct val="0"/>
              </a:spcBef>
            </a:pPr>
            <a:r>
              <a:rPr lang="en-US" altLang="en-US" sz="2000" dirty="0">
                <a:latin typeface="Arial" panose="020B0604020202020204" pitchFamily="34" charset="0"/>
                <a:cs typeface="Arial" panose="020B0604020202020204" pitchFamily="34" charset="0"/>
              </a:rPr>
              <a:t>These materials are meant for informational purposes only.</a:t>
            </a:r>
          </a:p>
          <a:p>
            <a:pPr eaLnBrk="1" hangingPunct="1">
              <a:spcBef>
                <a:spcPct val="0"/>
              </a:spcBef>
            </a:pPr>
            <a:r>
              <a:rPr lang="en-US" altLang="en-US" sz="2000" dirty="0">
                <a:latin typeface="Arial" panose="020B0604020202020204" pitchFamily="34" charset="0"/>
                <a:cs typeface="Arial" panose="020B0604020202020204" pitchFamily="34" charset="0"/>
              </a:rPr>
              <a:t>No representation is made as to the thoroughness of the presentation.</a:t>
            </a:r>
          </a:p>
        </p:txBody>
      </p:sp>
    </p:spTree>
    <p:extLst>
      <p:ext uri="{BB962C8B-B14F-4D97-AF65-F5344CB8AC3E}">
        <p14:creationId xmlns:p14="http://schemas.microsoft.com/office/powerpoint/2010/main" val="1508842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continued 1</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a:normAutofit/>
          </a:bodyPr>
          <a:lstStyle/>
          <a:p>
            <a:pPr eaLnBrk="1" hangingPunct="1">
              <a:spcBef>
                <a:spcPct val="0"/>
              </a:spcBef>
            </a:pPr>
            <a:r>
              <a:rPr lang="en-US" altLang="en-US" sz="2000" dirty="0">
                <a:latin typeface="Arial" panose="020B0604020202020204" pitchFamily="34" charset="0"/>
                <a:cs typeface="Arial" panose="020B0604020202020204" pitchFamily="34" charset="0"/>
              </a:rPr>
              <a:t>It is not the intent to provide compliance-based training in this presentation, the intent is more to address hazard awareness in the residential construction (i.e. home building) industry, and to recognize the overlapping hazards present in many construction workplaces. </a:t>
            </a:r>
          </a:p>
          <a:p>
            <a:pPr eaLnBrk="1" hangingPunct="1">
              <a:spcBef>
                <a:spcPct val="0"/>
              </a:spcBef>
            </a:pPr>
            <a:r>
              <a:rPr lang="en-US" altLang="en-US" sz="2000" dirty="0">
                <a:latin typeface="Arial" panose="020B0604020202020204" pitchFamily="34" charset="0"/>
                <a:cs typeface="Arial" panose="020B0604020202020204" pitchFamily="34" charset="0"/>
              </a:rPr>
              <a:t>Photos shown in this presentation may depict situations that are not in compliance with applicable OSHA/safety requirements.</a:t>
            </a:r>
          </a:p>
          <a:p>
            <a:pPr eaLnBrk="1" hangingPunct="1">
              <a:spcBef>
                <a:spcPct val="0"/>
              </a:spcBef>
            </a:pPr>
            <a:r>
              <a:rPr lang="en-US" altLang="en-US" sz="2000" dirty="0">
                <a:latin typeface="Arial" panose="020B0604020202020204" pitchFamily="34" charset="0"/>
                <a:cs typeface="Arial" panose="020B0604020202020204" pitchFamily="34" charset="0"/>
              </a:rPr>
              <a:t>No legal advice is offered or implied, and no attorney-client relationship is intended or established.  If legal advice or other expert assistance is required the services of a competent professional person should be sought.</a:t>
            </a:r>
          </a:p>
          <a:p>
            <a:pPr eaLnBrk="1" hangingPunct="1">
              <a:spcBef>
                <a:spcPct val="0"/>
              </a:spcBef>
            </a:pPr>
            <a:r>
              <a:rPr lang="en-US" altLang="en-US" sz="2000" dirty="0">
                <a:latin typeface="Arial" panose="020B0604020202020204" pitchFamily="34" charset="0"/>
                <a:cs typeface="Arial" panose="020B0604020202020204" pitchFamily="34" charset="0"/>
              </a:rPr>
              <a:t>It is the responsibility of the employer and its employees to comply with all pertinent OSHA/safety rules and regulations in the jurisdiction in which they work.</a:t>
            </a:r>
          </a:p>
        </p:txBody>
      </p:sp>
    </p:spTree>
    <p:extLst>
      <p:ext uri="{BB962C8B-B14F-4D97-AF65-F5344CB8AC3E}">
        <p14:creationId xmlns:p14="http://schemas.microsoft.com/office/powerpoint/2010/main" val="23203154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Copyright Information © 2018 </a:t>
            </a:r>
            <a:endParaRPr lang="en-US" dirty="0"/>
          </a:p>
        </p:txBody>
      </p:sp>
      <p:sp>
        <p:nvSpPr>
          <p:cNvPr id="3" name="Content Placeholder 2"/>
          <p:cNvSpPr>
            <a:spLocks noGrp="1"/>
          </p:cNvSpPr>
          <p:nvPr>
            <p:ph idx="1"/>
          </p:nvPr>
        </p:nvSpPr>
        <p:spPr>
          <a:xfrm>
            <a:off x="1103312" y="1664208"/>
            <a:ext cx="9339136" cy="4584191"/>
          </a:xfrm>
        </p:spPr>
        <p:txBody>
          <a:bodyPr>
            <a:normAutofit fontScale="70000" lnSpcReduction="20000"/>
          </a:bodyPr>
          <a:lstStyle/>
          <a:p>
            <a:r>
              <a:rPr lang="en-US" dirty="0">
                <a:latin typeface="Arial" panose="020B0604020202020204" pitchFamily="34" charset="0"/>
                <a:cs typeface="Arial" panose="020B0604020202020204" pitchFamily="34" charset="0"/>
              </a:rPr>
              <a:t>This material is the copyrighted property of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a:t>
            </a:r>
            <a:r>
              <a:rPr lang="en-US" dirty="0">
                <a:latin typeface="Arial" panose="020B0604020202020204" pitchFamily="34" charset="0"/>
                <a:cs typeface="Arial" panose="020B0604020202020204" pitchFamily="34" charset="0"/>
              </a:rPr>
              <a:t>. By federal regulation, OSHA reserves a license to use and disseminate such material for the purpose of promoting safety and health in the workplace.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 </a:t>
            </a:r>
            <a:r>
              <a:rPr lang="en-US" dirty="0">
                <a:latin typeface="Arial" panose="020B0604020202020204" pitchFamily="34" charset="0"/>
                <a:cs typeface="Arial" panose="020B0604020202020204" pitchFamily="34" charset="0"/>
              </a:rPr>
              <a:t>hereby authorizes employers and workplace safety and health professionals to use this material, distributed by or through OSHA, in their workplaces or practices in accordance with the guidance contained in the material.</a:t>
            </a:r>
          </a:p>
          <a:p>
            <a:r>
              <a:rPr lang="en-US" dirty="0">
                <a:latin typeface="Arial" panose="020B0604020202020204" pitchFamily="34" charset="0"/>
                <a:cs typeface="Arial" panose="020B0604020202020204" pitchFamily="34"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endParaRPr lang="en-US" dirty="0"/>
          </a:p>
        </p:txBody>
      </p:sp>
    </p:spTree>
    <p:extLst>
      <p:ext uri="{BB962C8B-B14F-4D97-AF65-F5344CB8AC3E}">
        <p14:creationId xmlns:p14="http://schemas.microsoft.com/office/powerpoint/2010/main" val="76488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Learning Objectives: Section 6</a:t>
            </a:r>
          </a:p>
        </p:txBody>
      </p:sp>
      <p:sp>
        <p:nvSpPr>
          <p:cNvPr id="13315" name="Rectangle 3"/>
          <p:cNvSpPr>
            <a:spLocks noGrp="1" noChangeArrowheads="1"/>
          </p:cNvSpPr>
          <p:nvPr>
            <p:ph idx="1"/>
          </p:nvPr>
        </p:nvSpPr>
        <p:spPr>
          <a:xfrm>
            <a:off x="503426" y="1711323"/>
            <a:ext cx="8686800" cy="4525963"/>
          </a:xfrm>
        </p:spPr>
        <p:txBody>
          <a:bodyPr/>
          <a:lstStyle/>
          <a:p>
            <a:r>
              <a:rPr lang="en-US" altLang="en-US" dirty="0">
                <a:latin typeface="Arial" panose="020B0604020202020204" pitchFamily="34" charset="0"/>
                <a:cs typeface="Arial" panose="020B0604020202020204" pitchFamily="34" charset="0"/>
              </a:rPr>
              <a:t>Learn the importance of implementing a plan to rescue workers who experience a fall.</a:t>
            </a:r>
          </a:p>
          <a:p>
            <a:r>
              <a:rPr lang="en-US" altLang="en-US" dirty="0">
                <a:latin typeface="Arial" panose="020B0604020202020204" pitchFamily="34" charset="0"/>
                <a:cs typeface="Arial" panose="020B0604020202020204" pitchFamily="34" charset="0"/>
              </a:rPr>
              <a:t>Learn about the hazards of not quickly rescuing a suspended worker. </a:t>
            </a:r>
          </a:p>
          <a:p>
            <a:r>
              <a:rPr lang="en-US" altLang="en-US" dirty="0">
                <a:latin typeface="Arial" panose="020B0604020202020204" pitchFamily="34" charset="0"/>
                <a:cs typeface="Arial" panose="020B0604020202020204" pitchFamily="34" charset="0"/>
              </a:rPr>
              <a:t>Discuss sample procedures in a fall protection rescue plan.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Fall Protection Rescue Plan</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90678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Describes the steps taken to rescue a fallen worker, even if they are wearing a PFAS.</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Sample Procedures Include</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Ensuring the plan can safely rescue a suspended worker within 3-4 minutes of falling. </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Contacting appropriate emergency personnel.</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Using ladders or other methods to rescue worker.</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3443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Fall Protection Rescue Plan, </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continued 1</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90678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Most rescues fail because there is no thought to how we would rescue a worker in the event of a fall. </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Think whether you have the proper equipment on-site to rescue a fallen worker. </a:t>
            </a:r>
          </a:p>
          <a:p>
            <a:pPr marL="457200" lvl="1" indent="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5601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Fall Protection Rescue Plan, </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continued 2</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90678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Are your employees trained in basic first-aid? </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Are there adequate first-aid supplies available?</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Is there a hospital or urgent care facility nearby?</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Do you know where it is located?</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Is the address and phone number of nearest emergency care center posted and do employees know where this is located?</a:t>
            </a:r>
          </a:p>
          <a:p>
            <a:pPr marL="457200" lvl="1" indent="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8482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Fall Protection Rescue Plan, </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continued 3</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Suspended workers are at risk of suspension trauma.</a:t>
            </a:r>
          </a:p>
          <a:p>
            <a:r>
              <a:rPr lang="en-US" dirty="0">
                <a:latin typeface="Arial" panose="020B0604020202020204" pitchFamily="34" charset="0"/>
                <a:ea typeface="ＭＳ Ｐゴシック" panose="020B0600070205080204" pitchFamily="34" charset="-128"/>
                <a:cs typeface="Arial" panose="020B0604020202020204" pitchFamily="34" charset="0"/>
              </a:rPr>
              <a:t>Prolonged suspension from fall arrest systems can cause orthostatic intolerance, which, in turn, can result in serious physical injury, or potentially, death.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Rescue workers within minutes to prevent pooling of blood in lower extremities/orthostatic intolerance. </a:t>
            </a:r>
          </a:p>
          <a:p>
            <a:pPr marL="457200" lvl="1" indent="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39279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1915</Words>
  <Application>Microsoft Office PowerPoint</Application>
  <PresentationFormat>Widescreen</PresentationFormat>
  <Paragraphs>125</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Courier New</vt:lpstr>
      <vt:lpstr>Wingdings</vt:lpstr>
      <vt:lpstr>Wingdings 3</vt:lpstr>
      <vt:lpstr>Ion</vt:lpstr>
      <vt:lpstr>Section 6</vt:lpstr>
      <vt:lpstr>Disclaimer</vt:lpstr>
      <vt:lpstr>Disclaimer, continued 1</vt:lpstr>
      <vt:lpstr>Copyright Information © 2018 </vt:lpstr>
      <vt:lpstr>Learning Objectives: Section 6</vt:lpstr>
      <vt:lpstr>Fall Protection Rescue Plan</vt:lpstr>
      <vt:lpstr>Fall Protection Rescue Plan, continued 1</vt:lpstr>
      <vt:lpstr>Fall Protection Rescue Plan, continued 2</vt:lpstr>
      <vt:lpstr>Fall Protection Rescue Plan, continued 3</vt:lpstr>
      <vt:lpstr>Fall Protection Rescue Plan, continued 4</vt:lpstr>
      <vt:lpstr>Rescue Planning</vt:lpstr>
      <vt:lpstr>Rescue Training</vt:lpstr>
      <vt:lpstr>Plan for Self-Rescue</vt:lpstr>
      <vt:lpstr>Examples of Self-Rescue Devices</vt:lpstr>
      <vt:lpstr>Examples of Self-Rescue Devices, continued 1</vt:lpstr>
      <vt:lpstr>Examples of Rescue Devices</vt:lpstr>
      <vt:lpstr>What goes in your Written Rescue Plan?</vt:lpstr>
      <vt:lpstr>Have questions? Need More Information?</vt:lpstr>
      <vt:lpstr>Thanks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2018-02-08T17:04:12Z</dcterms:created>
  <dcterms:modified xsi:type="dcterms:W3CDTF">2020-05-04T18:28:29Z</dcterms:modified>
</cp:coreProperties>
</file>