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0"/>
  </p:notesMasterIdLst>
  <p:sldIdLst>
    <p:sldId id="263" r:id="rId3"/>
    <p:sldId id="260" r:id="rId4"/>
    <p:sldId id="257" r:id="rId5"/>
    <p:sldId id="262" r:id="rId6"/>
    <p:sldId id="258" r:id="rId7"/>
    <p:sldId id="259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861F-F20A-4E91-AFA5-1CD71DFF9FC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C9F5F-30B7-423B-B6F9-BD719C089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243F-7942-478C-981A-35D52BC1ECDE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400-1826-466B-BFE4-558C8D1CBBCB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3FB8-20C8-4282-BCD2-79AAB5BF26EF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F46D4-7708-4DA1-B0BB-882A03BAAE1E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EF6-E08C-495B-9D24-D8ADE41CEC62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9207-D2D3-4848-98A7-55FE4DB99EAB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4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D2CB-08C4-446B-9B0C-73D9992A66F6}" type="datetime1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5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709E-3E43-43B6-9FB7-72C7F0EEE7B2}" type="datetime1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D6A3-64A5-468C-92CF-FF308F7B8C4E}" type="datetime1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830B-5686-4E4E-AF2A-869772268DEB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8A55-2577-4273-BBCB-FD3D20D8648E}" type="datetime1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5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9729-A5BF-4F56-AEDF-F0C8624114D5}" type="datetime1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6085-BAF5-4933-83A1-A4EB92F7E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6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537" y="1912159"/>
            <a:ext cx="10193682" cy="2892802"/>
          </a:xfrm>
          <a:prstGeom prst="rect">
            <a:avLst/>
          </a:prstGeom>
        </p:spPr>
      </p:pic>
      <p:pic>
        <p:nvPicPr>
          <p:cNvPr id="3" name="Picture 2" descr="NAHB 2 Line CMY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179" y="5912954"/>
            <a:ext cx="987617" cy="686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1511" y="2597898"/>
            <a:ext cx="441960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800" dirty="0">
                <a:solidFill>
                  <a:srgbClr val="9D968D"/>
                </a:solidFill>
                <a:latin typeface="Calibri Light"/>
                <a:ea typeface="+mn-ea"/>
                <a:cs typeface="Calibri Light"/>
              </a:rPr>
              <a:t>NAHB Playhouse</a:t>
            </a:r>
          </a:p>
          <a:p>
            <a:pPr algn="r"/>
            <a:r>
              <a:rPr lang="en-US" sz="4800" dirty="0">
                <a:solidFill>
                  <a:srgbClr val="9D968D"/>
                </a:solidFill>
                <a:latin typeface="Calibri Light"/>
                <a:cs typeface="Calibri Light"/>
              </a:rPr>
              <a:t>Project Overview</a:t>
            </a:r>
          </a:p>
          <a:p>
            <a:pPr algn="r"/>
            <a:endParaRPr lang="en-US" sz="6000" dirty="0">
              <a:solidFill>
                <a:srgbClr val="9D968D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218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85D2-08F7-96D4-8F9D-71C8C94D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NAHB Playhouse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66987-4241-DB3B-56D3-67714CD82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9095" y="1516278"/>
            <a:ext cx="5137930" cy="48409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9AC25-1E38-397F-94D0-A829E3A8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96C5-3E54-64CE-0EB3-3804328F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851"/>
            <a:ext cx="7886700" cy="1325563"/>
          </a:xfrm>
        </p:spPr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B42D-9E49-2617-9D0A-7A7A4516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Groups of students will assemble a 4’ x 6’ playhouse designed similar to a residential structure</a:t>
            </a:r>
          </a:p>
          <a:p>
            <a:r>
              <a:rPr lang="en-US" dirty="0"/>
              <a:t>Intended for 5</a:t>
            </a:r>
            <a:r>
              <a:rPr lang="en-US" baseline="30000" dirty="0"/>
              <a:t>th</a:t>
            </a:r>
            <a:r>
              <a:rPr lang="en-US" dirty="0"/>
              <a:t> though 8</a:t>
            </a:r>
            <a:r>
              <a:rPr lang="en-US" baseline="30000" dirty="0"/>
              <a:t>th</a:t>
            </a:r>
            <a:r>
              <a:rPr lang="en-US" dirty="0"/>
              <a:t> grade students</a:t>
            </a:r>
          </a:p>
          <a:p>
            <a:r>
              <a:rPr lang="en-US" dirty="0"/>
              <a:t>Components to be prefabricated by adult volunteers or high school carpentry students</a:t>
            </a:r>
          </a:p>
          <a:p>
            <a:r>
              <a:rPr lang="en-US" dirty="0"/>
              <a:t>Designed to minimize material waste</a:t>
            </a:r>
          </a:p>
          <a:p>
            <a:r>
              <a:rPr lang="en-US" dirty="0"/>
              <a:t>Constructors will choose paint colors and may add features</a:t>
            </a:r>
          </a:p>
          <a:p>
            <a:r>
              <a:rPr lang="en-US" dirty="0"/>
              <a:t>Designed for outdoor use. May be modified if used indoors.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4C89F-254E-BD0E-B9D1-F6601A26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8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F4CE-4C6E-04E0-6451-F4C29C9C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09812-5F06-F60E-0163-9B0947AD9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 information is presented in three Power Point presentations, a report document, and a set of seven 11x17 drawings in PDF format</a:t>
            </a:r>
          </a:p>
          <a:p>
            <a:r>
              <a:rPr lang="en-US" dirty="0"/>
              <a:t>Numbered Figures referred to in the text of the PowerPoints and report are presented in the PDF drawings.  The drawing sheet number is given for each figure reference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B63D0-D16F-29B7-ACD8-0F1D130A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1504-37B8-2F0F-6FFE-1CAD60C2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/>
              <a:t>Component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D32D-CEB3-82C9-1C3A-526485DD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987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Prior to engaging students, to ensure safety and quality, components must be</a:t>
            </a:r>
          </a:p>
          <a:p>
            <a:pPr lvl="1"/>
            <a:r>
              <a:rPr lang="en-US" dirty="0"/>
              <a:t>Cut</a:t>
            </a:r>
          </a:p>
          <a:p>
            <a:pPr lvl="1"/>
            <a:r>
              <a:rPr lang="en-US" dirty="0"/>
              <a:t>Marked</a:t>
            </a:r>
          </a:p>
          <a:p>
            <a:pPr lvl="1"/>
            <a:r>
              <a:rPr lang="en-US" dirty="0"/>
              <a:t>Drilled</a:t>
            </a:r>
          </a:p>
          <a:p>
            <a:r>
              <a:rPr lang="en-US" dirty="0"/>
              <a:t>Framing member joint locations will be marked on all boards</a:t>
            </a:r>
          </a:p>
          <a:p>
            <a:r>
              <a:rPr lang="en-US" dirty="0"/>
              <a:t>Nail holes will be predrilled in the primary members to indicate all nail locations and assist nail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3E049-56EF-1F78-B8C1-FDCB5B94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D999-F7B1-FEC4-98CB-67652F80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Playhouse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9B05-C83E-7831-2E15-32F45C4C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749"/>
            <a:ext cx="7886700" cy="4271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Assembly activities include</a:t>
            </a:r>
          </a:p>
          <a:p>
            <a:pPr lvl="1"/>
            <a:r>
              <a:rPr lang="en-US" dirty="0"/>
              <a:t>Painting siding and roof</a:t>
            </a:r>
          </a:p>
          <a:p>
            <a:pPr lvl="1"/>
            <a:r>
              <a:rPr lang="en-US" dirty="0"/>
              <a:t>Assembling the framing components</a:t>
            </a:r>
          </a:p>
          <a:p>
            <a:pPr lvl="1"/>
            <a:r>
              <a:rPr lang="en-US" dirty="0"/>
              <a:t>Attaching the flooring and siding onto the frames</a:t>
            </a:r>
          </a:p>
          <a:p>
            <a:pPr lvl="1"/>
            <a:r>
              <a:rPr lang="en-US" dirty="0"/>
              <a:t>Erecting the walls on the floor</a:t>
            </a:r>
          </a:p>
          <a:p>
            <a:pPr lvl="1"/>
            <a:r>
              <a:rPr lang="en-US" dirty="0"/>
              <a:t>Attaching the roof to the walls</a:t>
            </a:r>
          </a:p>
          <a:p>
            <a:pPr lvl="1"/>
            <a:r>
              <a:rPr lang="en-US" dirty="0"/>
              <a:t>Attaching the trim</a:t>
            </a:r>
          </a:p>
          <a:p>
            <a:r>
              <a:rPr lang="en-US" dirty="0"/>
              <a:t>Most of the assembly will require nailing through predrilled holes</a:t>
            </a:r>
          </a:p>
          <a:p>
            <a:r>
              <a:rPr lang="en-US" dirty="0"/>
              <a:t>The assembly can be easily broken in to tasks of roughly one hour to be completed over several sessions or by multiple groups simultaneously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7E96-845D-DE35-4603-16AFEAC6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0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9D8F-37A4-433D-37DB-34A39D74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1301"/>
            <a:ext cx="7886700" cy="1325563"/>
          </a:xfrm>
        </p:spPr>
        <p:txBody>
          <a:bodyPr/>
          <a:lstStyle/>
          <a:p>
            <a:r>
              <a:rPr lang="en-US" dirty="0"/>
              <a:t>Customization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C0D8-BB6B-4887-8605-4351B1CC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5125"/>
            <a:ext cx="7886700" cy="4351338"/>
          </a:xfrm>
        </p:spPr>
        <p:txBody>
          <a:bodyPr/>
          <a:lstStyle/>
          <a:p>
            <a:r>
              <a:rPr lang="en-US" dirty="0"/>
              <a:t>If the playhouse will be used indoors</a:t>
            </a:r>
          </a:p>
          <a:p>
            <a:pPr lvl="1"/>
            <a:r>
              <a:rPr lang="en-US" dirty="0"/>
              <a:t>Omit the concrete block foundation</a:t>
            </a:r>
          </a:p>
          <a:p>
            <a:pPr lvl="1"/>
            <a:r>
              <a:rPr lang="en-US" dirty="0"/>
              <a:t>Use kiln-dried framing lumber instead of pressure treated lumber for floor framing</a:t>
            </a:r>
          </a:p>
          <a:p>
            <a:pPr lvl="1"/>
            <a:r>
              <a:rPr lang="en-US" dirty="0"/>
              <a:t>Consider a lower cost T&amp;G product for the floor and roof</a:t>
            </a:r>
          </a:p>
          <a:p>
            <a:r>
              <a:rPr lang="en-US" dirty="0"/>
              <a:t>If the interior walls are to be “finished,” add a stud to each end of the front and back walls for nailing the sheathing</a:t>
            </a:r>
          </a:p>
          <a:p>
            <a:r>
              <a:rPr lang="en-US" dirty="0"/>
              <a:t>Pieces cut for door and window openings can be used to create operable doors/windows or shutters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E16E8-4CB0-0449-84D2-BFE92F96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085-BAF5-4933-83A1-A4EB92F7E5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7 NAHB Widescreen Template">
  <a:themeElements>
    <a:clrScheme name="NAHB">
      <a:dk1>
        <a:srgbClr val="3D3935"/>
      </a:dk1>
      <a:lt1>
        <a:srgbClr val="FFFFFF"/>
      </a:lt1>
      <a:dk2>
        <a:srgbClr val="F2CD00"/>
      </a:dk2>
      <a:lt2>
        <a:srgbClr val="D78825"/>
      </a:lt2>
      <a:accent1>
        <a:srgbClr val="9E2A2B"/>
      </a:accent1>
      <a:accent2>
        <a:srgbClr val="6BA539"/>
      </a:accent2>
      <a:accent3>
        <a:srgbClr val="9D968D"/>
      </a:accent3>
      <a:accent4>
        <a:srgbClr val="5E8AB4"/>
      </a:accent4>
      <a:accent5>
        <a:srgbClr val="674736"/>
      </a:accent5>
      <a:accent6>
        <a:srgbClr val="C8102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332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2017 NAHB Widescreen Template</vt:lpstr>
      <vt:lpstr>PowerPoint Presentation</vt:lpstr>
      <vt:lpstr>NAHB Playhouse</vt:lpstr>
      <vt:lpstr>Project Overview</vt:lpstr>
      <vt:lpstr>Design Package</vt:lpstr>
      <vt:lpstr>Component Fabrication</vt:lpstr>
      <vt:lpstr>Playhouse Assembly</vt:lpstr>
      <vt:lpstr>Customization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NAHB Playhouse</dc:title>
  <dc:creator>Kerry Slattery</dc:creator>
  <cp:lastModifiedBy>Anna Briseno</cp:lastModifiedBy>
  <cp:revision>11</cp:revision>
  <dcterms:created xsi:type="dcterms:W3CDTF">2022-06-09T12:18:54Z</dcterms:created>
  <dcterms:modified xsi:type="dcterms:W3CDTF">2022-06-22T20:43:00Z</dcterms:modified>
</cp:coreProperties>
</file>