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40"/>
  </p:notesMasterIdLst>
  <p:sldIdLst>
    <p:sldId id="293" r:id="rId3"/>
    <p:sldId id="257" r:id="rId4"/>
    <p:sldId id="258" r:id="rId5"/>
    <p:sldId id="259" r:id="rId6"/>
    <p:sldId id="260" r:id="rId7"/>
    <p:sldId id="261" r:id="rId8"/>
    <p:sldId id="263" r:id="rId9"/>
    <p:sldId id="264" r:id="rId10"/>
    <p:sldId id="262" r:id="rId11"/>
    <p:sldId id="265" r:id="rId12"/>
    <p:sldId id="266" r:id="rId13"/>
    <p:sldId id="267" r:id="rId14"/>
    <p:sldId id="268" r:id="rId15"/>
    <p:sldId id="269" r:id="rId16"/>
    <p:sldId id="270" r:id="rId17"/>
    <p:sldId id="274" r:id="rId18"/>
    <p:sldId id="271" r:id="rId19"/>
    <p:sldId id="272" r:id="rId20"/>
    <p:sldId id="273" r:id="rId21"/>
    <p:sldId id="275" r:id="rId22"/>
    <p:sldId id="276" r:id="rId23"/>
    <p:sldId id="277" r:id="rId24"/>
    <p:sldId id="292" r:id="rId25"/>
    <p:sldId id="279" r:id="rId26"/>
    <p:sldId id="280" r:id="rId27"/>
    <p:sldId id="278" r:id="rId28"/>
    <p:sldId id="281" r:id="rId29"/>
    <p:sldId id="283" r:id="rId30"/>
    <p:sldId id="282" r:id="rId31"/>
    <p:sldId id="285" r:id="rId32"/>
    <p:sldId id="284" r:id="rId33"/>
    <p:sldId id="286" r:id="rId34"/>
    <p:sldId id="288" r:id="rId35"/>
    <p:sldId id="289" r:id="rId36"/>
    <p:sldId id="290" r:id="rId37"/>
    <p:sldId id="287" r:id="rId38"/>
    <p:sldId id="291"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4" d="100"/>
          <a:sy n="64" d="100"/>
        </p:scale>
        <p:origin x="3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88ABC2-F283-4F47-8612-E3F08B0921F2}" type="datetimeFigureOut">
              <a:rPr lang="en-US" smtClean="0"/>
              <a:t>6/22/2022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3B5305-D820-4EBC-AC29-DA9723B0FB64}" type="slidenum">
              <a:rPr lang="en-US" smtClean="0"/>
              <a:t>‹#›</a:t>
            </a:fld>
            <a:endParaRPr lang="en-US"/>
          </a:p>
        </p:txBody>
      </p:sp>
    </p:spTree>
    <p:extLst>
      <p:ext uri="{BB962C8B-B14F-4D97-AF65-F5344CB8AC3E}">
        <p14:creationId xmlns:p14="http://schemas.microsoft.com/office/powerpoint/2010/main" val="3736576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E6C6C8-5BB2-4930-80DA-835FF16A5585}" type="datetime1">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B6085-BAF5-4933-83A1-A4EB92F7E515}" type="slidenum">
              <a:rPr lang="en-US" smtClean="0"/>
              <a:t>‹#›</a:t>
            </a:fld>
            <a:endParaRPr lang="en-US"/>
          </a:p>
        </p:txBody>
      </p:sp>
    </p:spTree>
    <p:extLst>
      <p:ext uri="{BB962C8B-B14F-4D97-AF65-F5344CB8AC3E}">
        <p14:creationId xmlns:p14="http://schemas.microsoft.com/office/powerpoint/2010/main" val="714133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9C368E-DC29-42D0-8308-BC48227381D4}" type="datetime1">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B6085-BAF5-4933-83A1-A4EB92F7E515}" type="slidenum">
              <a:rPr lang="en-US" smtClean="0"/>
              <a:t>‹#›</a:t>
            </a:fld>
            <a:endParaRPr lang="en-US"/>
          </a:p>
        </p:txBody>
      </p:sp>
    </p:spTree>
    <p:extLst>
      <p:ext uri="{BB962C8B-B14F-4D97-AF65-F5344CB8AC3E}">
        <p14:creationId xmlns:p14="http://schemas.microsoft.com/office/powerpoint/2010/main" val="3723383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5A64E3-7599-4940-8C04-C282153E9964}" type="datetime1">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B6085-BAF5-4933-83A1-A4EB92F7E515}" type="slidenum">
              <a:rPr lang="en-US" smtClean="0"/>
              <a:t>‹#›</a:t>
            </a:fld>
            <a:endParaRPr lang="en-US"/>
          </a:p>
        </p:txBody>
      </p:sp>
    </p:spTree>
    <p:extLst>
      <p:ext uri="{BB962C8B-B14F-4D97-AF65-F5344CB8AC3E}">
        <p14:creationId xmlns:p14="http://schemas.microsoft.com/office/powerpoint/2010/main" val="1370222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866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EEB756-8850-4E59-8335-6099A2E71A99}" type="datetime1">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B6085-BAF5-4933-83A1-A4EB92F7E515}" type="slidenum">
              <a:rPr lang="en-US" smtClean="0"/>
              <a:t>‹#›</a:t>
            </a:fld>
            <a:endParaRPr lang="en-US"/>
          </a:p>
        </p:txBody>
      </p:sp>
    </p:spTree>
    <p:extLst>
      <p:ext uri="{BB962C8B-B14F-4D97-AF65-F5344CB8AC3E}">
        <p14:creationId xmlns:p14="http://schemas.microsoft.com/office/powerpoint/2010/main" val="4244509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BF2861-873E-4BB5-9F6D-1E88ADA6C3BE}" type="datetime1">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B6085-BAF5-4933-83A1-A4EB92F7E515}" type="slidenum">
              <a:rPr lang="en-US" smtClean="0"/>
              <a:t>‹#›</a:t>
            </a:fld>
            <a:endParaRPr lang="en-US"/>
          </a:p>
        </p:txBody>
      </p:sp>
    </p:spTree>
    <p:extLst>
      <p:ext uri="{BB962C8B-B14F-4D97-AF65-F5344CB8AC3E}">
        <p14:creationId xmlns:p14="http://schemas.microsoft.com/office/powerpoint/2010/main" val="953417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450AEC-37BC-4E7E-B38A-E52C6122C378}" type="datetime1">
              <a:rPr lang="en-US" smtClean="0"/>
              <a:t>6/22/2022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EB6085-BAF5-4933-83A1-A4EB92F7E515}" type="slidenum">
              <a:rPr lang="en-US" smtClean="0"/>
              <a:t>‹#›</a:t>
            </a:fld>
            <a:endParaRPr lang="en-US"/>
          </a:p>
        </p:txBody>
      </p:sp>
    </p:spTree>
    <p:extLst>
      <p:ext uri="{BB962C8B-B14F-4D97-AF65-F5344CB8AC3E}">
        <p14:creationId xmlns:p14="http://schemas.microsoft.com/office/powerpoint/2010/main" val="2461446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EC0A19-12A8-4278-A8B5-00961E804B00}" type="datetime1">
              <a:rPr lang="en-US" smtClean="0"/>
              <a:t>6/22/2022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EB6085-BAF5-4933-83A1-A4EB92F7E515}" type="slidenum">
              <a:rPr lang="en-US" smtClean="0"/>
              <a:t>‹#›</a:t>
            </a:fld>
            <a:endParaRPr lang="en-US"/>
          </a:p>
        </p:txBody>
      </p:sp>
    </p:spTree>
    <p:extLst>
      <p:ext uri="{BB962C8B-B14F-4D97-AF65-F5344CB8AC3E}">
        <p14:creationId xmlns:p14="http://schemas.microsoft.com/office/powerpoint/2010/main" val="3983659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0A09C8-45EF-4DE0-9F1B-AD8C026AE305}" type="datetime1">
              <a:rPr lang="en-US" smtClean="0"/>
              <a:t>6/22/2022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EB6085-BAF5-4933-83A1-A4EB92F7E515}" type="slidenum">
              <a:rPr lang="en-US" smtClean="0"/>
              <a:t>‹#›</a:t>
            </a:fld>
            <a:endParaRPr lang="en-US"/>
          </a:p>
        </p:txBody>
      </p:sp>
    </p:spTree>
    <p:extLst>
      <p:ext uri="{BB962C8B-B14F-4D97-AF65-F5344CB8AC3E}">
        <p14:creationId xmlns:p14="http://schemas.microsoft.com/office/powerpoint/2010/main" val="66080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27B73D-929C-4461-B128-DC79949EE1FD}" type="datetime1">
              <a:rPr lang="en-US" smtClean="0"/>
              <a:t>6/22/2022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EB6085-BAF5-4933-83A1-A4EB92F7E515}" type="slidenum">
              <a:rPr lang="en-US" smtClean="0"/>
              <a:t>‹#›</a:t>
            </a:fld>
            <a:endParaRPr lang="en-US"/>
          </a:p>
        </p:txBody>
      </p:sp>
    </p:spTree>
    <p:extLst>
      <p:ext uri="{BB962C8B-B14F-4D97-AF65-F5344CB8AC3E}">
        <p14:creationId xmlns:p14="http://schemas.microsoft.com/office/powerpoint/2010/main" val="544238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9479E7-8C59-4A5A-93B5-687DFBF04389}" type="datetime1">
              <a:rPr lang="en-US" smtClean="0"/>
              <a:t>6/22/2022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EB6085-BAF5-4933-83A1-A4EB92F7E515}" type="slidenum">
              <a:rPr lang="en-US" smtClean="0"/>
              <a:t>‹#›</a:t>
            </a:fld>
            <a:endParaRPr lang="en-US"/>
          </a:p>
        </p:txBody>
      </p:sp>
    </p:spTree>
    <p:extLst>
      <p:ext uri="{BB962C8B-B14F-4D97-AF65-F5344CB8AC3E}">
        <p14:creationId xmlns:p14="http://schemas.microsoft.com/office/powerpoint/2010/main" val="310466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A05A6C-32FB-4B53-B335-8D8114FB3BE1}" type="datetime1">
              <a:rPr lang="en-US" smtClean="0"/>
              <a:t>6/22/2022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EB6085-BAF5-4933-83A1-A4EB92F7E515}" type="slidenum">
              <a:rPr lang="en-US" smtClean="0"/>
              <a:t>‹#›</a:t>
            </a:fld>
            <a:endParaRPr lang="en-US"/>
          </a:p>
        </p:txBody>
      </p:sp>
    </p:spTree>
    <p:extLst>
      <p:ext uri="{BB962C8B-B14F-4D97-AF65-F5344CB8AC3E}">
        <p14:creationId xmlns:p14="http://schemas.microsoft.com/office/powerpoint/2010/main" val="2655054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3F1367-292D-4DA8-A907-8F60B67D046C}" type="datetime1">
              <a:rPr lang="en-US" smtClean="0"/>
              <a:t>6/22/2022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EB6085-BAF5-4933-83A1-A4EB92F7E515}" type="slidenum">
              <a:rPr lang="en-US" smtClean="0"/>
              <a:t>‹#›</a:t>
            </a:fld>
            <a:endParaRPr lang="en-US"/>
          </a:p>
        </p:txBody>
      </p:sp>
    </p:spTree>
    <p:extLst>
      <p:ext uri="{BB962C8B-B14F-4D97-AF65-F5344CB8AC3E}">
        <p14:creationId xmlns:p14="http://schemas.microsoft.com/office/powerpoint/2010/main" val="283594150"/>
      </p:ext>
    </p:extLst>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699511"/>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w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21537" y="1912159"/>
            <a:ext cx="10193682" cy="2892802"/>
          </a:xfrm>
          <a:prstGeom prst="rect">
            <a:avLst/>
          </a:prstGeom>
        </p:spPr>
      </p:pic>
      <p:pic>
        <p:nvPicPr>
          <p:cNvPr id="3" name="Picture 2" descr="NAHB 2 Line CMYK.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19961" y="5048250"/>
            <a:ext cx="987617" cy="686054"/>
          </a:xfrm>
          <a:prstGeom prst="rect">
            <a:avLst/>
          </a:prstGeom>
        </p:spPr>
      </p:pic>
      <p:sp>
        <p:nvSpPr>
          <p:cNvPr id="4" name="TextBox 3"/>
          <p:cNvSpPr txBox="1"/>
          <p:nvPr/>
        </p:nvSpPr>
        <p:spPr>
          <a:xfrm>
            <a:off x="1720794" y="2578743"/>
            <a:ext cx="4419600" cy="2154436"/>
          </a:xfrm>
          <a:prstGeom prst="rect">
            <a:avLst/>
          </a:prstGeom>
          <a:noFill/>
        </p:spPr>
        <p:txBody>
          <a:bodyPr wrap="square" lIns="0" tIns="0" rIns="0" bIns="0" rtlCol="0">
            <a:spAutoFit/>
          </a:bodyPr>
          <a:lstStyle/>
          <a:p>
            <a:pPr algn="r"/>
            <a:r>
              <a:rPr lang="en-US" sz="4000" dirty="0">
                <a:solidFill>
                  <a:srgbClr val="9D968D"/>
                </a:solidFill>
                <a:latin typeface="Calibri Light"/>
                <a:ea typeface="+mn-ea"/>
                <a:cs typeface="Calibri Light"/>
              </a:rPr>
              <a:t>NAHB Playhouse </a:t>
            </a:r>
            <a:r>
              <a:rPr lang="en-US" sz="4000" dirty="0" err="1">
                <a:solidFill>
                  <a:srgbClr val="9D968D"/>
                </a:solidFill>
                <a:latin typeface="Calibri Light"/>
                <a:cs typeface="Calibri Light"/>
              </a:rPr>
              <a:t>Playhouse</a:t>
            </a:r>
            <a:r>
              <a:rPr lang="en-US" sz="4000" dirty="0">
                <a:solidFill>
                  <a:srgbClr val="9D968D"/>
                </a:solidFill>
                <a:latin typeface="Calibri Light"/>
                <a:cs typeface="Calibri Light"/>
              </a:rPr>
              <a:t> Assembly</a:t>
            </a:r>
          </a:p>
          <a:p>
            <a:pPr algn="r"/>
            <a:endParaRPr lang="en-US" sz="6000" dirty="0">
              <a:solidFill>
                <a:srgbClr val="9D968D"/>
              </a:solidFill>
              <a:latin typeface="Calibri Light"/>
              <a:cs typeface="Calibri Light"/>
            </a:endParaRPr>
          </a:p>
        </p:txBody>
      </p:sp>
    </p:spTree>
    <p:extLst>
      <p:ext uri="{BB962C8B-B14F-4D97-AF65-F5344CB8AC3E}">
        <p14:creationId xmlns:p14="http://schemas.microsoft.com/office/powerpoint/2010/main" val="1082187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35317-F8BB-DB01-9805-68C333B1C3D7}"/>
              </a:ext>
            </a:extLst>
          </p:cNvPr>
          <p:cNvSpPr>
            <a:spLocks noGrp="1"/>
          </p:cNvSpPr>
          <p:nvPr>
            <p:ph type="title"/>
          </p:nvPr>
        </p:nvSpPr>
        <p:spPr>
          <a:xfrm>
            <a:off x="628650" y="42386"/>
            <a:ext cx="7886700" cy="1325563"/>
          </a:xfrm>
        </p:spPr>
        <p:txBody>
          <a:bodyPr/>
          <a:lstStyle/>
          <a:p>
            <a:r>
              <a:rPr lang="en-US" dirty="0"/>
              <a:t>Floor Sheathing</a:t>
            </a:r>
          </a:p>
        </p:txBody>
      </p:sp>
      <p:sp>
        <p:nvSpPr>
          <p:cNvPr id="3" name="Content Placeholder 2">
            <a:extLst>
              <a:ext uri="{FF2B5EF4-FFF2-40B4-BE49-F238E27FC236}">
                <a16:creationId xmlns:a16="http://schemas.microsoft.com/office/drawing/2014/main" id="{5B1AAF3D-D0B1-9568-D55A-3ADDB6DECB37}"/>
              </a:ext>
            </a:extLst>
          </p:cNvPr>
          <p:cNvSpPr>
            <a:spLocks noGrp="1"/>
          </p:cNvSpPr>
          <p:nvPr>
            <p:ph idx="1"/>
          </p:nvPr>
        </p:nvSpPr>
        <p:spPr>
          <a:xfrm>
            <a:off x="628650" y="1258646"/>
            <a:ext cx="7886700" cy="5228216"/>
          </a:xfrm>
        </p:spPr>
        <p:txBody>
          <a:bodyPr>
            <a:normAutofit lnSpcReduction="10000"/>
          </a:bodyPr>
          <a:lstStyle/>
          <a:p>
            <a:r>
              <a:rPr lang="en-US" dirty="0"/>
              <a:t>Place the two pieces of floor sheathing on top of the framing.  Butt the two factory-cut edges in the center. In our build (pictured) we placed the tongue on the front  but would recommend reversing this because the door trim with cover the grooved edge better</a:t>
            </a:r>
          </a:p>
          <a:p>
            <a:r>
              <a:rPr lang="en-US" dirty="0"/>
              <a:t>Carefully align the grooved edge with the front of the floor framing and drive 8d nails, rated for treated lumber, into each hole along the front edge</a:t>
            </a:r>
          </a:p>
          <a:p>
            <a:r>
              <a:rPr lang="en-US" dirty="0"/>
              <a:t>Adjust the back of the framing by tapping with a hammer until it is square and aligned with the sheathing</a:t>
            </a:r>
          </a:p>
          <a:p>
            <a:r>
              <a:rPr lang="en-US" dirty="0"/>
              <a:t>Drive nails in the remainder of the holes</a:t>
            </a:r>
          </a:p>
        </p:txBody>
      </p:sp>
      <p:sp>
        <p:nvSpPr>
          <p:cNvPr id="4" name="Slide Number Placeholder 3">
            <a:extLst>
              <a:ext uri="{FF2B5EF4-FFF2-40B4-BE49-F238E27FC236}">
                <a16:creationId xmlns:a16="http://schemas.microsoft.com/office/drawing/2014/main" id="{A3E24613-7BF1-0FAC-C327-340249561FE0}"/>
              </a:ext>
            </a:extLst>
          </p:cNvPr>
          <p:cNvSpPr>
            <a:spLocks noGrp="1"/>
          </p:cNvSpPr>
          <p:nvPr>
            <p:ph type="sldNum" sz="quarter" idx="12"/>
          </p:nvPr>
        </p:nvSpPr>
        <p:spPr/>
        <p:txBody>
          <a:bodyPr/>
          <a:lstStyle/>
          <a:p>
            <a:fld id="{94EB6085-BAF5-4933-83A1-A4EB92F7E515}" type="slidenum">
              <a:rPr lang="en-US" smtClean="0"/>
              <a:t>10</a:t>
            </a:fld>
            <a:endParaRPr lang="en-US"/>
          </a:p>
        </p:txBody>
      </p:sp>
    </p:spTree>
    <p:extLst>
      <p:ext uri="{BB962C8B-B14F-4D97-AF65-F5344CB8AC3E}">
        <p14:creationId xmlns:p14="http://schemas.microsoft.com/office/powerpoint/2010/main" val="4292580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767A-0592-E4A1-4DC7-22F88C50C986}"/>
              </a:ext>
            </a:extLst>
          </p:cNvPr>
          <p:cNvSpPr>
            <a:spLocks noGrp="1"/>
          </p:cNvSpPr>
          <p:nvPr>
            <p:ph type="title"/>
          </p:nvPr>
        </p:nvSpPr>
        <p:spPr/>
        <p:txBody>
          <a:bodyPr/>
          <a:lstStyle/>
          <a:p>
            <a:r>
              <a:rPr lang="en-US" dirty="0"/>
              <a:t>Floor Sheathing</a:t>
            </a:r>
          </a:p>
        </p:txBody>
      </p:sp>
      <p:pic>
        <p:nvPicPr>
          <p:cNvPr id="5" name="Content Placeholder 4">
            <a:extLst>
              <a:ext uri="{FF2B5EF4-FFF2-40B4-BE49-F238E27FC236}">
                <a16:creationId xmlns:a16="http://schemas.microsoft.com/office/drawing/2014/main" id="{B1DB4C7F-F162-1349-986F-D5CEA5D9A4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906580"/>
            <a:ext cx="7886700" cy="4189428"/>
          </a:xfrm>
        </p:spPr>
      </p:pic>
      <p:sp>
        <p:nvSpPr>
          <p:cNvPr id="3" name="Slide Number Placeholder 2">
            <a:extLst>
              <a:ext uri="{FF2B5EF4-FFF2-40B4-BE49-F238E27FC236}">
                <a16:creationId xmlns:a16="http://schemas.microsoft.com/office/drawing/2014/main" id="{A8363E0E-70E9-91B8-C03E-58400721EF62}"/>
              </a:ext>
            </a:extLst>
          </p:cNvPr>
          <p:cNvSpPr>
            <a:spLocks noGrp="1"/>
          </p:cNvSpPr>
          <p:nvPr>
            <p:ph type="sldNum" sz="quarter" idx="12"/>
          </p:nvPr>
        </p:nvSpPr>
        <p:spPr/>
        <p:txBody>
          <a:bodyPr/>
          <a:lstStyle/>
          <a:p>
            <a:fld id="{94EB6085-BAF5-4933-83A1-A4EB92F7E515}" type="slidenum">
              <a:rPr lang="en-US" smtClean="0"/>
              <a:t>11</a:t>
            </a:fld>
            <a:endParaRPr lang="en-US"/>
          </a:p>
        </p:txBody>
      </p:sp>
    </p:spTree>
    <p:extLst>
      <p:ext uri="{BB962C8B-B14F-4D97-AF65-F5344CB8AC3E}">
        <p14:creationId xmlns:p14="http://schemas.microsoft.com/office/powerpoint/2010/main" val="2183853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54C3A-26D5-5D95-2929-05650AD6AA04}"/>
              </a:ext>
            </a:extLst>
          </p:cNvPr>
          <p:cNvSpPr>
            <a:spLocks noGrp="1"/>
          </p:cNvSpPr>
          <p:nvPr>
            <p:ph type="title"/>
          </p:nvPr>
        </p:nvSpPr>
        <p:spPr/>
        <p:txBody>
          <a:bodyPr/>
          <a:lstStyle/>
          <a:p>
            <a:r>
              <a:rPr lang="en-US" dirty="0"/>
              <a:t>Wall Framing</a:t>
            </a:r>
          </a:p>
        </p:txBody>
      </p:sp>
      <p:sp>
        <p:nvSpPr>
          <p:cNvPr id="3" name="Content Placeholder 2">
            <a:extLst>
              <a:ext uri="{FF2B5EF4-FFF2-40B4-BE49-F238E27FC236}">
                <a16:creationId xmlns:a16="http://schemas.microsoft.com/office/drawing/2014/main" id="{D120265F-7E0F-9265-CE00-6D1539AEF6D4}"/>
              </a:ext>
            </a:extLst>
          </p:cNvPr>
          <p:cNvSpPr>
            <a:spLocks noGrp="1"/>
          </p:cNvSpPr>
          <p:nvPr>
            <p:ph idx="1"/>
          </p:nvPr>
        </p:nvSpPr>
        <p:spPr/>
        <p:txBody>
          <a:bodyPr/>
          <a:lstStyle/>
          <a:p>
            <a:r>
              <a:rPr lang="en-US" dirty="0"/>
              <a:t>Assemble each wall frame as shown in Figures 21 (Sheet 5), referring to Figures 6 (Sheets 5 and 6)</a:t>
            </a:r>
          </a:p>
          <a:p>
            <a:r>
              <a:rPr lang="en-US" dirty="0"/>
              <a:t>The front wall will be assembled with the outside down in order to properly align the angled, top plate</a:t>
            </a:r>
          </a:p>
          <a:p>
            <a:r>
              <a:rPr lang="en-US" dirty="0"/>
              <a:t>Start by assembling the window and door framing as shown below</a:t>
            </a:r>
          </a:p>
          <a:p>
            <a:r>
              <a:rPr lang="en-US" dirty="0"/>
              <a:t>Drive 10d common nails in each nail hole</a:t>
            </a:r>
          </a:p>
          <a:p>
            <a:r>
              <a:rPr lang="en-US" dirty="0"/>
              <a:t>Complete framing the lower 4’ of wall</a:t>
            </a:r>
          </a:p>
        </p:txBody>
      </p:sp>
      <p:sp>
        <p:nvSpPr>
          <p:cNvPr id="4" name="Slide Number Placeholder 3">
            <a:extLst>
              <a:ext uri="{FF2B5EF4-FFF2-40B4-BE49-F238E27FC236}">
                <a16:creationId xmlns:a16="http://schemas.microsoft.com/office/drawing/2014/main" id="{DCF74E28-DDAA-95B4-8F8F-DE9717C5D8D7}"/>
              </a:ext>
            </a:extLst>
          </p:cNvPr>
          <p:cNvSpPr>
            <a:spLocks noGrp="1"/>
          </p:cNvSpPr>
          <p:nvPr>
            <p:ph type="sldNum" sz="quarter" idx="12"/>
          </p:nvPr>
        </p:nvSpPr>
        <p:spPr/>
        <p:txBody>
          <a:bodyPr/>
          <a:lstStyle/>
          <a:p>
            <a:fld id="{94EB6085-BAF5-4933-83A1-A4EB92F7E515}" type="slidenum">
              <a:rPr lang="en-US" smtClean="0"/>
              <a:t>12</a:t>
            </a:fld>
            <a:endParaRPr lang="en-US"/>
          </a:p>
        </p:txBody>
      </p:sp>
    </p:spTree>
    <p:extLst>
      <p:ext uri="{BB962C8B-B14F-4D97-AF65-F5344CB8AC3E}">
        <p14:creationId xmlns:p14="http://schemas.microsoft.com/office/powerpoint/2010/main" val="4075172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147CC-B7EF-0BBC-86A7-0D81BAB79D8E}"/>
              </a:ext>
            </a:extLst>
          </p:cNvPr>
          <p:cNvSpPr>
            <a:spLocks noGrp="1"/>
          </p:cNvSpPr>
          <p:nvPr>
            <p:ph type="title"/>
          </p:nvPr>
        </p:nvSpPr>
        <p:spPr>
          <a:xfrm>
            <a:off x="564101" y="365126"/>
            <a:ext cx="8117317" cy="1325563"/>
          </a:xfrm>
        </p:spPr>
        <p:txBody>
          <a:bodyPr/>
          <a:lstStyle/>
          <a:p>
            <a:r>
              <a:rPr lang="en-US" dirty="0"/>
              <a:t>Assemble Front with Outside Down (door on right)</a:t>
            </a:r>
          </a:p>
        </p:txBody>
      </p:sp>
      <p:pic>
        <p:nvPicPr>
          <p:cNvPr id="5" name="Content Placeholder 4">
            <a:extLst>
              <a:ext uri="{FF2B5EF4-FFF2-40B4-BE49-F238E27FC236}">
                <a16:creationId xmlns:a16="http://schemas.microsoft.com/office/drawing/2014/main" id="{4F2D8056-8AB5-7DEF-C5EF-91715B9FC3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6857" y="1825625"/>
            <a:ext cx="6130285" cy="4351338"/>
          </a:xfrm>
        </p:spPr>
      </p:pic>
      <p:sp>
        <p:nvSpPr>
          <p:cNvPr id="3" name="Slide Number Placeholder 2">
            <a:extLst>
              <a:ext uri="{FF2B5EF4-FFF2-40B4-BE49-F238E27FC236}">
                <a16:creationId xmlns:a16="http://schemas.microsoft.com/office/drawing/2014/main" id="{FECCEDE0-8711-9BBF-1685-28DA3F044BD8}"/>
              </a:ext>
            </a:extLst>
          </p:cNvPr>
          <p:cNvSpPr>
            <a:spLocks noGrp="1"/>
          </p:cNvSpPr>
          <p:nvPr>
            <p:ph type="sldNum" sz="quarter" idx="12"/>
          </p:nvPr>
        </p:nvSpPr>
        <p:spPr/>
        <p:txBody>
          <a:bodyPr/>
          <a:lstStyle/>
          <a:p>
            <a:fld id="{94EB6085-BAF5-4933-83A1-A4EB92F7E515}" type="slidenum">
              <a:rPr lang="en-US" smtClean="0"/>
              <a:t>13</a:t>
            </a:fld>
            <a:endParaRPr lang="en-US"/>
          </a:p>
        </p:txBody>
      </p:sp>
    </p:spTree>
    <p:extLst>
      <p:ext uri="{BB962C8B-B14F-4D97-AF65-F5344CB8AC3E}">
        <p14:creationId xmlns:p14="http://schemas.microsoft.com/office/powerpoint/2010/main" val="3501505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A1A8-A681-E93E-75E8-F04B4E279009}"/>
              </a:ext>
            </a:extLst>
          </p:cNvPr>
          <p:cNvSpPr>
            <a:spLocks noGrp="1"/>
          </p:cNvSpPr>
          <p:nvPr>
            <p:ph type="title"/>
          </p:nvPr>
        </p:nvSpPr>
        <p:spPr/>
        <p:txBody>
          <a:bodyPr/>
          <a:lstStyle/>
          <a:p>
            <a:r>
              <a:rPr lang="en-US" dirty="0"/>
              <a:t>Assemble Door and Windows First</a:t>
            </a:r>
          </a:p>
        </p:txBody>
      </p:sp>
      <p:pic>
        <p:nvPicPr>
          <p:cNvPr id="5" name="Content Placeholder 4">
            <a:extLst>
              <a:ext uri="{FF2B5EF4-FFF2-40B4-BE49-F238E27FC236}">
                <a16:creationId xmlns:a16="http://schemas.microsoft.com/office/drawing/2014/main" id="{4002E7E2-2BF9-BE06-5DFC-319182A8AB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3271" y="1484554"/>
            <a:ext cx="6429757" cy="5008319"/>
          </a:xfrm>
        </p:spPr>
      </p:pic>
      <p:sp>
        <p:nvSpPr>
          <p:cNvPr id="3" name="Slide Number Placeholder 2">
            <a:extLst>
              <a:ext uri="{FF2B5EF4-FFF2-40B4-BE49-F238E27FC236}">
                <a16:creationId xmlns:a16="http://schemas.microsoft.com/office/drawing/2014/main" id="{D434C35D-33E0-04D9-E765-3EF856A2B2BE}"/>
              </a:ext>
            </a:extLst>
          </p:cNvPr>
          <p:cNvSpPr>
            <a:spLocks noGrp="1"/>
          </p:cNvSpPr>
          <p:nvPr>
            <p:ph type="sldNum" sz="quarter" idx="12"/>
          </p:nvPr>
        </p:nvSpPr>
        <p:spPr/>
        <p:txBody>
          <a:bodyPr/>
          <a:lstStyle/>
          <a:p>
            <a:fld id="{94EB6085-BAF5-4933-83A1-A4EB92F7E515}" type="slidenum">
              <a:rPr lang="en-US" smtClean="0"/>
              <a:t>14</a:t>
            </a:fld>
            <a:endParaRPr lang="en-US"/>
          </a:p>
        </p:txBody>
      </p:sp>
    </p:spTree>
    <p:extLst>
      <p:ext uri="{BB962C8B-B14F-4D97-AF65-F5344CB8AC3E}">
        <p14:creationId xmlns:p14="http://schemas.microsoft.com/office/powerpoint/2010/main" val="1354972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0BA99-7CF0-5CA7-DEF3-6A088A981F8B}"/>
              </a:ext>
            </a:extLst>
          </p:cNvPr>
          <p:cNvSpPr>
            <a:spLocks noGrp="1"/>
          </p:cNvSpPr>
          <p:nvPr>
            <p:ph type="title"/>
          </p:nvPr>
        </p:nvSpPr>
        <p:spPr/>
        <p:txBody>
          <a:bodyPr/>
          <a:lstStyle/>
          <a:p>
            <a:r>
              <a:rPr lang="en-US" dirty="0"/>
              <a:t>Complete the Bottom 4’ Frame</a:t>
            </a:r>
          </a:p>
        </p:txBody>
      </p:sp>
      <p:pic>
        <p:nvPicPr>
          <p:cNvPr id="5" name="Content Placeholder 4">
            <a:extLst>
              <a:ext uri="{FF2B5EF4-FFF2-40B4-BE49-F238E27FC236}">
                <a16:creationId xmlns:a16="http://schemas.microsoft.com/office/drawing/2014/main" id="{83E1555B-03CE-A76C-872D-C7E94B46E3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7844" y="1825625"/>
            <a:ext cx="6708312" cy="4351338"/>
          </a:xfrm>
        </p:spPr>
      </p:pic>
      <p:sp>
        <p:nvSpPr>
          <p:cNvPr id="3" name="Slide Number Placeholder 2">
            <a:extLst>
              <a:ext uri="{FF2B5EF4-FFF2-40B4-BE49-F238E27FC236}">
                <a16:creationId xmlns:a16="http://schemas.microsoft.com/office/drawing/2014/main" id="{4A669E73-6F2E-5332-3973-97270A68ED5A}"/>
              </a:ext>
            </a:extLst>
          </p:cNvPr>
          <p:cNvSpPr>
            <a:spLocks noGrp="1"/>
          </p:cNvSpPr>
          <p:nvPr>
            <p:ph type="sldNum" sz="quarter" idx="12"/>
          </p:nvPr>
        </p:nvSpPr>
        <p:spPr/>
        <p:txBody>
          <a:bodyPr/>
          <a:lstStyle/>
          <a:p>
            <a:fld id="{94EB6085-BAF5-4933-83A1-A4EB92F7E515}" type="slidenum">
              <a:rPr lang="en-US" smtClean="0"/>
              <a:t>15</a:t>
            </a:fld>
            <a:endParaRPr lang="en-US"/>
          </a:p>
        </p:txBody>
      </p:sp>
    </p:spTree>
    <p:extLst>
      <p:ext uri="{BB962C8B-B14F-4D97-AF65-F5344CB8AC3E}">
        <p14:creationId xmlns:p14="http://schemas.microsoft.com/office/powerpoint/2010/main" val="2934270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4F234-0A70-A92C-91E4-9DB99246E72E}"/>
              </a:ext>
            </a:extLst>
          </p:cNvPr>
          <p:cNvSpPr>
            <a:spLocks noGrp="1"/>
          </p:cNvSpPr>
          <p:nvPr>
            <p:ph type="title"/>
          </p:nvPr>
        </p:nvSpPr>
        <p:spPr/>
        <p:txBody>
          <a:bodyPr/>
          <a:lstStyle/>
          <a:p>
            <a:r>
              <a:rPr lang="en-US" dirty="0"/>
              <a:t>Wall Framing</a:t>
            </a:r>
          </a:p>
        </p:txBody>
      </p:sp>
      <p:sp>
        <p:nvSpPr>
          <p:cNvPr id="3" name="Content Placeholder 2">
            <a:extLst>
              <a:ext uri="{FF2B5EF4-FFF2-40B4-BE49-F238E27FC236}">
                <a16:creationId xmlns:a16="http://schemas.microsoft.com/office/drawing/2014/main" id="{4008DBD9-2689-8EAE-5914-0BDB44681134}"/>
              </a:ext>
            </a:extLst>
          </p:cNvPr>
          <p:cNvSpPr>
            <a:spLocks noGrp="1"/>
          </p:cNvSpPr>
          <p:nvPr>
            <p:ph idx="1"/>
          </p:nvPr>
        </p:nvSpPr>
        <p:spPr/>
        <p:txBody>
          <a:bodyPr/>
          <a:lstStyle/>
          <a:p>
            <a:r>
              <a:rPr lang="en-US" dirty="0"/>
              <a:t>When the stud on the top portion of the wall coincides with a stud on the bottom, or the bottom framing makes the normal nail locations inaccessible, the joints must be toenailed</a:t>
            </a:r>
          </a:p>
          <a:p>
            <a:r>
              <a:rPr lang="en-US" dirty="0"/>
              <a:t>Figures 6 (Sheets 5 and 6) shows the toenail locations</a:t>
            </a:r>
          </a:p>
          <a:p>
            <a:r>
              <a:rPr lang="en-US" dirty="0"/>
              <a:t>As studs tend to move sideways when toenailing from the side; temporary blocking may be used to secure it while nailing</a:t>
            </a:r>
          </a:p>
          <a:p>
            <a:endParaRPr lang="en-US" dirty="0"/>
          </a:p>
        </p:txBody>
      </p:sp>
      <p:sp>
        <p:nvSpPr>
          <p:cNvPr id="4" name="Slide Number Placeholder 3">
            <a:extLst>
              <a:ext uri="{FF2B5EF4-FFF2-40B4-BE49-F238E27FC236}">
                <a16:creationId xmlns:a16="http://schemas.microsoft.com/office/drawing/2014/main" id="{487B4EDD-2275-13ED-E9EF-364E3F0CA913}"/>
              </a:ext>
            </a:extLst>
          </p:cNvPr>
          <p:cNvSpPr>
            <a:spLocks noGrp="1"/>
          </p:cNvSpPr>
          <p:nvPr>
            <p:ph type="sldNum" sz="quarter" idx="12"/>
          </p:nvPr>
        </p:nvSpPr>
        <p:spPr/>
        <p:txBody>
          <a:bodyPr/>
          <a:lstStyle/>
          <a:p>
            <a:fld id="{94EB6085-BAF5-4933-83A1-A4EB92F7E515}" type="slidenum">
              <a:rPr lang="en-US" smtClean="0"/>
              <a:t>16</a:t>
            </a:fld>
            <a:endParaRPr lang="en-US"/>
          </a:p>
        </p:txBody>
      </p:sp>
    </p:spTree>
    <p:extLst>
      <p:ext uri="{BB962C8B-B14F-4D97-AF65-F5344CB8AC3E}">
        <p14:creationId xmlns:p14="http://schemas.microsoft.com/office/powerpoint/2010/main" val="1186994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55E2F-EEDF-884F-FC1F-22273532A4CF}"/>
              </a:ext>
            </a:extLst>
          </p:cNvPr>
          <p:cNvSpPr>
            <a:spLocks noGrp="1"/>
          </p:cNvSpPr>
          <p:nvPr>
            <p:ph type="title"/>
          </p:nvPr>
        </p:nvSpPr>
        <p:spPr/>
        <p:txBody>
          <a:bodyPr/>
          <a:lstStyle/>
          <a:p>
            <a:r>
              <a:rPr lang="en-US" dirty="0"/>
              <a:t>Toenailing is Required in Places</a:t>
            </a:r>
          </a:p>
        </p:txBody>
      </p:sp>
      <p:pic>
        <p:nvPicPr>
          <p:cNvPr id="5" name="Content Placeholder 4">
            <a:extLst>
              <a:ext uri="{FF2B5EF4-FFF2-40B4-BE49-F238E27FC236}">
                <a16:creationId xmlns:a16="http://schemas.microsoft.com/office/drawing/2014/main" id="{DA654EA9-A599-0A37-190B-AA57A1375E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0757" y="1825625"/>
            <a:ext cx="6902485" cy="4351338"/>
          </a:xfrm>
        </p:spPr>
      </p:pic>
      <p:sp>
        <p:nvSpPr>
          <p:cNvPr id="3" name="Slide Number Placeholder 2">
            <a:extLst>
              <a:ext uri="{FF2B5EF4-FFF2-40B4-BE49-F238E27FC236}">
                <a16:creationId xmlns:a16="http://schemas.microsoft.com/office/drawing/2014/main" id="{BF66C11B-F414-59D0-D49A-8BF813E37EAC}"/>
              </a:ext>
            </a:extLst>
          </p:cNvPr>
          <p:cNvSpPr>
            <a:spLocks noGrp="1"/>
          </p:cNvSpPr>
          <p:nvPr>
            <p:ph type="sldNum" sz="quarter" idx="12"/>
          </p:nvPr>
        </p:nvSpPr>
        <p:spPr/>
        <p:txBody>
          <a:bodyPr/>
          <a:lstStyle/>
          <a:p>
            <a:fld id="{94EB6085-BAF5-4933-83A1-A4EB92F7E515}" type="slidenum">
              <a:rPr lang="en-US" smtClean="0"/>
              <a:t>17</a:t>
            </a:fld>
            <a:endParaRPr lang="en-US"/>
          </a:p>
        </p:txBody>
      </p:sp>
    </p:spTree>
    <p:extLst>
      <p:ext uri="{BB962C8B-B14F-4D97-AF65-F5344CB8AC3E}">
        <p14:creationId xmlns:p14="http://schemas.microsoft.com/office/powerpoint/2010/main" val="3596550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5E083-8905-90F8-D631-9D8D371C2C73}"/>
              </a:ext>
            </a:extLst>
          </p:cNvPr>
          <p:cNvSpPr>
            <a:spLocks noGrp="1"/>
          </p:cNvSpPr>
          <p:nvPr>
            <p:ph type="title"/>
          </p:nvPr>
        </p:nvSpPr>
        <p:spPr>
          <a:xfrm>
            <a:off x="628650" y="192998"/>
            <a:ext cx="7886700" cy="1325563"/>
          </a:xfrm>
        </p:spPr>
        <p:txBody>
          <a:bodyPr>
            <a:normAutofit/>
          </a:bodyPr>
          <a:lstStyle/>
          <a:p>
            <a:r>
              <a:rPr lang="en-US" sz="3600" dirty="0"/>
              <a:t>Use Blocking (w/shims) while Toenailing</a:t>
            </a:r>
          </a:p>
        </p:txBody>
      </p:sp>
      <p:pic>
        <p:nvPicPr>
          <p:cNvPr id="5" name="Content Placeholder 4">
            <a:extLst>
              <a:ext uri="{FF2B5EF4-FFF2-40B4-BE49-F238E27FC236}">
                <a16:creationId xmlns:a16="http://schemas.microsoft.com/office/drawing/2014/main" id="{C39299A4-9F8B-678E-3703-564BE31FF9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3045" y="1518560"/>
            <a:ext cx="4936927" cy="4872393"/>
          </a:xfrm>
        </p:spPr>
      </p:pic>
      <p:cxnSp>
        <p:nvCxnSpPr>
          <p:cNvPr id="7" name="Straight Arrow Connector 6">
            <a:extLst>
              <a:ext uri="{FF2B5EF4-FFF2-40B4-BE49-F238E27FC236}">
                <a16:creationId xmlns:a16="http://schemas.microsoft.com/office/drawing/2014/main" id="{27A0CD11-3A9C-9670-5F33-3D9ECD390F14}"/>
              </a:ext>
            </a:extLst>
          </p:cNvPr>
          <p:cNvCxnSpPr>
            <a:cxnSpLocks/>
          </p:cNvCxnSpPr>
          <p:nvPr/>
        </p:nvCxnSpPr>
        <p:spPr>
          <a:xfrm flipH="1" flipV="1">
            <a:off x="4937760" y="5185186"/>
            <a:ext cx="441064" cy="4625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B67365A-1BF8-CD61-0331-8081FD461980}"/>
              </a:ext>
            </a:extLst>
          </p:cNvPr>
          <p:cNvSpPr txBox="1"/>
          <p:nvPr/>
        </p:nvSpPr>
        <p:spPr>
          <a:xfrm>
            <a:off x="5378824" y="5421457"/>
            <a:ext cx="2912720" cy="646331"/>
          </a:xfrm>
          <a:prstGeom prst="rect">
            <a:avLst/>
          </a:prstGeom>
          <a:noFill/>
        </p:spPr>
        <p:txBody>
          <a:bodyPr wrap="none" rtlCol="0">
            <a:spAutoFit/>
          </a:bodyPr>
          <a:lstStyle/>
          <a:p>
            <a:r>
              <a:rPr lang="en-US" dirty="0"/>
              <a:t>Note that top plate is aligned</a:t>
            </a:r>
          </a:p>
          <a:p>
            <a:r>
              <a:rPr lang="en-US" dirty="0"/>
              <a:t>with outside of stud</a:t>
            </a:r>
          </a:p>
        </p:txBody>
      </p:sp>
      <p:sp>
        <p:nvSpPr>
          <p:cNvPr id="3" name="Slide Number Placeholder 2">
            <a:extLst>
              <a:ext uri="{FF2B5EF4-FFF2-40B4-BE49-F238E27FC236}">
                <a16:creationId xmlns:a16="http://schemas.microsoft.com/office/drawing/2014/main" id="{8AA27796-AEC5-98B6-7970-049D1324C221}"/>
              </a:ext>
            </a:extLst>
          </p:cNvPr>
          <p:cNvSpPr>
            <a:spLocks noGrp="1"/>
          </p:cNvSpPr>
          <p:nvPr>
            <p:ph type="sldNum" sz="quarter" idx="12"/>
          </p:nvPr>
        </p:nvSpPr>
        <p:spPr/>
        <p:txBody>
          <a:bodyPr/>
          <a:lstStyle/>
          <a:p>
            <a:fld id="{94EB6085-BAF5-4933-83A1-A4EB92F7E515}" type="slidenum">
              <a:rPr lang="en-US" smtClean="0"/>
              <a:t>18</a:t>
            </a:fld>
            <a:endParaRPr lang="en-US"/>
          </a:p>
        </p:txBody>
      </p:sp>
    </p:spTree>
    <p:extLst>
      <p:ext uri="{BB962C8B-B14F-4D97-AF65-F5344CB8AC3E}">
        <p14:creationId xmlns:p14="http://schemas.microsoft.com/office/powerpoint/2010/main" val="1598044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15D6F-CEA6-DA5A-0AA7-6F2C2723F1BD}"/>
              </a:ext>
            </a:extLst>
          </p:cNvPr>
          <p:cNvSpPr>
            <a:spLocks noGrp="1"/>
          </p:cNvSpPr>
          <p:nvPr>
            <p:ph type="title"/>
          </p:nvPr>
        </p:nvSpPr>
        <p:spPr/>
        <p:txBody>
          <a:bodyPr/>
          <a:lstStyle/>
          <a:p>
            <a:r>
              <a:rPr lang="en-US" dirty="0"/>
              <a:t>Completed Front Wall Frame</a:t>
            </a:r>
          </a:p>
        </p:txBody>
      </p:sp>
      <p:pic>
        <p:nvPicPr>
          <p:cNvPr id="5" name="Content Placeholder 4">
            <a:extLst>
              <a:ext uri="{FF2B5EF4-FFF2-40B4-BE49-F238E27FC236}">
                <a16:creationId xmlns:a16="http://schemas.microsoft.com/office/drawing/2014/main" id="{9D8C6806-6568-0A29-A5BD-A69775B144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497619" y="1825625"/>
            <a:ext cx="6148761" cy="4351337"/>
          </a:xfrm>
        </p:spPr>
      </p:pic>
      <p:sp>
        <p:nvSpPr>
          <p:cNvPr id="3" name="Slide Number Placeholder 2">
            <a:extLst>
              <a:ext uri="{FF2B5EF4-FFF2-40B4-BE49-F238E27FC236}">
                <a16:creationId xmlns:a16="http://schemas.microsoft.com/office/drawing/2014/main" id="{3768757D-A9CC-1B0A-C556-ABDFA110A785}"/>
              </a:ext>
            </a:extLst>
          </p:cNvPr>
          <p:cNvSpPr>
            <a:spLocks noGrp="1"/>
          </p:cNvSpPr>
          <p:nvPr>
            <p:ph type="sldNum" sz="quarter" idx="12"/>
          </p:nvPr>
        </p:nvSpPr>
        <p:spPr/>
        <p:txBody>
          <a:bodyPr/>
          <a:lstStyle/>
          <a:p>
            <a:fld id="{94EB6085-BAF5-4933-83A1-A4EB92F7E515}" type="slidenum">
              <a:rPr lang="en-US" smtClean="0"/>
              <a:t>19</a:t>
            </a:fld>
            <a:endParaRPr lang="en-US"/>
          </a:p>
        </p:txBody>
      </p:sp>
    </p:spTree>
    <p:extLst>
      <p:ext uri="{BB962C8B-B14F-4D97-AF65-F5344CB8AC3E}">
        <p14:creationId xmlns:p14="http://schemas.microsoft.com/office/powerpoint/2010/main" val="3284925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1A33-3DC7-7FB2-7406-8D9CD9BFCBCA}"/>
              </a:ext>
            </a:extLst>
          </p:cNvPr>
          <p:cNvSpPr>
            <a:spLocks noGrp="1"/>
          </p:cNvSpPr>
          <p:nvPr>
            <p:ph type="title"/>
          </p:nvPr>
        </p:nvSpPr>
        <p:spPr>
          <a:xfrm>
            <a:off x="628650" y="149971"/>
            <a:ext cx="7886700" cy="1325563"/>
          </a:xfrm>
        </p:spPr>
        <p:txBody>
          <a:bodyPr/>
          <a:lstStyle/>
          <a:p>
            <a:r>
              <a:rPr lang="en-US" dirty="0"/>
              <a:t>Playhouse Assembly</a:t>
            </a:r>
          </a:p>
        </p:txBody>
      </p:sp>
      <p:sp>
        <p:nvSpPr>
          <p:cNvPr id="3" name="Content Placeholder 2">
            <a:extLst>
              <a:ext uri="{FF2B5EF4-FFF2-40B4-BE49-F238E27FC236}">
                <a16:creationId xmlns:a16="http://schemas.microsoft.com/office/drawing/2014/main" id="{AF1D34C8-6A2D-04DA-EF6D-99A3048A36E6}"/>
              </a:ext>
            </a:extLst>
          </p:cNvPr>
          <p:cNvSpPr>
            <a:spLocks noGrp="1"/>
          </p:cNvSpPr>
          <p:nvPr>
            <p:ph idx="1"/>
          </p:nvPr>
        </p:nvSpPr>
        <p:spPr>
          <a:xfrm>
            <a:off x="628650" y="1406077"/>
            <a:ext cx="7886700" cy="4876389"/>
          </a:xfrm>
        </p:spPr>
        <p:txBody>
          <a:bodyPr>
            <a:normAutofit/>
          </a:bodyPr>
          <a:lstStyle/>
          <a:p>
            <a:r>
              <a:rPr lang="en-US" dirty="0"/>
              <a:t>Playhouse should be assembled by the students with minimal adult supervision</a:t>
            </a:r>
          </a:p>
          <a:p>
            <a:r>
              <a:rPr lang="en-US" dirty="0"/>
              <a:t>Adults should orient the students to the requirements for each task, explain the drawings and procedures, then let the students determine how to proceed</a:t>
            </a:r>
          </a:p>
          <a:p>
            <a:r>
              <a:rPr lang="en-US" dirty="0"/>
              <a:t>If adults observe students making mistakes, reorient them through questions and suggestions</a:t>
            </a:r>
          </a:p>
          <a:p>
            <a:r>
              <a:rPr lang="en-US" dirty="0"/>
              <a:t>Avoid physically assisting if at all possible</a:t>
            </a:r>
          </a:p>
          <a:p>
            <a:r>
              <a:rPr lang="en-US" dirty="0"/>
              <a:t>Adults should always be present to ensure safe practices</a:t>
            </a:r>
          </a:p>
        </p:txBody>
      </p:sp>
      <p:sp>
        <p:nvSpPr>
          <p:cNvPr id="4" name="Slide Number Placeholder 3">
            <a:extLst>
              <a:ext uri="{FF2B5EF4-FFF2-40B4-BE49-F238E27FC236}">
                <a16:creationId xmlns:a16="http://schemas.microsoft.com/office/drawing/2014/main" id="{9998C002-4F01-CDE1-A65B-D3421EA51131}"/>
              </a:ext>
            </a:extLst>
          </p:cNvPr>
          <p:cNvSpPr>
            <a:spLocks noGrp="1"/>
          </p:cNvSpPr>
          <p:nvPr>
            <p:ph type="sldNum" sz="quarter" idx="12"/>
          </p:nvPr>
        </p:nvSpPr>
        <p:spPr/>
        <p:txBody>
          <a:bodyPr/>
          <a:lstStyle/>
          <a:p>
            <a:fld id="{94EB6085-BAF5-4933-83A1-A4EB92F7E515}" type="slidenum">
              <a:rPr lang="en-US" smtClean="0"/>
              <a:t>2</a:t>
            </a:fld>
            <a:endParaRPr lang="en-US"/>
          </a:p>
        </p:txBody>
      </p:sp>
    </p:spTree>
    <p:extLst>
      <p:ext uri="{BB962C8B-B14F-4D97-AF65-F5344CB8AC3E}">
        <p14:creationId xmlns:p14="http://schemas.microsoft.com/office/powerpoint/2010/main" val="1446080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E22D-6226-C813-0D89-3873059BE151}"/>
              </a:ext>
            </a:extLst>
          </p:cNvPr>
          <p:cNvSpPr>
            <a:spLocks noGrp="1"/>
          </p:cNvSpPr>
          <p:nvPr>
            <p:ph type="title"/>
          </p:nvPr>
        </p:nvSpPr>
        <p:spPr/>
        <p:txBody>
          <a:bodyPr/>
          <a:lstStyle/>
          <a:p>
            <a:r>
              <a:rPr lang="en-US" dirty="0"/>
              <a:t>Wall Framing</a:t>
            </a:r>
          </a:p>
        </p:txBody>
      </p:sp>
      <p:sp>
        <p:nvSpPr>
          <p:cNvPr id="3" name="Content Placeholder 2">
            <a:extLst>
              <a:ext uri="{FF2B5EF4-FFF2-40B4-BE49-F238E27FC236}">
                <a16:creationId xmlns:a16="http://schemas.microsoft.com/office/drawing/2014/main" id="{F443A112-77F7-25FD-4529-AFB05ED284F8}"/>
              </a:ext>
            </a:extLst>
          </p:cNvPr>
          <p:cNvSpPr>
            <a:spLocks noGrp="1"/>
          </p:cNvSpPr>
          <p:nvPr>
            <p:ph idx="1"/>
          </p:nvPr>
        </p:nvSpPr>
        <p:spPr/>
        <p:txBody>
          <a:bodyPr/>
          <a:lstStyle/>
          <a:p>
            <a:r>
              <a:rPr lang="en-US" dirty="0"/>
              <a:t>Continue framing the other walls as shown in the drawings</a:t>
            </a:r>
          </a:p>
          <a:p>
            <a:r>
              <a:rPr lang="en-US" dirty="0"/>
              <a:t>Attach the window framing components and secure the cripple above the window first when framing the left and right walls as shown below</a:t>
            </a:r>
          </a:p>
        </p:txBody>
      </p:sp>
      <p:sp>
        <p:nvSpPr>
          <p:cNvPr id="4" name="Slide Number Placeholder 3">
            <a:extLst>
              <a:ext uri="{FF2B5EF4-FFF2-40B4-BE49-F238E27FC236}">
                <a16:creationId xmlns:a16="http://schemas.microsoft.com/office/drawing/2014/main" id="{398A7D13-7604-8421-B4B3-CCFC5E5893C3}"/>
              </a:ext>
            </a:extLst>
          </p:cNvPr>
          <p:cNvSpPr>
            <a:spLocks noGrp="1"/>
          </p:cNvSpPr>
          <p:nvPr>
            <p:ph type="sldNum" sz="quarter" idx="12"/>
          </p:nvPr>
        </p:nvSpPr>
        <p:spPr/>
        <p:txBody>
          <a:bodyPr/>
          <a:lstStyle/>
          <a:p>
            <a:fld id="{94EB6085-BAF5-4933-83A1-A4EB92F7E515}" type="slidenum">
              <a:rPr lang="en-US" smtClean="0"/>
              <a:t>20</a:t>
            </a:fld>
            <a:endParaRPr lang="en-US"/>
          </a:p>
        </p:txBody>
      </p:sp>
    </p:spTree>
    <p:extLst>
      <p:ext uri="{BB962C8B-B14F-4D97-AF65-F5344CB8AC3E}">
        <p14:creationId xmlns:p14="http://schemas.microsoft.com/office/powerpoint/2010/main" val="719216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5A857-6EA6-E918-04D0-3F5467826F5F}"/>
              </a:ext>
            </a:extLst>
          </p:cNvPr>
          <p:cNvSpPr>
            <a:spLocks noGrp="1"/>
          </p:cNvSpPr>
          <p:nvPr>
            <p:ph type="title"/>
          </p:nvPr>
        </p:nvSpPr>
        <p:spPr>
          <a:xfrm>
            <a:off x="628650" y="139211"/>
            <a:ext cx="7886700" cy="1325563"/>
          </a:xfrm>
        </p:spPr>
        <p:txBody>
          <a:bodyPr/>
          <a:lstStyle/>
          <a:p>
            <a:r>
              <a:rPr lang="en-US" dirty="0"/>
              <a:t>Back Wall Framing</a:t>
            </a:r>
          </a:p>
        </p:txBody>
      </p:sp>
      <p:pic>
        <p:nvPicPr>
          <p:cNvPr id="5" name="Content Placeholder 4">
            <a:extLst>
              <a:ext uri="{FF2B5EF4-FFF2-40B4-BE49-F238E27FC236}">
                <a16:creationId xmlns:a16="http://schemas.microsoft.com/office/drawing/2014/main" id="{423BD5E3-5E5B-2ECA-6516-50E8F1042F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0079" y="1330772"/>
            <a:ext cx="6823842" cy="4351338"/>
          </a:xfrm>
        </p:spPr>
      </p:pic>
      <p:cxnSp>
        <p:nvCxnSpPr>
          <p:cNvPr id="6" name="Straight Arrow Connector 5">
            <a:extLst>
              <a:ext uri="{FF2B5EF4-FFF2-40B4-BE49-F238E27FC236}">
                <a16:creationId xmlns:a16="http://schemas.microsoft.com/office/drawing/2014/main" id="{C6CCA891-C34B-5D3C-29A1-C62FE4BEA292}"/>
              </a:ext>
            </a:extLst>
          </p:cNvPr>
          <p:cNvCxnSpPr>
            <a:cxnSpLocks/>
          </p:cNvCxnSpPr>
          <p:nvPr/>
        </p:nvCxnSpPr>
        <p:spPr>
          <a:xfrm flipV="1">
            <a:off x="5862918" y="5324787"/>
            <a:ext cx="688489" cy="56526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6287451-739E-8D15-611A-53E4F2BFCE9F}"/>
              </a:ext>
            </a:extLst>
          </p:cNvPr>
          <p:cNvSpPr txBox="1"/>
          <p:nvPr/>
        </p:nvSpPr>
        <p:spPr>
          <a:xfrm>
            <a:off x="2807746" y="5623544"/>
            <a:ext cx="2912720" cy="646331"/>
          </a:xfrm>
          <a:prstGeom prst="rect">
            <a:avLst/>
          </a:prstGeom>
          <a:noFill/>
        </p:spPr>
        <p:txBody>
          <a:bodyPr wrap="none" rtlCol="0">
            <a:spAutoFit/>
          </a:bodyPr>
          <a:lstStyle/>
          <a:p>
            <a:r>
              <a:rPr lang="en-US" dirty="0"/>
              <a:t>Note that top plate is aligned</a:t>
            </a:r>
          </a:p>
          <a:p>
            <a:r>
              <a:rPr lang="en-US" dirty="0"/>
              <a:t>with inside of stud</a:t>
            </a:r>
          </a:p>
        </p:txBody>
      </p:sp>
      <p:sp>
        <p:nvSpPr>
          <p:cNvPr id="3" name="Slide Number Placeholder 2">
            <a:extLst>
              <a:ext uri="{FF2B5EF4-FFF2-40B4-BE49-F238E27FC236}">
                <a16:creationId xmlns:a16="http://schemas.microsoft.com/office/drawing/2014/main" id="{F611BD0F-717B-0AB1-20D9-645BD85E7899}"/>
              </a:ext>
            </a:extLst>
          </p:cNvPr>
          <p:cNvSpPr>
            <a:spLocks noGrp="1"/>
          </p:cNvSpPr>
          <p:nvPr>
            <p:ph type="sldNum" sz="quarter" idx="12"/>
          </p:nvPr>
        </p:nvSpPr>
        <p:spPr/>
        <p:txBody>
          <a:bodyPr/>
          <a:lstStyle/>
          <a:p>
            <a:fld id="{94EB6085-BAF5-4933-83A1-A4EB92F7E515}" type="slidenum">
              <a:rPr lang="en-US" smtClean="0"/>
              <a:t>21</a:t>
            </a:fld>
            <a:endParaRPr lang="en-US"/>
          </a:p>
        </p:txBody>
      </p:sp>
    </p:spTree>
    <p:extLst>
      <p:ext uri="{BB962C8B-B14F-4D97-AF65-F5344CB8AC3E}">
        <p14:creationId xmlns:p14="http://schemas.microsoft.com/office/powerpoint/2010/main" val="2250022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DF49E-FDAB-6CB5-23A2-BBEE466C6E11}"/>
              </a:ext>
            </a:extLst>
          </p:cNvPr>
          <p:cNvSpPr>
            <a:spLocks noGrp="1"/>
          </p:cNvSpPr>
          <p:nvPr>
            <p:ph type="title"/>
          </p:nvPr>
        </p:nvSpPr>
        <p:spPr/>
        <p:txBody>
          <a:bodyPr/>
          <a:lstStyle/>
          <a:p>
            <a:r>
              <a:rPr lang="en-US" dirty="0"/>
              <a:t>Right Wall Framing</a:t>
            </a:r>
          </a:p>
        </p:txBody>
      </p:sp>
      <p:pic>
        <p:nvPicPr>
          <p:cNvPr id="5" name="Content Placeholder 4">
            <a:extLst>
              <a:ext uri="{FF2B5EF4-FFF2-40B4-BE49-F238E27FC236}">
                <a16:creationId xmlns:a16="http://schemas.microsoft.com/office/drawing/2014/main" id="{1FBD0C52-3996-DD9A-3F4C-4CBEB4FF73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9206" y="1825625"/>
            <a:ext cx="4865587" cy="4351338"/>
          </a:xfrm>
        </p:spPr>
      </p:pic>
      <p:cxnSp>
        <p:nvCxnSpPr>
          <p:cNvPr id="6" name="Straight Arrow Connector 5">
            <a:extLst>
              <a:ext uri="{FF2B5EF4-FFF2-40B4-BE49-F238E27FC236}">
                <a16:creationId xmlns:a16="http://schemas.microsoft.com/office/drawing/2014/main" id="{D4B3F2D9-922C-A442-88AB-F98AA81947AB}"/>
              </a:ext>
            </a:extLst>
          </p:cNvPr>
          <p:cNvCxnSpPr>
            <a:cxnSpLocks/>
            <a:stCxn id="7" idx="1"/>
          </p:cNvCxnSpPr>
          <p:nvPr/>
        </p:nvCxnSpPr>
        <p:spPr>
          <a:xfrm flipH="1" flipV="1">
            <a:off x="4475185" y="2786229"/>
            <a:ext cx="1570617" cy="41595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AF488D0-47B2-54C1-934A-4FA28DF0420B}"/>
              </a:ext>
            </a:extLst>
          </p:cNvPr>
          <p:cNvSpPr txBox="1"/>
          <p:nvPr/>
        </p:nvSpPr>
        <p:spPr>
          <a:xfrm>
            <a:off x="6045802" y="3017518"/>
            <a:ext cx="2296591" cy="369332"/>
          </a:xfrm>
          <a:prstGeom prst="rect">
            <a:avLst/>
          </a:prstGeom>
          <a:noFill/>
        </p:spPr>
        <p:txBody>
          <a:bodyPr wrap="none" rtlCol="0">
            <a:spAutoFit/>
          </a:bodyPr>
          <a:lstStyle/>
          <a:p>
            <a:r>
              <a:rPr lang="en-US" dirty="0"/>
              <a:t>Attach this cripple first</a:t>
            </a:r>
          </a:p>
        </p:txBody>
      </p:sp>
      <p:sp>
        <p:nvSpPr>
          <p:cNvPr id="3" name="Slide Number Placeholder 2">
            <a:extLst>
              <a:ext uri="{FF2B5EF4-FFF2-40B4-BE49-F238E27FC236}">
                <a16:creationId xmlns:a16="http://schemas.microsoft.com/office/drawing/2014/main" id="{6AD4CEAD-FAB4-ACC7-C8A9-B00D80800A40}"/>
              </a:ext>
            </a:extLst>
          </p:cNvPr>
          <p:cNvSpPr>
            <a:spLocks noGrp="1"/>
          </p:cNvSpPr>
          <p:nvPr>
            <p:ph type="sldNum" sz="quarter" idx="12"/>
          </p:nvPr>
        </p:nvSpPr>
        <p:spPr/>
        <p:txBody>
          <a:bodyPr/>
          <a:lstStyle/>
          <a:p>
            <a:fld id="{94EB6085-BAF5-4933-83A1-A4EB92F7E515}" type="slidenum">
              <a:rPr lang="en-US" smtClean="0"/>
              <a:t>22</a:t>
            </a:fld>
            <a:endParaRPr lang="en-US"/>
          </a:p>
        </p:txBody>
      </p:sp>
    </p:spTree>
    <p:extLst>
      <p:ext uri="{BB962C8B-B14F-4D97-AF65-F5344CB8AC3E}">
        <p14:creationId xmlns:p14="http://schemas.microsoft.com/office/powerpoint/2010/main" val="1887123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0B8A5-101A-8AC8-29E9-E7E92B50B847}"/>
              </a:ext>
            </a:extLst>
          </p:cNvPr>
          <p:cNvSpPr>
            <a:spLocks noGrp="1"/>
          </p:cNvSpPr>
          <p:nvPr>
            <p:ph type="title"/>
          </p:nvPr>
        </p:nvSpPr>
        <p:spPr/>
        <p:txBody>
          <a:bodyPr/>
          <a:lstStyle/>
          <a:p>
            <a:r>
              <a:rPr lang="en-US" dirty="0"/>
              <a:t>Wall Sheathing – Right and Left</a:t>
            </a:r>
          </a:p>
        </p:txBody>
      </p:sp>
      <p:sp>
        <p:nvSpPr>
          <p:cNvPr id="3" name="Content Placeholder 2">
            <a:extLst>
              <a:ext uri="{FF2B5EF4-FFF2-40B4-BE49-F238E27FC236}">
                <a16:creationId xmlns:a16="http://schemas.microsoft.com/office/drawing/2014/main" id="{5026BDA2-DD25-CE97-AF77-DD6885E16B11}"/>
              </a:ext>
            </a:extLst>
          </p:cNvPr>
          <p:cNvSpPr>
            <a:spLocks noGrp="1"/>
          </p:cNvSpPr>
          <p:nvPr>
            <p:ph idx="1"/>
          </p:nvPr>
        </p:nvSpPr>
        <p:spPr>
          <a:xfrm>
            <a:off x="628650" y="1484556"/>
            <a:ext cx="7886700" cy="5008318"/>
          </a:xfrm>
        </p:spPr>
        <p:txBody>
          <a:bodyPr>
            <a:normAutofit/>
          </a:bodyPr>
          <a:lstStyle/>
          <a:p>
            <a:r>
              <a:rPr lang="en-US" dirty="0"/>
              <a:t>After painting each piece, place the sheathing on top of the framing for each wall</a:t>
            </a:r>
          </a:p>
          <a:p>
            <a:r>
              <a:rPr lang="en-US" dirty="0"/>
              <a:t>The sheathing should extend 2 7/8” past the framing on the sides and extend 1¼” below the bottom of the frame.  See pictures below</a:t>
            </a:r>
          </a:p>
          <a:p>
            <a:r>
              <a:rPr lang="en-US" dirty="0"/>
              <a:t>First align the bottom plate according to these extension dimensions</a:t>
            </a:r>
          </a:p>
        </p:txBody>
      </p:sp>
      <p:sp>
        <p:nvSpPr>
          <p:cNvPr id="4" name="Slide Number Placeholder 3">
            <a:extLst>
              <a:ext uri="{FF2B5EF4-FFF2-40B4-BE49-F238E27FC236}">
                <a16:creationId xmlns:a16="http://schemas.microsoft.com/office/drawing/2014/main" id="{7B4D9B2B-0A18-CE00-35EB-3D4AB403F4F6}"/>
              </a:ext>
            </a:extLst>
          </p:cNvPr>
          <p:cNvSpPr>
            <a:spLocks noGrp="1"/>
          </p:cNvSpPr>
          <p:nvPr>
            <p:ph type="sldNum" sz="quarter" idx="12"/>
          </p:nvPr>
        </p:nvSpPr>
        <p:spPr/>
        <p:txBody>
          <a:bodyPr/>
          <a:lstStyle/>
          <a:p>
            <a:fld id="{94EB6085-BAF5-4933-83A1-A4EB92F7E515}" type="slidenum">
              <a:rPr lang="en-US" smtClean="0"/>
              <a:t>23</a:t>
            </a:fld>
            <a:endParaRPr lang="en-US"/>
          </a:p>
        </p:txBody>
      </p:sp>
    </p:spTree>
    <p:extLst>
      <p:ext uri="{BB962C8B-B14F-4D97-AF65-F5344CB8AC3E}">
        <p14:creationId xmlns:p14="http://schemas.microsoft.com/office/powerpoint/2010/main" val="4014547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0B8A5-101A-8AC8-29E9-E7E92B50B847}"/>
              </a:ext>
            </a:extLst>
          </p:cNvPr>
          <p:cNvSpPr>
            <a:spLocks noGrp="1"/>
          </p:cNvSpPr>
          <p:nvPr>
            <p:ph type="title"/>
          </p:nvPr>
        </p:nvSpPr>
        <p:spPr/>
        <p:txBody>
          <a:bodyPr/>
          <a:lstStyle/>
          <a:p>
            <a:r>
              <a:rPr lang="en-US" dirty="0"/>
              <a:t>Wall Sheathing – Right and Left</a:t>
            </a:r>
          </a:p>
        </p:txBody>
      </p:sp>
      <p:sp>
        <p:nvSpPr>
          <p:cNvPr id="3" name="Content Placeholder 2">
            <a:extLst>
              <a:ext uri="{FF2B5EF4-FFF2-40B4-BE49-F238E27FC236}">
                <a16:creationId xmlns:a16="http://schemas.microsoft.com/office/drawing/2014/main" id="{5026BDA2-DD25-CE97-AF77-DD6885E16B11}"/>
              </a:ext>
            </a:extLst>
          </p:cNvPr>
          <p:cNvSpPr>
            <a:spLocks noGrp="1"/>
          </p:cNvSpPr>
          <p:nvPr>
            <p:ph idx="1"/>
          </p:nvPr>
        </p:nvSpPr>
        <p:spPr>
          <a:xfrm>
            <a:off x="628650" y="1484556"/>
            <a:ext cx="7886700" cy="5008318"/>
          </a:xfrm>
        </p:spPr>
        <p:txBody>
          <a:bodyPr>
            <a:normAutofit/>
          </a:bodyPr>
          <a:lstStyle/>
          <a:p>
            <a:r>
              <a:rPr lang="en-US" dirty="0"/>
              <a:t>To ensure that the framing is square, drive all nails (use 6d, exterior) on the bottom row, then align the upper part of the frame by tapping with a hammer until the siding extends 2 7/8” past the framing on both sides near the top of the wall</a:t>
            </a:r>
          </a:p>
          <a:p>
            <a:r>
              <a:rPr lang="en-US" dirty="0"/>
              <a:t>Window and door openings should also be aligned</a:t>
            </a:r>
          </a:p>
          <a:p>
            <a:r>
              <a:rPr lang="en-US" dirty="0"/>
              <a:t>Drive the remaining nails. Note that the nails on the right and left side will be driven into the front and back siding after assembling the four walls</a:t>
            </a:r>
          </a:p>
        </p:txBody>
      </p:sp>
      <p:sp>
        <p:nvSpPr>
          <p:cNvPr id="4" name="Slide Number Placeholder 3">
            <a:extLst>
              <a:ext uri="{FF2B5EF4-FFF2-40B4-BE49-F238E27FC236}">
                <a16:creationId xmlns:a16="http://schemas.microsoft.com/office/drawing/2014/main" id="{274BE448-796F-B1D2-4F6B-CD60A52F22ED}"/>
              </a:ext>
            </a:extLst>
          </p:cNvPr>
          <p:cNvSpPr>
            <a:spLocks noGrp="1"/>
          </p:cNvSpPr>
          <p:nvPr>
            <p:ph type="sldNum" sz="quarter" idx="12"/>
          </p:nvPr>
        </p:nvSpPr>
        <p:spPr/>
        <p:txBody>
          <a:bodyPr/>
          <a:lstStyle/>
          <a:p>
            <a:fld id="{94EB6085-BAF5-4933-83A1-A4EB92F7E515}" type="slidenum">
              <a:rPr lang="en-US" smtClean="0"/>
              <a:t>24</a:t>
            </a:fld>
            <a:endParaRPr lang="en-US"/>
          </a:p>
        </p:txBody>
      </p:sp>
    </p:spTree>
    <p:extLst>
      <p:ext uri="{BB962C8B-B14F-4D97-AF65-F5344CB8AC3E}">
        <p14:creationId xmlns:p14="http://schemas.microsoft.com/office/powerpoint/2010/main" val="3345240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FBA641-B3EB-6819-D946-F602E32BBED3}"/>
              </a:ext>
            </a:extLst>
          </p:cNvPr>
          <p:cNvSpPr>
            <a:spLocks noGrp="1"/>
          </p:cNvSpPr>
          <p:nvPr>
            <p:ph type="title"/>
          </p:nvPr>
        </p:nvSpPr>
        <p:spPr>
          <a:xfrm>
            <a:off x="441064" y="365126"/>
            <a:ext cx="8306788" cy="1325563"/>
          </a:xfrm>
        </p:spPr>
        <p:txBody>
          <a:bodyPr>
            <a:normAutofit/>
          </a:bodyPr>
          <a:lstStyle/>
          <a:p>
            <a:r>
              <a:rPr lang="en-US" sz="4000" dirty="0"/>
              <a:t>Align Siding with Required Overhang</a:t>
            </a:r>
          </a:p>
        </p:txBody>
      </p:sp>
      <p:pic>
        <p:nvPicPr>
          <p:cNvPr id="10" name="Content Placeholder 9">
            <a:extLst>
              <a:ext uri="{FF2B5EF4-FFF2-40B4-BE49-F238E27FC236}">
                <a16:creationId xmlns:a16="http://schemas.microsoft.com/office/drawing/2014/main" id="{C38FDA9C-E697-B549-C41B-9CAAE0F1144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1070" y="2241663"/>
            <a:ext cx="3886200" cy="3519262"/>
          </a:xfrm>
        </p:spPr>
      </p:pic>
      <p:pic>
        <p:nvPicPr>
          <p:cNvPr id="12" name="Content Placeholder 11">
            <a:extLst>
              <a:ext uri="{FF2B5EF4-FFF2-40B4-BE49-F238E27FC236}">
                <a16:creationId xmlns:a16="http://schemas.microsoft.com/office/drawing/2014/main" id="{0069A1FD-7F46-2FD3-AC37-95F8CDD6FC7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4464420" y="2241663"/>
            <a:ext cx="4283432" cy="3487196"/>
          </a:xfrm>
        </p:spPr>
      </p:pic>
      <p:sp>
        <p:nvSpPr>
          <p:cNvPr id="2" name="Slide Number Placeholder 1">
            <a:extLst>
              <a:ext uri="{FF2B5EF4-FFF2-40B4-BE49-F238E27FC236}">
                <a16:creationId xmlns:a16="http://schemas.microsoft.com/office/drawing/2014/main" id="{12D6B88C-1D0B-B2F8-A9C7-4E4A3E8CAD94}"/>
              </a:ext>
            </a:extLst>
          </p:cNvPr>
          <p:cNvSpPr>
            <a:spLocks noGrp="1"/>
          </p:cNvSpPr>
          <p:nvPr>
            <p:ph type="sldNum" sz="quarter" idx="12"/>
          </p:nvPr>
        </p:nvSpPr>
        <p:spPr/>
        <p:txBody>
          <a:bodyPr/>
          <a:lstStyle/>
          <a:p>
            <a:fld id="{94EB6085-BAF5-4933-83A1-A4EB92F7E515}" type="slidenum">
              <a:rPr lang="en-US" smtClean="0"/>
              <a:t>25</a:t>
            </a:fld>
            <a:endParaRPr lang="en-US"/>
          </a:p>
        </p:txBody>
      </p:sp>
    </p:spTree>
    <p:extLst>
      <p:ext uri="{BB962C8B-B14F-4D97-AF65-F5344CB8AC3E}">
        <p14:creationId xmlns:p14="http://schemas.microsoft.com/office/powerpoint/2010/main" val="3526300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ABB5-186E-2DE5-78AF-058E152AF7F6}"/>
              </a:ext>
            </a:extLst>
          </p:cNvPr>
          <p:cNvSpPr>
            <a:spLocks noGrp="1"/>
          </p:cNvSpPr>
          <p:nvPr>
            <p:ph type="title"/>
          </p:nvPr>
        </p:nvSpPr>
        <p:spPr/>
        <p:txBody>
          <a:bodyPr/>
          <a:lstStyle/>
          <a:p>
            <a:r>
              <a:rPr lang="en-US" dirty="0"/>
              <a:t>Wall Sheathing – Front and Back</a:t>
            </a:r>
          </a:p>
        </p:txBody>
      </p:sp>
      <p:sp>
        <p:nvSpPr>
          <p:cNvPr id="3" name="Content Placeholder 2">
            <a:extLst>
              <a:ext uri="{FF2B5EF4-FFF2-40B4-BE49-F238E27FC236}">
                <a16:creationId xmlns:a16="http://schemas.microsoft.com/office/drawing/2014/main" id="{8C4DF3C2-5B11-3D8C-4F13-108BCA845162}"/>
              </a:ext>
            </a:extLst>
          </p:cNvPr>
          <p:cNvSpPr>
            <a:spLocks noGrp="1"/>
          </p:cNvSpPr>
          <p:nvPr>
            <p:ph idx="1"/>
          </p:nvPr>
        </p:nvSpPr>
        <p:spPr>
          <a:xfrm>
            <a:off x="628650" y="1707286"/>
            <a:ext cx="7886700" cy="4521387"/>
          </a:xfrm>
        </p:spPr>
        <p:txBody>
          <a:bodyPr>
            <a:normAutofit lnSpcReduction="10000"/>
          </a:bodyPr>
          <a:lstStyle/>
          <a:p>
            <a:r>
              <a:rPr lang="en-US" dirty="0"/>
              <a:t>After painting, place the sheathing on top of the framing for each wall</a:t>
            </a:r>
          </a:p>
          <a:p>
            <a:r>
              <a:rPr lang="en-US" dirty="0"/>
              <a:t>Check that the ship lap joints are properly aligned</a:t>
            </a:r>
          </a:p>
          <a:p>
            <a:r>
              <a:rPr lang="en-US" dirty="0"/>
              <a:t>The sheathing should be flush with the framing on the sides and extend 1¼” below the bottom of the frame</a:t>
            </a:r>
          </a:p>
          <a:p>
            <a:r>
              <a:rPr lang="en-US" dirty="0"/>
              <a:t>To ensure that the framing is square, drive all nails (6d, exterior) on the bottom row, then align the upper part of the frame by tapping with a hammer</a:t>
            </a:r>
          </a:p>
          <a:p>
            <a:r>
              <a:rPr lang="en-US" dirty="0"/>
              <a:t>Window and door openings should also be aligned</a:t>
            </a:r>
          </a:p>
          <a:p>
            <a:r>
              <a:rPr lang="en-US" dirty="0"/>
              <a:t>Drive the remaining nails</a:t>
            </a:r>
          </a:p>
        </p:txBody>
      </p:sp>
      <p:sp>
        <p:nvSpPr>
          <p:cNvPr id="4" name="Slide Number Placeholder 3">
            <a:extLst>
              <a:ext uri="{FF2B5EF4-FFF2-40B4-BE49-F238E27FC236}">
                <a16:creationId xmlns:a16="http://schemas.microsoft.com/office/drawing/2014/main" id="{1D3241AD-F6C9-04DE-BD9D-37161C5685E6}"/>
              </a:ext>
            </a:extLst>
          </p:cNvPr>
          <p:cNvSpPr>
            <a:spLocks noGrp="1"/>
          </p:cNvSpPr>
          <p:nvPr>
            <p:ph type="sldNum" sz="quarter" idx="12"/>
          </p:nvPr>
        </p:nvSpPr>
        <p:spPr/>
        <p:txBody>
          <a:bodyPr/>
          <a:lstStyle/>
          <a:p>
            <a:fld id="{94EB6085-BAF5-4933-83A1-A4EB92F7E515}" type="slidenum">
              <a:rPr lang="en-US" smtClean="0"/>
              <a:t>26</a:t>
            </a:fld>
            <a:endParaRPr lang="en-US"/>
          </a:p>
        </p:txBody>
      </p:sp>
    </p:spTree>
    <p:extLst>
      <p:ext uri="{BB962C8B-B14F-4D97-AF65-F5344CB8AC3E}">
        <p14:creationId xmlns:p14="http://schemas.microsoft.com/office/powerpoint/2010/main" val="2444179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4943-26C7-3A9E-1D99-1774877B88CB}"/>
              </a:ext>
            </a:extLst>
          </p:cNvPr>
          <p:cNvSpPr>
            <a:spLocks noGrp="1"/>
          </p:cNvSpPr>
          <p:nvPr>
            <p:ph type="title"/>
          </p:nvPr>
        </p:nvSpPr>
        <p:spPr/>
        <p:txBody>
          <a:bodyPr/>
          <a:lstStyle/>
          <a:p>
            <a:r>
              <a:rPr lang="en-US" dirty="0"/>
              <a:t>Wall Erection</a:t>
            </a:r>
          </a:p>
        </p:txBody>
      </p:sp>
      <p:sp>
        <p:nvSpPr>
          <p:cNvPr id="3" name="Content Placeholder 2">
            <a:extLst>
              <a:ext uri="{FF2B5EF4-FFF2-40B4-BE49-F238E27FC236}">
                <a16:creationId xmlns:a16="http://schemas.microsoft.com/office/drawing/2014/main" id="{7B33CDD1-C1A8-8321-6AC7-6EC99A69F474}"/>
              </a:ext>
            </a:extLst>
          </p:cNvPr>
          <p:cNvSpPr>
            <a:spLocks noGrp="1"/>
          </p:cNvSpPr>
          <p:nvPr>
            <p:ph idx="1"/>
          </p:nvPr>
        </p:nvSpPr>
        <p:spPr/>
        <p:txBody>
          <a:bodyPr/>
          <a:lstStyle/>
          <a:p>
            <a:r>
              <a:rPr lang="en-US" dirty="0"/>
              <a:t>Starting with the left and back walls, place the two wall panels on the floor, ensure that the walls are properly aligned and engaged then drive a 10d common nails through the top hole in the back stud on the left wall into the left stud on the back wall.  We used a small clamp to hold the walls together while nailing</a:t>
            </a:r>
          </a:p>
          <a:p>
            <a:r>
              <a:rPr lang="en-US" dirty="0"/>
              <a:t>Add the right wall then the front wall, again driving the top nail through the studs at each joint</a:t>
            </a:r>
          </a:p>
        </p:txBody>
      </p:sp>
      <p:sp>
        <p:nvSpPr>
          <p:cNvPr id="4" name="Slide Number Placeholder 3">
            <a:extLst>
              <a:ext uri="{FF2B5EF4-FFF2-40B4-BE49-F238E27FC236}">
                <a16:creationId xmlns:a16="http://schemas.microsoft.com/office/drawing/2014/main" id="{CB26FD6E-A98C-ED36-F6E3-3F05C2F0C4C0}"/>
              </a:ext>
            </a:extLst>
          </p:cNvPr>
          <p:cNvSpPr>
            <a:spLocks noGrp="1"/>
          </p:cNvSpPr>
          <p:nvPr>
            <p:ph type="sldNum" sz="quarter" idx="12"/>
          </p:nvPr>
        </p:nvSpPr>
        <p:spPr/>
        <p:txBody>
          <a:bodyPr/>
          <a:lstStyle/>
          <a:p>
            <a:fld id="{94EB6085-BAF5-4933-83A1-A4EB92F7E515}" type="slidenum">
              <a:rPr lang="en-US" smtClean="0"/>
              <a:t>27</a:t>
            </a:fld>
            <a:endParaRPr lang="en-US"/>
          </a:p>
        </p:txBody>
      </p:sp>
    </p:spTree>
    <p:extLst>
      <p:ext uri="{BB962C8B-B14F-4D97-AF65-F5344CB8AC3E}">
        <p14:creationId xmlns:p14="http://schemas.microsoft.com/office/powerpoint/2010/main" val="1795693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EE6D-0D4E-6BF6-14C5-39B57D51D5E2}"/>
              </a:ext>
            </a:extLst>
          </p:cNvPr>
          <p:cNvSpPr>
            <a:spLocks noGrp="1"/>
          </p:cNvSpPr>
          <p:nvPr>
            <p:ph type="title"/>
          </p:nvPr>
        </p:nvSpPr>
        <p:spPr/>
        <p:txBody>
          <a:bodyPr/>
          <a:lstStyle/>
          <a:p>
            <a:r>
              <a:rPr lang="en-US" dirty="0"/>
              <a:t>Erect Back and Left Walls</a:t>
            </a:r>
          </a:p>
        </p:txBody>
      </p:sp>
      <p:pic>
        <p:nvPicPr>
          <p:cNvPr id="5" name="Content Placeholder 4">
            <a:extLst>
              <a:ext uri="{FF2B5EF4-FFF2-40B4-BE49-F238E27FC236}">
                <a16:creationId xmlns:a16="http://schemas.microsoft.com/office/drawing/2014/main" id="{21B4216C-E0B0-DF17-9820-68F0E167C5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3109" y="1825625"/>
            <a:ext cx="3797781" cy="4351338"/>
          </a:xfrm>
        </p:spPr>
      </p:pic>
      <p:sp>
        <p:nvSpPr>
          <p:cNvPr id="3" name="Slide Number Placeholder 2">
            <a:extLst>
              <a:ext uri="{FF2B5EF4-FFF2-40B4-BE49-F238E27FC236}">
                <a16:creationId xmlns:a16="http://schemas.microsoft.com/office/drawing/2014/main" id="{27C24BF6-66F0-A65D-2BA4-E9B0A7319F88}"/>
              </a:ext>
            </a:extLst>
          </p:cNvPr>
          <p:cNvSpPr>
            <a:spLocks noGrp="1"/>
          </p:cNvSpPr>
          <p:nvPr>
            <p:ph type="sldNum" sz="quarter" idx="12"/>
          </p:nvPr>
        </p:nvSpPr>
        <p:spPr/>
        <p:txBody>
          <a:bodyPr/>
          <a:lstStyle/>
          <a:p>
            <a:fld id="{94EB6085-BAF5-4933-83A1-A4EB92F7E515}" type="slidenum">
              <a:rPr lang="en-US" smtClean="0"/>
              <a:t>28</a:t>
            </a:fld>
            <a:endParaRPr lang="en-US"/>
          </a:p>
        </p:txBody>
      </p:sp>
    </p:spTree>
    <p:extLst>
      <p:ext uri="{BB962C8B-B14F-4D97-AF65-F5344CB8AC3E}">
        <p14:creationId xmlns:p14="http://schemas.microsoft.com/office/powerpoint/2010/main" val="188062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EC80E-6655-731F-0E78-F380052B9B72}"/>
              </a:ext>
            </a:extLst>
          </p:cNvPr>
          <p:cNvSpPr>
            <a:spLocks noGrp="1"/>
          </p:cNvSpPr>
          <p:nvPr>
            <p:ph type="title"/>
          </p:nvPr>
        </p:nvSpPr>
        <p:spPr/>
        <p:txBody>
          <a:bodyPr/>
          <a:lstStyle/>
          <a:p>
            <a:r>
              <a:rPr lang="en-US" dirty="0"/>
              <a:t>Wall Erection</a:t>
            </a:r>
          </a:p>
        </p:txBody>
      </p:sp>
      <p:sp>
        <p:nvSpPr>
          <p:cNvPr id="3" name="Content Placeholder 2">
            <a:extLst>
              <a:ext uri="{FF2B5EF4-FFF2-40B4-BE49-F238E27FC236}">
                <a16:creationId xmlns:a16="http://schemas.microsoft.com/office/drawing/2014/main" id="{7AB6F170-4EDE-9082-25BD-AB86918BAA97}"/>
              </a:ext>
            </a:extLst>
          </p:cNvPr>
          <p:cNvSpPr>
            <a:spLocks noGrp="1"/>
          </p:cNvSpPr>
          <p:nvPr>
            <p:ph idx="1"/>
          </p:nvPr>
        </p:nvSpPr>
        <p:spPr/>
        <p:txBody>
          <a:bodyPr/>
          <a:lstStyle/>
          <a:p>
            <a:r>
              <a:rPr lang="en-US" dirty="0"/>
              <a:t>After ensuring that the bottom of the wall sheathing fits tight against the floor, drive 10d exterior nails through the holes in the bottom plates of all walls into the floor</a:t>
            </a:r>
          </a:p>
          <a:p>
            <a:r>
              <a:rPr lang="en-US" dirty="0"/>
              <a:t>Drive 10d common nails into the remaining holes in the wall-to-wall connections</a:t>
            </a:r>
          </a:p>
          <a:p>
            <a:r>
              <a:rPr lang="en-US" dirty="0"/>
              <a:t>Drive 6d exterior nails through the holes in the side wall sheathing into the front and back wall framing</a:t>
            </a:r>
          </a:p>
          <a:p>
            <a:endParaRPr lang="en-US" dirty="0"/>
          </a:p>
        </p:txBody>
      </p:sp>
      <p:sp>
        <p:nvSpPr>
          <p:cNvPr id="4" name="Slide Number Placeholder 3">
            <a:extLst>
              <a:ext uri="{FF2B5EF4-FFF2-40B4-BE49-F238E27FC236}">
                <a16:creationId xmlns:a16="http://schemas.microsoft.com/office/drawing/2014/main" id="{142070B0-EF4D-22CB-7EC3-B34CF6529D5E}"/>
              </a:ext>
            </a:extLst>
          </p:cNvPr>
          <p:cNvSpPr>
            <a:spLocks noGrp="1"/>
          </p:cNvSpPr>
          <p:nvPr>
            <p:ph type="sldNum" sz="quarter" idx="12"/>
          </p:nvPr>
        </p:nvSpPr>
        <p:spPr/>
        <p:txBody>
          <a:bodyPr/>
          <a:lstStyle/>
          <a:p>
            <a:fld id="{94EB6085-BAF5-4933-83A1-A4EB92F7E515}" type="slidenum">
              <a:rPr lang="en-US" smtClean="0"/>
              <a:t>29</a:t>
            </a:fld>
            <a:endParaRPr lang="en-US"/>
          </a:p>
        </p:txBody>
      </p:sp>
    </p:spTree>
    <p:extLst>
      <p:ext uri="{BB962C8B-B14F-4D97-AF65-F5344CB8AC3E}">
        <p14:creationId xmlns:p14="http://schemas.microsoft.com/office/powerpoint/2010/main" val="3396614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ED25E-E60B-B6CF-CEBB-1555A572E64A}"/>
              </a:ext>
            </a:extLst>
          </p:cNvPr>
          <p:cNvSpPr>
            <a:spLocks noGrp="1"/>
          </p:cNvSpPr>
          <p:nvPr>
            <p:ph type="title"/>
          </p:nvPr>
        </p:nvSpPr>
        <p:spPr/>
        <p:txBody>
          <a:bodyPr/>
          <a:lstStyle/>
          <a:p>
            <a:r>
              <a:rPr lang="en-US" dirty="0"/>
              <a:t>Assembly Tools</a:t>
            </a:r>
          </a:p>
        </p:txBody>
      </p:sp>
      <p:sp>
        <p:nvSpPr>
          <p:cNvPr id="3" name="Content Placeholder 2">
            <a:extLst>
              <a:ext uri="{FF2B5EF4-FFF2-40B4-BE49-F238E27FC236}">
                <a16:creationId xmlns:a16="http://schemas.microsoft.com/office/drawing/2014/main" id="{94297AE3-CABA-236D-BCA5-9A08EA4D50EE}"/>
              </a:ext>
            </a:extLst>
          </p:cNvPr>
          <p:cNvSpPr>
            <a:spLocks noGrp="1"/>
          </p:cNvSpPr>
          <p:nvPr>
            <p:ph idx="1"/>
          </p:nvPr>
        </p:nvSpPr>
        <p:spPr/>
        <p:txBody>
          <a:bodyPr/>
          <a:lstStyle/>
          <a:p>
            <a:r>
              <a:rPr lang="en-US" dirty="0"/>
              <a:t>Hammers</a:t>
            </a:r>
          </a:p>
          <a:p>
            <a:r>
              <a:rPr lang="en-US" dirty="0"/>
              <a:t>Tape measure</a:t>
            </a:r>
          </a:p>
          <a:p>
            <a:r>
              <a:rPr lang="en-US" dirty="0"/>
              <a:t>Shovel</a:t>
            </a:r>
          </a:p>
          <a:p>
            <a:r>
              <a:rPr lang="en-US" dirty="0"/>
              <a:t>Minimum 4-foot level</a:t>
            </a:r>
          </a:p>
          <a:p>
            <a:r>
              <a:rPr lang="en-US" dirty="0"/>
              <a:t>Hand saw</a:t>
            </a:r>
          </a:p>
          <a:p>
            <a:r>
              <a:rPr lang="en-US" dirty="0"/>
              <a:t>Step ladder</a:t>
            </a:r>
          </a:p>
        </p:txBody>
      </p:sp>
      <p:sp>
        <p:nvSpPr>
          <p:cNvPr id="4" name="Slide Number Placeholder 3">
            <a:extLst>
              <a:ext uri="{FF2B5EF4-FFF2-40B4-BE49-F238E27FC236}">
                <a16:creationId xmlns:a16="http://schemas.microsoft.com/office/drawing/2014/main" id="{4BC0A01A-22F0-ED74-7065-E6C5A9CADEBB}"/>
              </a:ext>
            </a:extLst>
          </p:cNvPr>
          <p:cNvSpPr>
            <a:spLocks noGrp="1"/>
          </p:cNvSpPr>
          <p:nvPr>
            <p:ph type="sldNum" sz="quarter" idx="12"/>
          </p:nvPr>
        </p:nvSpPr>
        <p:spPr/>
        <p:txBody>
          <a:bodyPr/>
          <a:lstStyle/>
          <a:p>
            <a:fld id="{94EB6085-BAF5-4933-83A1-A4EB92F7E515}" type="slidenum">
              <a:rPr lang="en-US" smtClean="0"/>
              <a:t>3</a:t>
            </a:fld>
            <a:endParaRPr lang="en-US"/>
          </a:p>
        </p:txBody>
      </p:sp>
    </p:spTree>
    <p:extLst>
      <p:ext uri="{BB962C8B-B14F-4D97-AF65-F5344CB8AC3E}">
        <p14:creationId xmlns:p14="http://schemas.microsoft.com/office/powerpoint/2010/main" val="878911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CD79-4E42-C2CE-D701-1E8C4B4E9EE9}"/>
              </a:ext>
            </a:extLst>
          </p:cNvPr>
          <p:cNvSpPr>
            <a:spLocks noGrp="1"/>
          </p:cNvSpPr>
          <p:nvPr>
            <p:ph type="title"/>
          </p:nvPr>
        </p:nvSpPr>
        <p:spPr/>
        <p:txBody>
          <a:bodyPr/>
          <a:lstStyle/>
          <a:p>
            <a:r>
              <a:rPr lang="en-US" dirty="0"/>
              <a:t>Nail Walls to Floor</a:t>
            </a:r>
          </a:p>
        </p:txBody>
      </p:sp>
      <p:pic>
        <p:nvPicPr>
          <p:cNvPr id="5" name="Content Placeholder 4">
            <a:extLst>
              <a:ext uri="{FF2B5EF4-FFF2-40B4-BE49-F238E27FC236}">
                <a16:creationId xmlns:a16="http://schemas.microsoft.com/office/drawing/2014/main" id="{74ECD2A7-0494-74E4-38D1-F21F07AF73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473" y="1825625"/>
            <a:ext cx="4753054" cy="4351338"/>
          </a:xfrm>
        </p:spPr>
      </p:pic>
      <p:sp>
        <p:nvSpPr>
          <p:cNvPr id="3" name="Slide Number Placeholder 2">
            <a:extLst>
              <a:ext uri="{FF2B5EF4-FFF2-40B4-BE49-F238E27FC236}">
                <a16:creationId xmlns:a16="http://schemas.microsoft.com/office/drawing/2014/main" id="{3EFD25A7-D918-DE5B-E387-7C00A7F9F75B}"/>
              </a:ext>
            </a:extLst>
          </p:cNvPr>
          <p:cNvSpPr>
            <a:spLocks noGrp="1"/>
          </p:cNvSpPr>
          <p:nvPr>
            <p:ph type="sldNum" sz="quarter" idx="12"/>
          </p:nvPr>
        </p:nvSpPr>
        <p:spPr/>
        <p:txBody>
          <a:bodyPr/>
          <a:lstStyle/>
          <a:p>
            <a:fld id="{94EB6085-BAF5-4933-83A1-A4EB92F7E515}" type="slidenum">
              <a:rPr lang="en-US" smtClean="0"/>
              <a:t>30</a:t>
            </a:fld>
            <a:endParaRPr lang="en-US"/>
          </a:p>
        </p:txBody>
      </p:sp>
    </p:spTree>
    <p:extLst>
      <p:ext uri="{BB962C8B-B14F-4D97-AF65-F5344CB8AC3E}">
        <p14:creationId xmlns:p14="http://schemas.microsoft.com/office/powerpoint/2010/main" val="1461520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75BA-EAC0-A6AC-73C9-2F93E8E0BAF4}"/>
              </a:ext>
            </a:extLst>
          </p:cNvPr>
          <p:cNvSpPr>
            <a:spLocks noGrp="1"/>
          </p:cNvSpPr>
          <p:nvPr>
            <p:ph type="title"/>
          </p:nvPr>
        </p:nvSpPr>
        <p:spPr>
          <a:xfrm>
            <a:off x="484094" y="365126"/>
            <a:ext cx="8240358" cy="1325563"/>
          </a:xfrm>
        </p:spPr>
        <p:txBody>
          <a:bodyPr/>
          <a:lstStyle/>
          <a:p>
            <a:r>
              <a:rPr lang="en-US" dirty="0"/>
              <a:t>Finish Driving Nails to Secure Walls</a:t>
            </a:r>
          </a:p>
        </p:txBody>
      </p:sp>
      <p:pic>
        <p:nvPicPr>
          <p:cNvPr id="5" name="Content Placeholder 4">
            <a:extLst>
              <a:ext uri="{FF2B5EF4-FFF2-40B4-BE49-F238E27FC236}">
                <a16:creationId xmlns:a16="http://schemas.microsoft.com/office/drawing/2014/main" id="{9952B059-A495-7975-7373-6C3FCFA415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0248" y="1825625"/>
            <a:ext cx="3263503" cy="4351338"/>
          </a:xfrm>
        </p:spPr>
      </p:pic>
      <p:sp>
        <p:nvSpPr>
          <p:cNvPr id="3" name="Slide Number Placeholder 2">
            <a:extLst>
              <a:ext uri="{FF2B5EF4-FFF2-40B4-BE49-F238E27FC236}">
                <a16:creationId xmlns:a16="http://schemas.microsoft.com/office/drawing/2014/main" id="{0FF88016-ACF5-14C3-EF51-FEAC9F9D3387}"/>
              </a:ext>
            </a:extLst>
          </p:cNvPr>
          <p:cNvSpPr>
            <a:spLocks noGrp="1"/>
          </p:cNvSpPr>
          <p:nvPr>
            <p:ph type="sldNum" sz="quarter" idx="12"/>
          </p:nvPr>
        </p:nvSpPr>
        <p:spPr/>
        <p:txBody>
          <a:bodyPr/>
          <a:lstStyle/>
          <a:p>
            <a:fld id="{94EB6085-BAF5-4933-83A1-A4EB92F7E515}" type="slidenum">
              <a:rPr lang="en-US" smtClean="0"/>
              <a:t>31</a:t>
            </a:fld>
            <a:endParaRPr lang="en-US"/>
          </a:p>
        </p:txBody>
      </p:sp>
    </p:spTree>
    <p:extLst>
      <p:ext uri="{BB962C8B-B14F-4D97-AF65-F5344CB8AC3E}">
        <p14:creationId xmlns:p14="http://schemas.microsoft.com/office/powerpoint/2010/main" val="3700225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DD7F2-6339-6CF6-1830-0287AFCA95B5}"/>
              </a:ext>
            </a:extLst>
          </p:cNvPr>
          <p:cNvSpPr>
            <a:spLocks noGrp="1"/>
          </p:cNvSpPr>
          <p:nvPr>
            <p:ph type="title"/>
          </p:nvPr>
        </p:nvSpPr>
        <p:spPr/>
        <p:txBody>
          <a:bodyPr/>
          <a:lstStyle/>
          <a:p>
            <a:r>
              <a:rPr lang="en-US" dirty="0"/>
              <a:t>Attach Side Wall Sheathing to Front Wall Frame</a:t>
            </a:r>
          </a:p>
        </p:txBody>
      </p:sp>
      <p:pic>
        <p:nvPicPr>
          <p:cNvPr id="5" name="Content Placeholder 4">
            <a:extLst>
              <a:ext uri="{FF2B5EF4-FFF2-40B4-BE49-F238E27FC236}">
                <a16:creationId xmlns:a16="http://schemas.microsoft.com/office/drawing/2014/main" id="{A1815F86-F570-44EB-2056-B154FE5725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0248" y="1825625"/>
            <a:ext cx="3263503" cy="4351338"/>
          </a:xfrm>
        </p:spPr>
      </p:pic>
      <p:sp>
        <p:nvSpPr>
          <p:cNvPr id="3" name="Slide Number Placeholder 2">
            <a:extLst>
              <a:ext uri="{FF2B5EF4-FFF2-40B4-BE49-F238E27FC236}">
                <a16:creationId xmlns:a16="http://schemas.microsoft.com/office/drawing/2014/main" id="{6CF09803-E03C-3CBC-4EB4-707CBA9699BB}"/>
              </a:ext>
            </a:extLst>
          </p:cNvPr>
          <p:cNvSpPr>
            <a:spLocks noGrp="1"/>
          </p:cNvSpPr>
          <p:nvPr>
            <p:ph type="sldNum" sz="quarter" idx="12"/>
          </p:nvPr>
        </p:nvSpPr>
        <p:spPr/>
        <p:txBody>
          <a:bodyPr/>
          <a:lstStyle/>
          <a:p>
            <a:fld id="{94EB6085-BAF5-4933-83A1-A4EB92F7E515}" type="slidenum">
              <a:rPr lang="en-US" smtClean="0"/>
              <a:t>32</a:t>
            </a:fld>
            <a:endParaRPr lang="en-US"/>
          </a:p>
        </p:txBody>
      </p:sp>
    </p:spTree>
    <p:extLst>
      <p:ext uri="{BB962C8B-B14F-4D97-AF65-F5344CB8AC3E}">
        <p14:creationId xmlns:p14="http://schemas.microsoft.com/office/powerpoint/2010/main" val="1944377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12205-26CA-8AA1-AB94-B0684BA4DBDC}"/>
              </a:ext>
            </a:extLst>
          </p:cNvPr>
          <p:cNvSpPr>
            <a:spLocks noGrp="1"/>
          </p:cNvSpPr>
          <p:nvPr>
            <p:ph type="title"/>
          </p:nvPr>
        </p:nvSpPr>
        <p:spPr/>
        <p:txBody>
          <a:bodyPr/>
          <a:lstStyle/>
          <a:p>
            <a:r>
              <a:rPr lang="en-US" dirty="0"/>
              <a:t>Roof</a:t>
            </a:r>
          </a:p>
        </p:txBody>
      </p:sp>
      <p:sp>
        <p:nvSpPr>
          <p:cNvPr id="3" name="Content Placeholder 2">
            <a:extLst>
              <a:ext uri="{FF2B5EF4-FFF2-40B4-BE49-F238E27FC236}">
                <a16:creationId xmlns:a16="http://schemas.microsoft.com/office/drawing/2014/main" id="{FABB4C42-07AE-5DCC-B4B7-4756E4EE2440}"/>
              </a:ext>
            </a:extLst>
          </p:cNvPr>
          <p:cNvSpPr>
            <a:spLocks noGrp="1"/>
          </p:cNvSpPr>
          <p:nvPr>
            <p:ph idx="1"/>
          </p:nvPr>
        </p:nvSpPr>
        <p:spPr>
          <a:xfrm>
            <a:off x="628650" y="1825625"/>
            <a:ext cx="7886700" cy="4532144"/>
          </a:xfrm>
        </p:spPr>
        <p:txBody>
          <a:bodyPr>
            <a:normAutofit fontScale="92500" lnSpcReduction="10000"/>
          </a:bodyPr>
          <a:lstStyle/>
          <a:p>
            <a:r>
              <a:rPr lang="en-US" dirty="0"/>
              <a:t>Roof is constructed from two 5’ x 3½’ pieces of T&amp;G floor panel</a:t>
            </a:r>
          </a:p>
          <a:p>
            <a:r>
              <a:rPr lang="en-US" dirty="0"/>
              <a:t>Paint the top and edges of the roof panels and a 9” border around the underside (eaves)</a:t>
            </a:r>
          </a:p>
          <a:p>
            <a:r>
              <a:rPr lang="en-US" dirty="0"/>
              <a:t>Preassemble the two pieces with the underside up and attach the 1x2 PVC trim piece using 1¼” screws as shown below.  See Figure 22 (Sheet 4)</a:t>
            </a:r>
          </a:p>
          <a:p>
            <a:r>
              <a:rPr lang="en-US" dirty="0"/>
              <a:t>Remove the trim piece and set each piece in place on the roof after placing a bead of exterior glue in the groove</a:t>
            </a:r>
          </a:p>
          <a:p>
            <a:r>
              <a:rPr lang="en-US" dirty="0"/>
              <a:t>Reattach the trim to the existing holes and use it to align the roof panel on the assembled wall framing</a:t>
            </a:r>
          </a:p>
        </p:txBody>
      </p:sp>
      <p:sp>
        <p:nvSpPr>
          <p:cNvPr id="4" name="Slide Number Placeholder 3">
            <a:extLst>
              <a:ext uri="{FF2B5EF4-FFF2-40B4-BE49-F238E27FC236}">
                <a16:creationId xmlns:a16="http://schemas.microsoft.com/office/drawing/2014/main" id="{EB7B9DE4-F09F-8F0F-75A9-FAE393B03705}"/>
              </a:ext>
            </a:extLst>
          </p:cNvPr>
          <p:cNvSpPr>
            <a:spLocks noGrp="1"/>
          </p:cNvSpPr>
          <p:nvPr>
            <p:ph type="sldNum" sz="quarter" idx="12"/>
          </p:nvPr>
        </p:nvSpPr>
        <p:spPr/>
        <p:txBody>
          <a:bodyPr/>
          <a:lstStyle/>
          <a:p>
            <a:fld id="{94EB6085-BAF5-4933-83A1-A4EB92F7E515}" type="slidenum">
              <a:rPr lang="en-US" smtClean="0"/>
              <a:t>33</a:t>
            </a:fld>
            <a:endParaRPr lang="en-US"/>
          </a:p>
        </p:txBody>
      </p:sp>
    </p:spTree>
    <p:extLst>
      <p:ext uri="{BB962C8B-B14F-4D97-AF65-F5344CB8AC3E}">
        <p14:creationId xmlns:p14="http://schemas.microsoft.com/office/powerpoint/2010/main" val="2929441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EB258-6062-B3A5-2EF8-0B0B1DF577F7}"/>
              </a:ext>
            </a:extLst>
          </p:cNvPr>
          <p:cNvSpPr>
            <a:spLocks noGrp="1"/>
          </p:cNvSpPr>
          <p:nvPr>
            <p:ph type="title"/>
          </p:nvPr>
        </p:nvSpPr>
        <p:spPr>
          <a:xfrm>
            <a:off x="516367" y="365126"/>
            <a:ext cx="8154297" cy="1325563"/>
          </a:xfrm>
        </p:spPr>
        <p:txBody>
          <a:bodyPr/>
          <a:lstStyle/>
          <a:p>
            <a:r>
              <a:rPr lang="en-US" dirty="0"/>
              <a:t>Trim Attached to Underside of Roof</a:t>
            </a:r>
          </a:p>
        </p:txBody>
      </p:sp>
      <p:pic>
        <p:nvPicPr>
          <p:cNvPr id="5" name="Content Placeholder 4">
            <a:extLst>
              <a:ext uri="{FF2B5EF4-FFF2-40B4-BE49-F238E27FC236}">
                <a16:creationId xmlns:a16="http://schemas.microsoft.com/office/drawing/2014/main" id="{1BD5C549-AABC-B646-4439-6A684FD4C8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4144" y="1825625"/>
            <a:ext cx="7735712" cy="4351338"/>
          </a:xfrm>
        </p:spPr>
      </p:pic>
      <p:sp>
        <p:nvSpPr>
          <p:cNvPr id="3" name="Slide Number Placeholder 2">
            <a:extLst>
              <a:ext uri="{FF2B5EF4-FFF2-40B4-BE49-F238E27FC236}">
                <a16:creationId xmlns:a16="http://schemas.microsoft.com/office/drawing/2014/main" id="{5F8EE785-15A8-1F15-5730-8C32B0BA43B8}"/>
              </a:ext>
            </a:extLst>
          </p:cNvPr>
          <p:cNvSpPr>
            <a:spLocks noGrp="1"/>
          </p:cNvSpPr>
          <p:nvPr>
            <p:ph type="sldNum" sz="quarter" idx="12"/>
          </p:nvPr>
        </p:nvSpPr>
        <p:spPr/>
        <p:txBody>
          <a:bodyPr/>
          <a:lstStyle/>
          <a:p>
            <a:fld id="{94EB6085-BAF5-4933-83A1-A4EB92F7E515}" type="slidenum">
              <a:rPr lang="en-US" smtClean="0"/>
              <a:t>34</a:t>
            </a:fld>
            <a:endParaRPr lang="en-US"/>
          </a:p>
        </p:txBody>
      </p:sp>
    </p:spTree>
    <p:extLst>
      <p:ext uri="{BB962C8B-B14F-4D97-AF65-F5344CB8AC3E}">
        <p14:creationId xmlns:p14="http://schemas.microsoft.com/office/powerpoint/2010/main" val="608344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CD0C5-45F6-68F6-8BC3-978E71B4717B}"/>
              </a:ext>
            </a:extLst>
          </p:cNvPr>
          <p:cNvSpPr>
            <a:spLocks noGrp="1"/>
          </p:cNvSpPr>
          <p:nvPr>
            <p:ph type="title"/>
          </p:nvPr>
        </p:nvSpPr>
        <p:spPr/>
        <p:txBody>
          <a:bodyPr/>
          <a:lstStyle/>
          <a:p>
            <a:r>
              <a:rPr lang="en-US" dirty="0"/>
              <a:t>Roof</a:t>
            </a:r>
          </a:p>
        </p:txBody>
      </p:sp>
      <p:sp>
        <p:nvSpPr>
          <p:cNvPr id="3" name="Content Placeholder 2">
            <a:extLst>
              <a:ext uri="{FF2B5EF4-FFF2-40B4-BE49-F238E27FC236}">
                <a16:creationId xmlns:a16="http://schemas.microsoft.com/office/drawing/2014/main" id="{70C4807C-53C0-F135-C536-40C6ABFA5BDF}"/>
              </a:ext>
            </a:extLst>
          </p:cNvPr>
          <p:cNvSpPr>
            <a:spLocks noGrp="1"/>
          </p:cNvSpPr>
          <p:nvPr>
            <p:ph idx="1"/>
          </p:nvPr>
        </p:nvSpPr>
        <p:spPr/>
        <p:txBody>
          <a:bodyPr/>
          <a:lstStyle/>
          <a:p>
            <a:r>
              <a:rPr lang="en-US" dirty="0"/>
              <a:t>After ensuring that the 1x2 PVC trim piece is bearing on the siding at the top of the front wall, that the roof is centered over the walls and that the tongue and groove joint are uniformly engaged, drive 8d exterior nails through all holes in the roof into the wall framing</a:t>
            </a:r>
          </a:p>
        </p:txBody>
      </p:sp>
      <p:sp>
        <p:nvSpPr>
          <p:cNvPr id="4" name="Slide Number Placeholder 3">
            <a:extLst>
              <a:ext uri="{FF2B5EF4-FFF2-40B4-BE49-F238E27FC236}">
                <a16:creationId xmlns:a16="http://schemas.microsoft.com/office/drawing/2014/main" id="{B6ECD4F2-0B8A-51A8-5D01-408E46A6D630}"/>
              </a:ext>
            </a:extLst>
          </p:cNvPr>
          <p:cNvSpPr>
            <a:spLocks noGrp="1"/>
          </p:cNvSpPr>
          <p:nvPr>
            <p:ph type="sldNum" sz="quarter" idx="12"/>
          </p:nvPr>
        </p:nvSpPr>
        <p:spPr/>
        <p:txBody>
          <a:bodyPr/>
          <a:lstStyle/>
          <a:p>
            <a:fld id="{94EB6085-BAF5-4933-83A1-A4EB92F7E515}" type="slidenum">
              <a:rPr lang="en-US" smtClean="0"/>
              <a:t>35</a:t>
            </a:fld>
            <a:endParaRPr lang="en-US"/>
          </a:p>
        </p:txBody>
      </p:sp>
    </p:spTree>
    <p:extLst>
      <p:ext uri="{BB962C8B-B14F-4D97-AF65-F5344CB8AC3E}">
        <p14:creationId xmlns:p14="http://schemas.microsoft.com/office/powerpoint/2010/main" val="1108036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AA78D-398E-B511-F147-99E24F86FB6D}"/>
              </a:ext>
            </a:extLst>
          </p:cNvPr>
          <p:cNvSpPr>
            <a:spLocks noGrp="1"/>
          </p:cNvSpPr>
          <p:nvPr>
            <p:ph type="title"/>
          </p:nvPr>
        </p:nvSpPr>
        <p:spPr/>
        <p:txBody>
          <a:bodyPr/>
          <a:lstStyle/>
          <a:p>
            <a:r>
              <a:rPr lang="en-US" dirty="0"/>
              <a:t>Nail Roof to Walls</a:t>
            </a:r>
          </a:p>
        </p:txBody>
      </p:sp>
      <p:pic>
        <p:nvPicPr>
          <p:cNvPr id="5" name="Content Placeholder 4">
            <a:extLst>
              <a:ext uri="{FF2B5EF4-FFF2-40B4-BE49-F238E27FC236}">
                <a16:creationId xmlns:a16="http://schemas.microsoft.com/office/drawing/2014/main" id="{49B0A067-4482-5AC0-92BE-7CDB0A3169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6383" y="1825625"/>
            <a:ext cx="5031234" cy="4351338"/>
          </a:xfrm>
        </p:spPr>
      </p:pic>
      <p:sp>
        <p:nvSpPr>
          <p:cNvPr id="3" name="Slide Number Placeholder 2">
            <a:extLst>
              <a:ext uri="{FF2B5EF4-FFF2-40B4-BE49-F238E27FC236}">
                <a16:creationId xmlns:a16="http://schemas.microsoft.com/office/drawing/2014/main" id="{2C8CA1D5-CF4D-38E5-2F14-5A1A24124439}"/>
              </a:ext>
            </a:extLst>
          </p:cNvPr>
          <p:cNvSpPr>
            <a:spLocks noGrp="1"/>
          </p:cNvSpPr>
          <p:nvPr>
            <p:ph type="sldNum" sz="quarter" idx="12"/>
          </p:nvPr>
        </p:nvSpPr>
        <p:spPr/>
        <p:txBody>
          <a:bodyPr/>
          <a:lstStyle/>
          <a:p>
            <a:fld id="{94EB6085-BAF5-4933-83A1-A4EB92F7E515}" type="slidenum">
              <a:rPr lang="en-US" smtClean="0"/>
              <a:t>36</a:t>
            </a:fld>
            <a:endParaRPr lang="en-US"/>
          </a:p>
        </p:txBody>
      </p:sp>
    </p:spTree>
    <p:extLst>
      <p:ext uri="{BB962C8B-B14F-4D97-AF65-F5344CB8AC3E}">
        <p14:creationId xmlns:p14="http://schemas.microsoft.com/office/powerpoint/2010/main" val="765738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A96C-6FC2-3114-FC11-086C97B91100}"/>
              </a:ext>
            </a:extLst>
          </p:cNvPr>
          <p:cNvSpPr>
            <a:spLocks noGrp="1"/>
          </p:cNvSpPr>
          <p:nvPr>
            <p:ph type="title"/>
          </p:nvPr>
        </p:nvSpPr>
        <p:spPr>
          <a:xfrm>
            <a:off x="628650" y="31628"/>
            <a:ext cx="7886700" cy="1325563"/>
          </a:xfrm>
        </p:spPr>
        <p:txBody>
          <a:bodyPr/>
          <a:lstStyle/>
          <a:p>
            <a:r>
              <a:rPr lang="en-US" dirty="0"/>
              <a:t>Trim</a:t>
            </a:r>
          </a:p>
        </p:txBody>
      </p:sp>
      <p:sp>
        <p:nvSpPr>
          <p:cNvPr id="3" name="Content Placeholder 2">
            <a:extLst>
              <a:ext uri="{FF2B5EF4-FFF2-40B4-BE49-F238E27FC236}">
                <a16:creationId xmlns:a16="http://schemas.microsoft.com/office/drawing/2014/main" id="{1EDCA483-1AC2-D27C-A427-C72910238A83}"/>
              </a:ext>
            </a:extLst>
          </p:cNvPr>
          <p:cNvSpPr>
            <a:spLocks noGrp="1"/>
          </p:cNvSpPr>
          <p:nvPr>
            <p:ph idx="1"/>
          </p:nvPr>
        </p:nvSpPr>
        <p:spPr>
          <a:xfrm>
            <a:off x="628650" y="1276974"/>
            <a:ext cx="7886700" cy="4833370"/>
          </a:xfrm>
        </p:spPr>
        <p:txBody>
          <a:bodyPr>
            <a:normAutofit fontScale="92500" lnSpcReduction="20000"/>
          </a:bodyPr>
          <a:lstStyle/>
          <a:p>
            <a:r>
              <a:rPr lang="en-US" dirty="0"/>
              <a:t>Using a hand saw, cut the 2x3 framing lumber out of the door opening</a:t>
            </a:r>
          </a:p>
          <a:p>
            <a:r>
              <a:rPr lang="en-US" dirty="0"/>
              <a:t>After painting the trim, glue all pieces in place using an exterior, instant-grab adhesive</a:t>
            </a:r>
          </a:p>
          <a:p>
            <a:r>
              <a:rPr lang="en-US" dirty="0"/>
              <a:t>We initially cut all door and window trim to the length given in the drawings.  It was necessary to shorten many of the pieces in order to fit in the assembled walls.  It would be best to complete the fit-up before painting the trim pieces</a:t>
            </a:r>
          </a:p>
          <a:p>
            <a:r>
              <a:rPr lang="en-US" dirty="0"/>
              <a:t>Fit the other trim pieces to the assembled playhouse and cut to length.  Glue these in place</a:t>
            </a:r>
          </a:p>
          <a:p>
            <a:r>
              <a:rPr lang="en-US" dirty="0"/>
              <a:t>Figures 37 and 38 (Sheet 5) show the location of trim pieces </a:t>
            </a:r>
          </a:p>
          <a:p>
            <a:r>
              <a:rPr lang="en-US" dirty="0"/>
              <a:t>Touch up the paint, as required</a:t>
            </a:r>
          </a:p>
          <a:p>
            <a:endParaRPr lang="en-US" dirty="0"/>
          </a:p>
        </p:txBody>
      </p:sp>
      <p:sp>
        <p:nvSpPr>
          <p:cNvPr id="4" name="Slide Number Placeholder 3">
            <a:extLst>
              <a:ext uri="{FF2B5EF4-FFF2-40B4-BE49-F238E27FC236}">
                <a16:creationId xmlns:a16="http://schemas.microsoft.com/office/drawing/2014/main" id="{B60BAA08-842A-50AC-2ABA-44F44F21225D}"/>
              </a:ext>
            </a:extLst>
          </p:cNvPr>
          <p:cNvSpPr>
            <a:spLocks noGrp="1"/>
          </p:cNvSpPr>
          <p:nvPr>
            <p:ph type="sldNum" sz="quarter" idx="12"/>
          </p:nvPr>
        </p:nvSpPr>
        <p:spPr/>
        <p:txBody>
          <a:bodyPr/>
          <a:lstStyle/>
          <a:p>
            <a:fld id="{94EB6085-BAF5-4933-83A1-A4EB92F7E515}" type="slidenum">
              <a:rPr lang="en-US" smtClean="0"/>
              <a:t>37</a:t>
            </a:fld>
            <a:endParaRPr lang="en-US"/>
          </a:p>
        </p:txBody>
      </p:sp>
    </p:spTree>
    <p:extLst>
      <p:ext uri="{BB962C8B-B14F-4D97-AF65-F5344CB8AC3E}">
        <p14:creationId xmlns:p14="http://schemas.microsoft.com/office/powerpoint/2010/main" val="2681964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7E6B2-AF70-CFA6-11E1-8EEABE23BFCC}"/>
              </a:ext>
            </a:extLst>
          </p:cNvPr>
          <p:cNvSpPr>
            <a:spLocks noGrp="1"/>
          </p:cNvSpPr>
          <p:nvPr>
            <p:ph type="title"/>
          </p:nvPr>
        </p:nvSpPr>
        <p:spPr/>
        <p:txBody>
          <a:bodyPr/>
          <a:lstStyle/>
          <a:p>
            <a:r>
              <a:rPr lang="en-US" dirty="0"/>
              <a:t>Assembly Activities</a:t>
            </a:r>
          </a:p>
        </p:txBody>
      </p:sp>
      <p:sp>
        <p:nvSpPr>
          <p:cNvPr id="3" name="Content Placeholder 2">
            <a:extLst>
              <a:ext uri="{FF2B5EF4-FFF2-40B4-BE49-F238E27FC236}">
                <a16:creationId xmlns:a16="http://schemas.microsoft.com/office/drawing/2014/main" id="{82F4C7BB-94EC-ED95-E20A-0D3D45873AC4}"/>
              </a:ext>
            </a:extLst>
          </p:cNvPr>
          <p:cNvSpPr>
            <a:spLocks noGrp="1"/>
          </p:cNvSpPr>
          <p:nvPr>
            <p:ph idx="1"/>
          </p:nvPr>
        </p:nvSpPr>
        <p:spPr/>
        <p:txBody>
          <a:bodyPr>
            <a:normAutofit lnSpcReduction="10000"/>
          </a:bodyPr>
          <a:lstStyle/>
          <a:p>
            <a:r>
              <a:rPr lang="en-US" dirty="0"/>
              <a:t>Site preparation</a:t>
            </a:r>
          </a:p>
          <a:p>
            <a:r>
              <a:rPr lang="en-US" dirty="0"/>
              <a:t>Foundation</a:t>
            </a:r>
          </a:p>
          <a:p>
            <a:r>
              <a:rPr lang="en-US" dirty="0"/>
              <a:t>Floor framing</a:t>
            </a:r>
          </a:p>
          <a:p>
            <a:r>
              <a:rPr lang="en-US" dirty="0"/>
              <a:t>Floor sheathing</a:t>
            </a:r>
          </a:p>
          <a:p>
            <a:r>
              <a:rPr lang="en-US" dirty="0"/>
              <a:t>Wall framing</a:t>
            </a:r>
          </a:p>
          <a:p>
            <a:r>
              <a:rPr lang="en-US" dirty="0"/>
              <a:t>Wall sheathing</a:t>
            </a:r>
          </a:p>
          <a:p>
            <a:r>
              <a:rPr lang="en-US" dirty="0"/>
              <a:t>Wall erection</a:t>
            </a:r>
          </a:p>
          <a:p>
            <a:r>
              <a:rPr lang="en-US" dirty="0"/>
              <a:t>Roof</a:t>
            </a:r>
          </a:p>
          <a:p>
            <a:r>
              <a:rPr lang="en-US" dirty="0"/>
              <a:t>Trim</a:t>
            </a:r>
          </a:p>
        </p:txBody>
      </p:sp>
      <p:sp>
        <p:nvSpPr>
          <p:cNvPr id="4" name="Slide Number Placeholder 3">
            <a:extLst>
              <a:ext uri="{FF2B5EF4-FFF2-40B4-BE49-F238E27FC236}">
                <a16:creationId xmlns:a16="http://schemas.microsoft.com/office/drawing/2014/main" id="{1554E730-61D2-E29D-D0FE-87645E32BE94}"/>
              </a:ext>
            </a:extLst>
          </p:cNvPr>
          <p:cNvSpPr>
            <a:spLocks noGrp="1"/>
          </p:cNvSpPr>
          <p:nvPr>
            <p:ph type="sldNum" sz="quarter" idx="12"/>
          </p:nvPr>
        </p:nvSpPr>
        <p:spPr/>
        <p:txBody>
          <a:bodyPr/>
          <a:lstStyle/>
          <a:p>
            <a:fld id="{94EB6085-BAF5-4933-83A1-A4EB92F7E515}" type="slidenum">
              <a:rPr lang="en-US" smtClean="0"/>
              <a:t>4</a:t>
            </a:fld>
            <a:endParaRPr lang="en-US"/>
          </a:p>
        </p:txBody>
      </p:sp>
    </p:spTree>
    <p:extLst>
      <p:ext uri="{BB962C8B-B14F-4D97-AF65-F5344CB8AC3E}">
        <p14:creationId xmlns:p14="http://schemas.microsoft.com/office/powerpoint/2010/main" val="2026136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B19C6-8010-DAC7-DDE8-7C564A292976}"/>
              </a:ext>
            </a:extLst>
          </p:cNvPr>
          <p:cNvSpPr>
            <a:spLocks noGrp="1"/>
          </p:cNvSpPr>
          <p:nvPr>
            <p:ph type="title"/>
          </p:nvPr>
        </p:nvSpPr>
        <p:spPr/>
        <p:txBody>
          <a:bodyPr/>
          <a:lstStyle/>
          <a:p>
            <a:r>
              <a:rPr lang="en-US" dirty="0"/>
              <a:t>Site Preparation</a:t>
            </a:r>
          </a:p>
        </p:txBody>
      </p:sp>
      <p:sp>
        <p:nvSpPr>
          <p:cNvPr id="3" name="Content Placeholder 2">
            <a:extLst>
              <a:ext uri="{FF2B5EF4-FFF2-40B4-BE49-F238E27FC236}">
                <a16:creationId xmlns:a16="http://schemas.microsoft.com/office/drawing/2014/main" id="{263177E1-596E-836D-CBD6-5B37A056E7D6}"/>
              </a:ext>
            </a:extLst>
          </p:cNvPr>
          <p:cNvSpPr>
            <a:spLocks noGrp="1"/>
          </p:cNvSpPr>
          <p:nvPr>
            <p:ph idx="1"/>
          </p:nvPr>
        </p:nvSpPr>
        <p:spPr/>
        <p:txBody>
          <a:bodyPr/>
          <a:lstStyle/>
          <a:p>
            <a:r>
              <a:rPr lang="en-US" dirty="0"/>
              <a:t>Playhouse should be placed on a fairly level site</a:t>
            </a:r>
          </a:p>
          <a:p>
            <a:r>
              <a:rPr lang="en-US" dirty="0"/>
              <a:t>The area under the foundation blocks should be completely leveled using a shovel before placing the blocks</a:t>
            </a:r>
          </a:p>
          <a:p>
            <a:r>
              <a:rPr lang="en-US" dirty="0"/>
              <a:t>We chose to build our playhouse on an existing, level concrete slab, so no preparation was required</a:t>
            </a:r>
          </a:p>
        </p:txBody>
      </p:sp>
      <p:sp>
        <p:nvSpPr>
          <p:cNvPr id="4" name="Slide Number Placeholder 3">
            <a:extLst>
              <a:ext uri="{FF2B5EF4-FFF2-40B4-BE49-F238E27FC236}">
                <a16:creationId xmlns:a16="http://schemas.microsoft.com/office/drawing/2014/main" id="{937D75A6-9D32-7822-4686-489506C688B1}"/>
              </a:ext>
            </a:extLst>
          </p:cNvPr>
          <p:cNvSpPr>
            <a:spLocks noGrp="1"/>
          </p:cNvSpPr>
          <p:nvPr>
            <p:ph type="sldNum" sz="quarter" idx="12"/>
          </p:nvPr>
        </p:nvSpPr>
        <p:spPr/>
        <p:txBody>
          <a:bodyPr/>
          <a:lstStyle/>
          <a:p>
            <a:fld id="{94EB6085-BAF5-4933-83A1-A4EB92F7E515}" type="slidenum">
              <a:rPr lang="en-US" smtClean="0"/>
              <a:t>5</a:t>
            </a:fld>
            <a:endParaRPr lang="en-US"/>
          </a:p>
        </p:txBody>
      </p:sp>
    </p:spTree>
    <p:extLst>
      <p:ext uri="{BB962C8B-B14F-4D97-AF65-F5344CB8AC3E}">
        <p14:creationId xmlns:p14="http://schemas.microsoft.com/office/powerpoint/2010/main" val="1323046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2BF39-5B4B-5296-F13D-25D8AC913AA6}"/>
              </a:ext>
            </a:extLst>
          </p:cNvPr>
          <p:cNvSpPr>
            <a:spLocks noGrp="1"/>
          </p:cNvSpPr>
          <p:nvPr>
            <p:ph type="title"/>
          </p:nvPr>
        </p:nvSpPr>
        <p:spPr>
          <a:xfrm>
            <a:off x="628650" y="203758"/>
            <a:ext cx="7886700" cy="1325563"/>
          </a:xfrm>
        </p:spPr>
        <p:txBody>
          <a:bodyPr/>
          <a:lstStyle/>
          <a:p>
            <a:r>
              <a:rPr lang="en-US" dirty="0"/>
              <a:t>Foundation</a:t>
            </a:r>
          </a:p>
        </p:txBody>
      </p:sp>
      <p:sp>
        <p:nvSpPr>
          <p:cNvPr id="3" name="Content Placeholder 2">
            <a:extLst>
              <a:ext uri="{FF2B5EF4-FFF2-40B4-BE49-F238E27FC236}">
                <a16:creationId xmlns:a16="http://schemas.microsoft.com/office/drawing/2014/main" id="{092448B0-465F-4DAD-BF16-56ABE0AFEFD3}"/>
              </a:ext>
            </a:extLst>
          </p:cNvPr>
          <p:cNvSpPr>
            <a:spLocks noGrp="1"/>
          </p:cNvSpPr>
          <p:nvPr>
            <p:ph idx="1"/>
          </p:nvPr>
        </p:nvSpPr>
        <p:spPr>
          <a:xfrm>
            <a:off x="628650" y="1333950"/>
            <a:ext cx="7886700" cy="5088367"/>
          </a:xfrm>
        </p:spPr>
        <p:txBody>
          <a:bodyPr>
            <a:normAutofit/>
          </a:bodyPr>
          <a:lstStyle/>
          <a:p>
            <a:r>
              <a:rPr lang="en-US" sz="2400" dirty="0"/>
              <a:t>Because even treated lumber can deteriorate when in ground contact for long periods, a concrete block foundation is recommended</a:t>
            </a:r>
          </a:p>
          <a:p>
            <a:r>
              <a:rPr lang="en-US" sz="2400" dirty="0"/>
              <a:t>The concrete blocks also support the ends of the joists eliminating the need for structural joist hangers</a:t>
            </a:r>
          </a:p>
          <a:p>
            <a:r>
              <a:rPr lang="en-US" sz="2400" dirty="0"/>
              <a:t>Arrange the concrete blocks on the leveled site as shown in Figure 15 (Sheet 4)</a:t>
            </a:r>
          </a:p>
          <a:p>
            <a:r>
              <a:rPr lang="en-US" sz="2400" dirty="0"/>
              <a:t>Check the squaring dimension across both diagonals</a:t>
            </a:r>
          </a:p>
          <a:p>
            <a:r>
              <a:rPr lang="en-US" sz="2400" dirty="0"/>
              <a:t>The actual dimension will probably be slightly longer, but both diagonals should be the same length</a:t>
            </a:r>
          </a:p>
          <a:p>
            <a:pPr marL="0" indent="0">
              <a:buNone/>
            </a:pPr>
            <a:endParaRPr lang="en-US" dirty="0"/>
          </a:p>
        </p:txBody>
      </p:sp>
      <p:sp>
        <p:nvSpPr>
          <p:cNvPr id="4" name="Slide Number Placeholder 3">
            <a:extLst>
              <a:ext uri="{FF2B5EF4-FFF2-40B4-BE49-F238E27FC236}">
                <a16:creationId xmlns:a16="http://schemas.microsoft.com/office/drawing/2014/main" id="{553BE4FA-456F-AEAE-8D81-9DA914F60869}"/>
              </a:ext>
            </a:extLst>
          </p:cNvPr>
          <p:cNvSpPr>
            <a:spLocks noGrp="1"/>
          </p:cNvSpPr>
          <p:nvPr>
            <p:ph type="sldNum" sz="quarter" idx="12"/>
          </p:nvPr>
        </p:nvSpPr>
        <p:spPr/>
        <p:txBody>
          <a:bodyPr/>
          <a:lstStyle/>
          <a:p>
            <a:fld id="{94EB6085-BAF5-4933-83A1-A4EB92F7E515}" type="slidenum">
              <a:rPr lang="en-US" smtClean="0"/>
              <a:t>6</a:t>
            </a:fld>
            <a:endParaRPr lang="en-US"/>
          </a:p>
        </p:txBody>
      </p:sp>
    </p:spTree>
    <p:extLst>
      <p:ext uri="{BB962C8B-B14F-4D97-AF65-F5344CB8AC3E}">
        <p14:creationId xmlns:p14="http://schemas.microsoft.com/office/powerpoint/2010/main" val="1784821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B9846-457D-3F2D-5A3A-51FAF0DBAF8F}"/>
              </a:ext>
            </a:extLst>
          </p:cNvPr>
          <p:cNvSpPr>
            <a:spLocks noGrp="1"/>
          </p:cNvSpPr>
          <p:nvPr>
            <p:ph type="title"/>
          </p:nvPr>
        </p:nvSpPr>
        <p:spPr/>
        <p:txBody>
          <a:bodyPr/>
          <a:lstStyle/>
          <a:p>
            <a:r>
              <a:rPr lang="en-US" dirty="0"/>
              <a:t>Concrete Block Foundation</a:t>
            </a:r>
          </a:p>
        </p:txBody>
      </p:sp>
      <p:pic>
        <p:nvPicPr>
          <p:cNvPr id="5" name="Content Placeholder 4">
            <a:extLst>
              <a:ext uri="{FF2B5EF4-FFF2-40B4-BE49-F238E27FC236}">
                <a16:creationId xmlns:a16="http://schemas.microsoft.com/office/drawing/2014/main" id="{481CD055-EB20-4ABD-6EF9-D0A293CBDE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947930"/>
            <a:ext cx="7886700" cy="4106727"/>
          </a:xfrm>
        </p:spPr>
      </p:pic>
      <p:sp>
        <p:nvSpPr>
          <p:cNvPr id="3" name="Slide Number Placeholder 2">
            <a:extLst>
              <a:ext uri="{FF2B5EF4-FFF2-40B4-BE49-F238E27FC236}">
                <a16:creationId xmlns:a16="http://schemas.microsoft.com/office/drawing/2014/main" id="{88EA1933-119C-D46F-CBAF-BF4EF085AC60}"/>
              </a:ext>
            </a:extLst>
          </p:cNvPr>
          <p:cNvSpPr>
            <a:spLocks noGrp="1"/>
          </p:cNvSpPr>
          <p:nvPr>
            <p:ph type="sldNum" sz="quarter" idx="12"/>
          </p:nvPr>
        </p:nvSpPr>
        <p:spPr/>
        <p:txBody>
          <a:bodyPr/>
          <a:lstStyle/>
          <a:p>
            <a:fld id="{94EB6085-BAF5-4933-83A1-A4EB92F7E515}" type="slidenum">
              <a:rPr lang="en-US" smtClean="0"/>
              <a:t>7</a:t>
            </a:fld>
            <a:endParaRPr lang="en-US"/>
          </a:p>
        </p:txBody>
      </p:sp>
    </p:spTree>
    <p:extLst>
      <p:ext uri="{BB962C8B-B14F-4D97-AF65-F5344CB8AC3E}">
        <p14:creationId xmlns:p14="http://schemas.microsoft.com/office/powerpoint/2010/main" val="3842712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6E7FD-4ECB-0C77-2182-5731BDD4C79E}"/>
              </a:ext>
            </a:extLst>
          </p:cNvPr>
          <p:cNvSpPr>
            <a:spLocks noGrp="1"/>
          </p:cNvSpPr>
          <p:nvPr>
            <p:ph type="title"/>
          </p:nvPr>
        </p:nvSpPr>
        <p:spPr/>
        <p:txBody>
          <a:bodyPr/>
          <a:lstStyle/>
          <a:p>
            <a:r>
              <a:rPr lang="en-US" dirty="0"/>
              <a:t>Floor Framing</a:t>
            </a:r>
          </a:p>
        </p:txBody>
      </p:sp>
      <p:sp>
        <p:nvSpPr>
          <p:cNvPr id="3" name="Content Placeholder 2">
            <a:extLst>
              <a:ext uri="{FF2B5EF4-FFF2-40B4-BE49-F238E27FC236}">
                <a16:creationId xmlns:a16="http://schemas.microsoft.com/office/drawing/2014/main" id="{AEDF1AFA-CC7B-1488-49DC-6712FD2624B7}"/>
              </a:ext>
            </a:extLst>
          </p:cNvPr>
          <p:cNvSpPr>
            <a:spLocks noGrp="1"/>
          </p:cNvSpPr>
          <p:nvPr>
            <p:ph idx="1"/>
          </p:nvPr>
        </p:nvSpPr>
        <p:spPr/>
        <p:txBody>
          <a:bodyPr/>
          <a:lstStyle/>
          <a:p>
            <a:r>
              <a:rPr lang="en-US" dirty="0"/>
              <a:t>Assemble the floor framing as shown in Figure 17 (Sheet 4) referring to Figure 3 (Sheet 1)</a:t>
            </a:r>
          </a:p>
          <a:p>
            <a:r>
              <a:rPr lang="en-US" dirty="0"/>
              <a:t>Two 10d nails rated for treated lumber should be driven through the predrilled holes at each joint into the ends of the joists</a:t>
            </a:r>
          </a:p>
          <a:p>
            <a:r>
              <a:rPr lang="en-US" dirty="0"/>
              <a:t>Check the floor framing for square by comparing the lengths of the two diagonals.  Adjustments will be made when attaching the sheathing</a:t>
            </a:r>
          </a:p>
          <a:p>
            <a:r>
              <a:rPr lang="en-US" dirty="0"/>
              <a:t>Center the framing on the foundation as shown in Figure 18 (Sheet 4)</a:t>
            </a:r>
          </a:p>
        </p:txBody>
      </p:sp>
      <p:sp>
        <p:nvSpPr>
          <p:cNvPr id="4" name="Slide Number Placeholder 3">
            <a:extLst>
              <a:ext uri="{FF2B5EF4-FFF2-40B4-BE49-F238E27FC236}">
                <a16:creationId xmlns:a16="http://schemas.microsoft.com/office/drawing/2014/main" id="{7733A835-82B6-6629-6823-DBE14C0324E3}"/>
              </a:ext>
            </a:extLst>
          </p:cNvPr>
          <p:cNvSpPr>
            <a:spLocks noGrp="1"/>
          </p:cNvSpPr>
          <p:nvPr>
            <p:ph type="sldNum" sz="quarter" idx="12"/>
          </p:nvPr>
        </p:nvSpPr>
        <p:spPr/>
        <p:txBody>
          <a:bodyPr/>
          <a:lstStyle/>
          <a:p>
            <a:fld id="{94EB6085-BAF5-4933-83A1-A4EB92F7E515}" type="slidenum">
              <a:rPr lang="en-US" smtClean="0"/>
              <a:t>8</a:t>
            </a:fld>
            <a:endParaRPr lang="en-US"/>
          </a:p>
        </p:txBody>
      </p:sp>
    </p:spTree>
    <p:extLst>
      <p:ext uri="{BB962C8B-B14F-4D97-AF65-F5344CB8AC3E}">
        <p14:creationId xmlns:p14="http://schemas.microsoft.com/office/powerpoint/2010/main" val="1359442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25A25-3F7D-8485-49F8-963130D2319B}"/>
              </a:ext>
            </a:extLst>
          </p:cNvPr>
          <p:cNvSpPr>
            <a:spLocks noGrp="1"/>
          </p:cNvSpPr>
          <p:nvPr>
            <p:ph type="title"/>
          </p:nvPr>
        </p:nvSpPr>
        <p:spPr/>
        <p:txBody>
          <a:bodyPr>
            <a:normAutofit/>
          </a:bodyPr>
          <a:lstStyle/>
          <a:p>
            <a:r>
              <a:rPr lang="en-US" sz="4000" dirty="0"/>
              <a:t>Floor Framing Placed on Foundation</a:t>
            </a:r>
          </a:p>
        </p:txBody>
      </p:sp>
      <p:pic>
        <p:nvPicPr>
          <p:cNvPr id="5" name="Content Placeholder 4">
            <a:extLst>
              <a:ext uri="{FF2B5EF4-FFF2-40B4-BE49-F238E27FC236}">
                <a16:creationId xmlns:a16="http://schemas.microsoft.com/office/drawing/2014/main" id="{01C0677A-9E5D-A3EA-41C4-C7D352DCC2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876993"/>
            <a:ext cx="7886700" cy="4248601"/>
          </a:xfrm>
        </p:spPr>
      </p:pic>
      <p:sp>
        <p:nvSpPr>
          <p:cNvPr id="3" name="Slide Number Placeholder 2">
            <a:extLst>
              <a:ext uri="{FF2B5EF4-FFF2-40B4-BE49-F238E27FC236}">
                <a16:creationId xmlns:a16="http://schemas.microsoft.com/office/drawing/2014/main" id="{50281376-BB0B-7B51-C34E-93C937E738B1}"/>
              </a:ext>
            </a:extLst>
          </p:cNvPr>
          <p:cNvSpPr>
            <a:spLocks noGrp="1"/>
          </p:cNvSpPr>
          <p:nvPr>
            <p:ph type="sldNum" sz="quarter" idx="12"/>
          </p:nvPr>
        </p:nvSpPr>
        <p:spPr/>
        <p:txBody>
          <a:bodyPr/>
          <a:lstStyle/>
          <a:p>
            <a:fld id="{94EB6085-BAF5-4933-83A1-A4EB92F7E515}" type="slidenum">
              <a:rPr lang="en-US" smtClean="0"/>
              <a:t>9</a:t>
            </a:fld>
            <a:endParaRPr lang="en-US"/>
          </a:p>
        </p:txBody>
      </p:sp>
    </p:spTree>
    <p:extLst>
      <p:ext uri="{BB962C8B-B14F-4D97-AF65-F5344CB8AC3E}">
        <p14:creationId xmlns:p14="http://schemas.microsoft.com/office/powerpoint/2010/main" val="17911954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17 NAHB Widescreen Template">
  <a:themeElements>
    <a:clrScheme name="NAHB">
      <a:dk1>
        <a:srgbClr val="3D3935"/>
      </a:dk1>
      <a:lt1>
        <a:srgbClr val="FFFFFF"/>
      </a:lt1>
      <a:dk2>
        <a:srgbClr val="F2CD00"/>
      </a:dk2>
      <a:lt2>
        <a:srgbClr val="D78825"/>
      </a:lt2>
      <a:accent1>
        <a:srgbClr val="9E2A2B"/>
      </a:accent1>
      <a:accent2>
        <a:srgbClr val="6BA539"/>
      </a:accent2>
      <a:accent3>
        <a:srgbClr val="9D968D"/>
      </a:accent3>
      <a:accent4>
        <a:srgbClr val="5E8AB4"/>
      </a:accent4>
      <a:accent5>
        <a:srgbClr val="674736"/>
      </a:accent5>
      <a:accent6>
        <a:srgbClr val="C8102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494</TotalTime>
  <Words>1439</Words>
  <Application>Microsoft Office PowerPoint</Application>
  <PresentationFormat>On-screen Show (4:3)</PresentationFormat>
  <Paragraphs>153</Paragraphs>
  <Slides>37</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37</vt:i4>
      </vt:variant>
    </vt:vector>
  </HeadingPairs>
  <TitlesOfParts>
    <vt:vector size="42" baseType="lpstr">
      <vt:lpstr>Arial</vt:lpstr>
      <vt:lpstr>Calibri</vt:lpstr>
      <vt:lpstr>Calibri Light</vt:lpstr>
      <vt:lpstr>Office Theme</vt:lpstr>
      <vt:lpstr>2017 NAHB Widescreen Template</vt:lpstr>
      <vt:lpstr>PowerPoint Presentation</vt:lpstr>
      <vt:lpstr>Playhouse Assembly</vt:lpstr>
      <vt:lpstr>Assembly Tools</vt:lpstr>
      <vt:lpstr>Assembly Activities</vt:lpstr>
      <vt:lpstr>Site Preparation</vt:lpstr>
      <vt:lpstr>Foundation</vt:lpstr>
      <vt:lpstr>Concrete Block Foundation</vt:lpstr>
      <vt:lpstr>Floor Framing</vt:lpstr>
      <vt:lpstr>Floor Framing Placed on Foundation</vt:lpstr>
      <vt:lpstr>Floor Sheathing</vt:lpstr>
      <vt:lpstr>Floor Sheathing</vt:lpstr>
      <vt:lpstr>Wall Framing</vt:lpstr>
      <vt:lpstr>Assemble Front with Outside Down (door on right)</vt:lpstr>
      <vt:lpstr>Assemble Door and Windows First</vt:lpstr>
      <vt:lpstr>Complete the Bottom 4’ Frame</vt:lpstr>
      <vt:lpstr>Wall Framing</vt:lpstr>
      <vt:lpstr>Toenailing is Required in Places</vt:lpstr>
      <vt:lpstr>Use Blocking (w/shims) while Toenailing</vt:lpstr>
      <vt:lpstr>Completed Front Wall Frame</vt:lpstr>
      <vt:lpstr>Wall Framing</vt:lpstr>
      <vt:lpstr>Back Wall Framing</vt:lpstr>
      <vt:lpstr>Right Wall Framing</vt:lpstr>
      <vt:lpstr>Wall Sheathing – Right and Left</vt:lpstr>
      <vt:lpstr>Wall Sheathing – Right and Left</vt:lpstr>
      <vt:lpstr>Align Siding with Required Overhang</vt:lpstr>
      <vt:lpstr>Wall Sheathing – Front and Back</vt:lpstr>
      <vt:lpstr>Wall Erection</vt:lpstr>
      <vt:lpstr>Erect Back and Left Walls</vt:lpstr>
      <vt:lpstr>Wall Erection</vt:lpstr>
      <vt:lpstr>Nail Walls to Floor</vt:lpstr>
      <vt:lpstr>Finish Driving Nails to Secure Walls</vt:lpstr>
      <vt:lpstr>Attach Side Wall Sheathing to Front Wall Frame</vt:lpstr>
      <vt:lpstr>Roof</vt:lpstr>
      <vt:lpstr>Trim Attached to Underside of Roof</vt:lpstr>
      <vt:lpstr>Roof</vt:lpstr>
      <vt:lpstr>Nail Roof to Walls</vt:lpstr>
      <vt:lpstr>Trim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NAHB Playhouse</dc:title>
  <dc:creator>Kerry Slattery</dc:creator>
  <cp:lastModifiedBy>Anna Briseno</cp:lastModifiedBy>
  <cp:revision>20</cp:revision>
  <dcterms:created xsi:type="dcterms:W3CDTF">2022-06-09T12:18:54Z</dcterms:created>
  <dcterms:modified xsi:type="dcterms:W3CDTF">2022-06-22T20:42:46Z</dcterms:modified>
</cp:coreProperties>
</file>