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7"/>
  </p:notesMasterIdLst>
  <p:sldIdLst>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0" r:id="rId23"/>
    <p:sldId id="277" r:id="rId24"/>
    <p:sldId id="276" r:id="rId25"/>
    <p:sldId id="278"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64" d="100"/>
          <a:sy n="64" d="100"/>
        </p:scale>
        <p:origin x="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3F575E-B8A3-4F2E-9318-7DB975BE5A81}" type="datetimeFigureOut">
              <a:rPr lang="en-US" smtClean="0"/>
              <a:t>6/22/2022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3C64E9-E084-4D28-B765-7BBD02C10545}" type="slidenum">
              <a:rPr lang="en-US" smtClean="0"/>
              <a:t>‹#›</a:t>
            </a:fld>
            <a:endParaRPr lang="en-US"/>
          </a:p>
        </p:txBody>
      </p:sp>
    </p:spTree>
    <p:extLst>
      <p:ext uri="{BB962C8B-B14F-4D97-AF65-F5344CB8AC3E}">
        <p14:creationId xmlns:p14="http://schemas.microsoft.com/office/powerpoint/2010/main" val="147776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37C0F-EA99-4478-A018-10874E3A8F2C}"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71413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D11E0-684B-4B9A-97BE-527992AFEADA}"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372338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D860E-D7F1-4032-B2B0-350FF488F355}"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137022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7A7E6-6462-4DD2-8AFB-99A88556AB7A}"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424450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45787-9A76-41BD-A873-40A1B5DB85B6}"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95341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E0CAC2-6281-4AA8-A627-5940BDD0CE8B}" type="datetime1">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246144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36A11-C2C5-4B1B-B3C0-3B3B2B96962B}" type="datetime1">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398365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6EB273-4C0D-427F-B8EE-0AA92AE1052E}" type="datetime1">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6608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3EB52-A086-4643-952E-434D6F999688}" type="datetime1">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54423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52919-523C-4C5F-B88D-059DFBF22130}" type="datetime1">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31046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F3A28-AD3C-4FFA-8832-7EB06CD81466}" type="datetime1">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B6085-BAF5-4933-83A1-A4EB92F7E515}" type="slidenum">
              <a:rPr lang="en-US" smtClean="0"/>
              <a:t>‹#›</a:t>
            </a:fld>
            <a:endParaRPr lang="en-US"/>
          </a:p>
        </p:txBody>
      </p:sp>
    </p:spTree>
    <p:extLst>
      <p:ext uri="{BB962C8B-B14F-4D97-AF65-F5344CB8AC3E}">
        <p14:creationId xmlns:p14="http://schemas.microsoft.com/office/powerpoint/2010/main" val="265505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A731E-BE0A-494B-AF68-BC3C25F25EC2}" type="datetime1">
              <a:rPr lang="en-US" smtClean="0"/>
              <a:t>6/22/2022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B6085-BAF5-4933-83A1-A4EB92F7E515}" type="slidenum">
              <a:rPr lang="en-US" smtClean="0"/>
              <a:t>‹#›</a:t>
            </a:fld>
            <a:endParaRPr lang="en-US"/>
          </a:p>
        </p:txBody>
      </p:sp>
    </p:spTree>
    <p:extLst>
      <p:ext uri="{BB962C8B-B14F-4D97-AF65-F5344CB8AC3E}">
        <p14:creationId xmlns:p14="http://schemas.microsoft.com/office/powerpoint/2010/main" val="283594150"/>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southernpine.com/proper-handling-storage-pressure-treated-lumb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21537" y="1912159"/>
            <a:ext cx="10193682" cy="2892802"/>
          </a:xfrm>
          <a:prstGeom prst="rect">
            <a:avLst/>
          </a:prstGeom>
        </p:spPr>
      </p:pic>
      <p:pic>
        <p:nvPicPr>
          <p:cNvPr id="3" name="Picture 2" descr="NAHB 2 Line CMYK.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1179" y="5912954"/>
            <a:ext cx="987617" cy="686054"/>
          </a:xfrm>
          <a:prstGeom prst="rect">
            <a:avLst/>
          </a:prstGeom>
        </p:spPr>
      </p:pic>
      <p:sp>
        <p:nvSpPr>
          <p:cNvPr id="4" name="TextBox 3"/>
          <p:cNvSpPr txBox="1"/>
          <p:nvPr/>
        </p:nvSpPr>
        <p:spPr>
          <a:xfrm>
            <a:off x="1371600" y="2209800"/>
            <a:ext cx="4419600" cy="3139321"/>
          </a:xfrm>
          <a:prstGeom prst="rect">
            <a:avLst/>
          </a:prstGeom>
          <a:noFill/>
        </p:spPr>
        <p:txBody>
          <a:bodyPr wrap="square" lIns="0" tIns="0" rIns="0" bIns="0" rtlCol="0">
            <a:spAutoFit/>
          </a:bodyPr>
          <a:lstStyle/>
          <a:p>
            <a:pPr algn="r"/>
            <a:r>
              <a:rPr lang="en-US" sz="4800" dirty="0">
                <a:solidFill>
                  <a:srgbClr val="9D968D"/>
                </a:solidFill>
                <a:latin typeface="Calibri Light"/>
                <a:ea typeface="+mn-ea"/>
                <a:cs typeface="Calibri Light"/>
              </a:rPr>
              <a:t>NAHB Playhouse</a:t>
            </a:r>
          </a:p>
          <a:p>
            <a:pPr algn="r"/>
            <a:r>
              <a:rPr lang="en-US" sz="4800" dirty="0">
                <a:solidFill>
                  <a:srgbClr val="9D968D"/>
                </a:solidFill>
                <a:latin typeface="Calibri Light"/>
                <a:cs typeface="Calibri Light"/>
              </a:rPr>
              <a:t>Component Fabrication</a:t>
            </a:r>
          </a:p>
          <a:p>
            <a:pPr algn="r"/>
            <a:endParaRPr lang="en-US" sz="6000" dirty="0">
              <a:solidFill>
                <a:srgbClr val="9D968D"/>
              </a:solidFill>
              <a:latin typeface="Calibri Light"/>
              <a:cs typeface="Calibri Light"/>
            </a:endParaRPr>
          </a:p>
        </p:txBody>
      </p:sp>
    </p:spTree>
    <p:extLst>
      <p:ext uri="{BB962C8B-B14F-4D97-AF65-F5344CB8AC3E}">
        <p14:creationId xmlns:p14="http://schemas.microsoft.com/office/powerpoint/2010/main" val="108218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E760-7DD5-41A2-E1BA-5B5E97F0BEFA}"/>
              </a:ext>
            </a:extLst>
          </p:cNvPr>
          <p:cNvSpPr>
            <a:spLocks noGrp="1"/>
          </p:cNvSpPr>
          <p:nvPr>
            <p:ph type="title"/>
          </p:nvPr>
        </p:nvSpPr>
        <p:spPr/>
        <p:txBody>
          <a:bodyPr/>
          <a:lstStyle/>
          <a:p>
            <a:r>
              <a:rPr lang="en-US" dirty="0"/>
              <a:t>Floor Framing Components</a:t>
            </a:r>
          </a:p>
        </p:txBody>
      </p:sp>
      <p:sp>
        <p:nvSpPr>
          <p:cNvPr id="3" name="Content Placeholder 2">
            <a:extLst>
              <a:ext uri="{FF2B5EF4-FFF2-40B4-BE49-F238E27FC236}">
                <a16:creationId xmlns:a16="http://schemas.microsoft.com/office/drawing/2014/main" id="{DFF02105-B53D-AF6E-C3A9-306CD0B3701E}"/>
              </a:ext>
            </a:extLst>
          </p:cNvPr>
          <p:cNvSpPr>
            <a:spLocks noGrp="1"/>
          </p:cNvSpPr>
          <p:nvPr>
            <p:ph idx="1"/>
          </p:nvPr>
        </p:nvSpPr>
        <p:spPr/>
        <p:txBody>
          <a:bodyPr/>
          <a:lstStyle/>
          <a:p>
            <a:r>
              <a:rPr lang="en-US" dirty="0"/>
              <a:t>Floor framing is constructed from 2x4 pressure treated lumber</a:t>
            </a:r>
          </a:p>
          <a:p>
            <a:r>
              <a:rPr lang="en-US" dirty="0"/>
              <a:t>Be sure to follow all proper handling instructions when working with treated lumber, e.g.</a:t>
            </a:r>
          </a:p>
          <a:p>
            <a:pPr marL="0" indent="0">
              <a:buNone/>
            </a:pPr>
            <a:r>
              <a:rPr lang="en-US"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https:///www.southernpine.com/proper-handling-storage-pressure-treated-lumber/</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cutting plan for the floor framing is shown in Figure 2 (Sheet 1)</a:t>
            </a:r>
          </a:p>
          <a:p>
            <a:r>
              <a:rPr lang="en-US" dirty="0"/>
              <a:t>Figure 3 (Sheet 1) shows the required markings on the 6’ stringers.  Two holes should be drilled at each “X” as shown in Figure 3a</a:t>
            </a:r>
          </a:p>
          <a:p>
            <a:endParaRPr lang="en-US" dirty="0"/>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C954AC-9E05-E5B7-9B31-9A15A4406557}"/>
              </a:ext>
            </a:extLst>
          </p:cNvPr>
          <p:cNvSpPr>
            <a:spLocks noGrp="1"/>
          </p:cNvSpPr>
          <p:nvPr>
            <p:ph type="sldNum" sz="quarter" idx="12"/>
          </p:nvPr>
        </p:nvSpPr>
        <p:spPr/>
        <p:txBody>
          <a:bodyPr/>
          <a:lstStyle/>
          <a:p>
            <a:fld id="{94EB6085-BAF5-4933-83A1-A4EB92F7E515}" type="slidenum">
              <a:rPr lang="en-US" smtClean="0"/>
              <a:t>10</a:t>
            </a:fld>
            <a:endParaRPr lang="en-US"/>
          </a:p>
        </p:txBody>
      </p:sp>
    </p:spTree>
    <p:extLst>
      <p:ext uri="{BB962C8B-B14F-4D97-AF65-F5344CB8AC3E}">
        <p14:creationId xmlns:p14="http://schemas.microsoft.com/office/powerpoint/2010/main" val="133690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0B1A-178F-1020-55A5-08E6CE766FDC}"/>
              </a:ext>
            </a:extLst>
          </p:cNvPr>
          <p:cNvSpPr>
            <a:spLocks noGrp="1"/>
          </p:cNvSpPr>
          <p:nvPr>
            <p:ph type="title"/>
          </p:nvPr>
        </p:nvSpPr>
        <p:spPr/>
        <p:txBody>
          <a:bodyPr>
            <a:normAutofit/>
          </a:bodyPr>
          <a:lstStyle/>
          <a:p>
            <a:r>
              <a:rPr lang="en-US" sz="4000" dirty="0"/>
              <a:t>Floor Framing Prepared for Assembly</a:t>
            </a:r>
          </a:p>
        </p:txBody>
      </p:sp>
      <p:pic>
        <p:nvPicPr>
          <p:cNvPr id="5" name="Content Placeholder 4">
            <a:extLst>
              <a:ext uri="{FF2B5EF4-FFF2-40B4-BE49-F238E27FC236}">
                <a16:creationId xmlns:a16="http://schemas.microsoft.com/office/drawing/2014/main" id="{E9ACF7FB-55FB-DE70-23E5-508547D59E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108" y="1825625"/>
            <a:ext cx="5801784" cy="4351338"/>
          </a:xfrm>
        </p:spPr>
      </p:pic>
      <p:pic>
        <p:nvPicPr>
          <p:cNvPr id="7" name="Picture 6">
            <a:extLst>
              <a:ext uri="{FF2B5EF4-FFF2-40B4-BE49-F238E27FC236}">
                <a16:creationId xmlns:a16="http://schemas.microsoft.com/office/drawing/2014/main" id="{F1CF9A92-BE6A-DF52-6C38-05136DBDB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20986"/>
            <a:ext cx="7579435" cy="5060660"/>
          </a:xfrm>
          <a:prstGeom prst="rect">
            <a:avLst/>
          </a:prstGeom>
        </p:spPr>
      </p:pic>
      <p:sp>
        <p:nvSpPr>
          <p:cNvPr id="3" name="Slide Number Placeholder 2">
            <a:extLst>
              <a:ext uri="{FF2B5EF4-FFF2-40B4-BE49-F238E27FC236}">
                <a16:creationId xmlns:a16="http://schemas.microsoft.com/office/drawing/2014/main" id="{C5331C1A-FBB7-AB5F-4A1C-E11DA2128C04}"/>
              </a:ext>
            </a:extLst>
          </p:cNvPr>
          <p:cNvSpPr>
            <a:spLocks noGrp="1"/>
          </p:cNvSpPr>
          <p:nvPr>
            <p:ph type="sldNum" sz="quarter" idx="12"/>
          </p:nvPr>
        </p:nvSpPr>
        <p:spPr/>
        <p:txBody>
          <a:bodyPr/>
          <a:lstStyle/>
          <a:p>
            <a:fld id="{94EB6085-BAF5-4933-83A1-A4EB92F7E515}" type="slidenum">
              <a:rPr lang="en-US" smtClean="0"/>
              <a:t>11</a:t>
            </a:fld>
            <a:endParaRPr lang="en-US"/>
          </a:p>
        </p:txBody>
      </p:sp>
      <p:sp>
        <p:nvSpPr>
          <p:cNvPr id="4" name="TextBox 3">
            <a:extLst>
              <a:ext uri="{FF2B5EF4-FFF2-40B4-BE49-F238E27FC236}">
                <a16:creationId xmlns:a16="http://schemas.microsoft.com/office/drawing/2014/main" id="{7F6C1CC4-742A-FFC0-3BB4-ABA21EDC277B}"/>
              </a:ext>
            </a:extLst>
          </p:cNvPr>
          <p:cNvSpPr txBox="1"/>
          <p:nvPr/>
        </p:nvSpPr>
        <p:spPr>
          <a:xfrm>
            <a:off x="4551874" y="3429000"/>
            <a:ext cx="1010726" cy="369332"/>
          </a:xfrm>
          <a:prstGeom prst="rect">
            <a:avLst/>
          </a:prstGeom>
          <a:noFill/>
        </p:spPr>
        <p:txBody>
          <a:bodyPr wrap="none" rtlCol="0">
            <a:spAutoFit/>
          </a:bodyPr>
          <a:lstStyle/>
          <a:p>
            <a:r>
              <a:rPr lang="en-US" dirty="0"/>
              <a:t>Stringers</a:t>
            </a:r>
          </a:p>
        </p:txBody>
      </p:sp>
      <p:cxnSp>
        <p:nvCxnSpPr>
          <p:cNvPr id="8" name="Straight Connector 7">
            <a:extLst>
              <a:ext uri="{FF2B5EF4-FFF2-40B4-BE49-F238E27FC236}">
                <a16:creationId xmlns:a16="http://schemas.microsoft.com/office/drawing/2014/main" id="{27EA5B01-1319-6732-3288-5A1CC7CDA353}"/>
              </a:ext>
            </a:extLst>
          </p:cNvPr>
          <p:cNvCxnSpPr>
            <a:cxnSpLocks/>
            <a:stCxn id="4" idx="3"/>
          </p:cNvCxnSpPr>
          <p:nvPr/>
        </p:nvCxnSpPr>
        <p:spPr>
          <a:xfrm flipV="1">
            <a:off x="5562600" y="1850733"/>
            <a:ext cx="726341" cy="1762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010477-B97F-0CC9-F509-F8A225C1F19A}"/>
              </a:ext>
            </a:extLst>
          </p:cNvPr>
          <p:cNvCxnSpPr>
            <a:cxnSpLocks/>
          </p:cNvCxnSpPr>
          <p:nvPr/>
        </p:nvCxnSpPr>
        <p:spPr>
          <a:xfrm flipH="1" flipV="1">
            <a:off x="5562600" y="3593054"/>
            <a:ext cx="1910292" cy="2150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DAB4458-6FB9-183F-059F-590B593404CE}"/>
              </a:ext>
            </a:extLst>
          </p:cNvPr>
          <p:cNvSpPr txBox="1"/>
          <p:nvPr/>
        </p:nvSpPr>
        <p:spPr>
          <a:xfrm>
            <a:off x="2057400" y="3736327"/>
            <a:ext cx="687048" cy="369332"/>
          </a:xfrm>
          <a:prstGeom prst="rect">
            <a:avLst/>
          </a:prstGeom>
          <a:noFill/>
        </p:spPr>
        <p:txBody>
          <a:bodyPr wrap="none" rtlCol="0">
            <a:spAutoFit/>
          </a:bodyPr>
          <a:lstStyle/>
          <a:p>
            <a:r>
              <a:rPr lang="en-US" dirty="0"/>
              <a:t>Joists</a:t>
            </a:r>
          </a:p>
        </p:txBody>
      </p:sp>
      <p:cxnSp>
        <p:nvCxnSpPr>
          <p:cNvPr id="20" name="Straight Connector 19">
            <a:extLst>
              <a:ext uri="{FF2B5EF4-FFF2-40B4-BE49-F238E27FC236}">
                <a16:creationId xmlns:a16="http://schemas.microsoft.com/office/drawing/2014/main" id="{4F11B069-C7CC-8254-BD8E-58AAB54DDAC5}"/>
              </a:ext>
            </a:extLst>
          </p:cNvPr>
          <p:cNvCxnSpPr>
            <a:cxnSpLocks/>
          </p:cNvCxnSpPr>
          <p:nvPr/>
        </p:nvCxnSpPr>
        <p:spPr>
          <a:xfrm flipH="1" flipV="1">
            <a:off x="1169220" y="3613666"/>
            <a:ext cx="868533" cy="307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066D5D-A989-8C95-8D1F-FB3836013CCA}"/>
              </a:ext>
            </a:extLst>
          </p:cNvPr>
          <p:cNvCxnSpPr>
            <a:cxnSpLocks/>
            <a:endCxn id="19" idx="3"/>
          </p:cNvCxnSpPr>
          <p:nvPr/>
        </p:nvCxnSpPr>
        <p:spPr>
          <a:xfrm flipH="1">
            <a:off x="2744448" y="3311149"/>
            <a:ext cx="1409076" cy="609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56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3C66-4DFE-38D2-C57D-7DE1B664C7E4}"/>
              </a:ext>
            </a:extLst>
          </p:cNvPr>
          <p:cNvSpPr>
            <a:spLocks noGrp="1"/>
          </p:cNvSpPr>
          <p:nvPr>
            <p:ph type="title"/>
          </p:nvPr>
        </p:nvSpPr>
        <p:spPr/>
        <p:txBody>
          <a:bodyPr/>
          <a:lstStyle/>
          <a:p>
            <a:r>
              <a:rPr lang="en-US" dirty="0"/>
              <a:t>Wall Framing Components</a:t>
            </a:r>
          </a:p>
        </p:txBody>
      </p:sp>
      <p:sp>
        <p:nvSpPr>
          <p:cNvPr id="3" name="Content Placeholder 2">
            <a:extLst>
              <a:ext uri="{FF2B5EF4-FFF2-40B4-BE49-F238E27FC236}">
                <a16:creationId xmlns:a16="http://schemas.microsoft.com/office/drawing/2014/main" id="{464C03DF-75D7-A1EA-336E-D18FBD118E1D}"/>
              </a:ext>
            </a:extLst>
          </p:cNvPr>
          <p:cNvSpPr>
            <a:spLocks noGrp="1"/>
          </p:cNvSpPr>
          <p:nvPr>
            <p:ph idx="1"/>
          </p:nvPr>
        </p:nvSpPr>
        <p:spPr/>
        <p:txBody>
          <a:bodyPr/>
          <a:lstStyle/>
          <a:p>
            <a:r>
              <a:rPr lang="en-US" dirty="0"/>
              <a:t>The framing for the four walls will be constructed from 2x3 stud lumber</a:t>
            </a:r>
          </a:p>
          <a:p>
            <a:r>
              <a:rPr lang="en-US" dirty="0"/>
              <a:t>The cutting plan shown in Figure 5 (Sheet 2) uses only commonly available 8-foot lengths</a:t>
            </a:r>
          </a:p>
          <a:p>
            <a:r>
              <a:rPr lang="en-US" dirty="0"/>
              <a:t>Marking and drilling plans in Figures 6 (Sheets 5 and 6) give details on the location of adjoining members</a:t>
            </a:r>
          </a:p>
          <a:p>
            <a:r>
              <a:rPr lang="en-US" dirty="0"/>
              <a:t>Some of the connections will require toe nailing. A 45° hole should be drilled in the primary members for each nail, as shown</a:t>
            </a:r>
          </a:p>
        </p:txBody>
      </p:sp>
      <p:sp>
        <p:nvSpPr>
          <p:cNvPr id="4" name="Slide Number Placeholder 3">
            <a:extLst>
              <a:ext uri="{FF2B5EF4-FFF2-40B4-BE49-F238E27FC236}">
                <a16:creationId xmlns:a16="http://schemas.microsoft.com/office/drawing/2014/main" id="{A825C71D-25FF-6608-09C2-BBFB4DB4E8CE}"/>
              </a:ext>
            </a:extLst>
          </p:cNvPr>
          <p:cNvSpPr>
            <a:spLocks noGrp="1"/>
          </p:cNvSpPr>
          <p:nvPr>
            <p:ph type="sldNum" sz="quarter" idx="12"/>
          </p:nvPr>
        </p:nvSpPr>
        <p:spPr/>
        <p:txBody>
          <a:bodyPr/>
          <a:lstStyle/>
          <a:p>
            <a:fld id="{94EB6085-BAF5-4933-83A1-A4EB92F7E515}" type="slidenum">
              <a:rPr lang="en-US" smtClean="0"/>
              <a:t>12</a:t>
            </a:fld>
            <a:endParaRPr lang="en-US"/>
          </a:p>
        </p:txBody>
      </p:sp>
    </p:spTree>
    <p:extLst>
      <p:ext uri="{BB962C8B-B14F-4D97-AF65-F5344CB8AC3E}">
        <p14:creationId xmlns:p14="http://schemas.microsoft.com/office/powerpoint/2010/main" val="188617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C1C3-1D9D-E66C-2224-4732186E2A15}"/>
              </a:ext>
            </a:extLst>
          </p:cNvPr>
          <p:cNvSpPr>
            <a:spLocks noGrp="1"/>
          </p:cNvSpPr>
          <p:nvPr>
            <p:ph type="title"/>
          </p:nvPr>
        </p:nvSpPr>
        <p:spPr>
          <a:xfrm>
            <a:off x="628650" y="63911"/>
            <a:ext cx="7886700" cy="1325563"/>
          </a:xfrm>
        </p:spPr>
        <p:txBody>
          <a:bodyPr>
            <a:normAutofit/>
          </a:bodyPr>
          <a:lstStyle/>
          <a:p>
            <a:r>
              <a:rPr lang="en-US" sz="3200" dirty="0"/>
              <a:t>Front Wall Framing Prepared for Assembly</a:t>
            </a:r>
          </a:p>
        </p:txBody>
      </p:sp>
      <p:pic>
        <p:nvPicPr>
          <p:cNvPr id="5" name="Content Placeholder 4">
            <a:extLst>
              <a:ext uri="{FF2B5EF4-FFF2-40B4-BE49-F238E27FC236}">
                <a16:creationId xmlns:a16="http://schemas.microsoft.com/office/drawing/2014/main" id="{D7FF149E-C104-2D2C-6A26-F4119BE0AF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825" y="1328734"/>
            <a:ext cx="7554868" cy="5362521"/>
          </a:xfrm>
        </p:spPr>
      </p:pic>
      <p:sp>
        <p:nvSpPr>
          <p:cNvPr id="3" name="Slide Number Placeholder 2">
            <a:extLst>
              <a:ext uri="{FF2B5EF4-FFF2-40B4-BE49-F238E27FC236}">
                <a16:creationId xmlns:a16="http://schemas.microsoft.com/office/drawing/2014/main" id="{C512EED5-D530-771E-3176-9D35614B37DB}"/>
              </a:ext>
            </a:extLst>
          </p:cNvPr>
          <p:cNvSpPr>
            <a:spLocks noGrp="1"/>
          </p:cNvSpPr>
          <p:nvPr>
            <p:ph type="sldNum" sz="quarter" idx="12"/>
          </p:nvPr>
        </p:nvSpPr>
        <p:spPr/>
        <p:txBody>
          <a:bodyPr/>
          <a:lstStyle/>
          <a:p>
            <a:fld id="{94EB6085-BAF5-4933-83A1-A4EB92F7E515}" type="slidenum">
              <a:rPr lang="en-US" smtClean="0"/>
              <a:t>13</a:t>
            </a:fld>
            <a:endParaRPr lang="en-US"/>
          </a:p>
        </p:txBody>
      </p:sp>
    </p:spTree>
    <p:extLst>
      <p:ext uri="{BB962C8B-B14F-4D97-AF65-F5344CB8AC3E}">
        <p14:creationId xmlns:p14="http://schemas.microsoft.com/office/powerpoint/2010/main" val="59786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DA33-A1A2-56ED-A9B9-6598F1AE1BD9}"/>
              </a:ext>
            </a:extLst>
          </p:cNvPr>
          <p:cNvSpPr>
            <a:spLocks noGrp="1"/>
          </p:cNvSpPr>
          <p:nvPr>
            <p:ph type="title"/>
          </p:nvPr>
        </p:nvSpPr>
        <p:spPr/>
        <p:txBody>
          <a:bodyPr>
            <a:normAutofit/>
          </a:bodyPr>
          <a:lstStyle/>
          <a:p>
            <a:r>
              <a:rPr lang="en-US" sz="3600" dirty="0"/>
              <a:t>Back Wall Framing Prepared for Assembly</a:t>
            </a:r>
          </a:p>
        </p:txBody>
      </p:sp>
      <p:pic>
        <p:nvPicPr>
          <p:cNvPr id="5" name="Content Placeholder 4">
            <a:extLst>
              <a:ext uri="{FF2B5EF4-FFF2-40B4-BE49-F238E27FC236}">
                <a16:creationId xmlns:a16="http://schemas.microsoft.com/office/drawing/2014/main" id="{D67A6494-112E-B1E7-A772-612DC6A3CA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69" y="1825625"/>
            <a:ext cx="7869262" cy="4351338"/>
          </a:xfrm>
        </p:spPr>
      </p:pic>
      <p:sp>
        <p:nvSpPr>
          <p:cNvPr id="3" name="Slide Number Placeholder 2">
            <a:extLst>
              <a:ext uri="{FF2B5EF4-FFF2-40B4-BE49-F238E27FC236}">
                <a16:creationId xmlns:a16="http://schemas.microsoft.com/office/drawing/2014/main" id="{6F3870E2-6A43-EEE2-BCE5-86DDE7B5A505}"/>
              </a:ext>
            </a:extLst>
          </p:cNvPr>
          <p:cNvSpPr>
            <a:spLocks noGrp="1"/>
          </p:cNvSpPr>
          <p:nvPr>
            <p:ph type="sldNum" sz="quarter" idx="12"/>
          </p:nvPr>
        </p:nvSpPr>
        <p:spPr/>
        <p:txBody>
          <a:bodyPr/>
          <a:lstStyle/>
          <a:p>
            <a:fld id="{94EB6085-BAF5-4933-83A1-A4EB92F7E515}" type="slidenum">
              <a:rPr lang="en-US" smtClean="0"/>
              <a:t>14</a:t>
            </a:fld>
            <a:endParaRPr lang="en-US"/>
          </a:p>
        </p:txBody>
      </p:sp>
    </p:spTree>
    <p:extLst>
      <p:ext uri="{BB962C8B-B14F-4D97-AF65-F5344CB8AC3E}">
        <p14:creationId xmlns:p14="http://schemas.microsoft.com/office/powerpoint/2010/main" val="94494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2340-8773-1D9A-222D-356EB253C097}"/>
              </a:ext>
            </a:extLst>
          </p:cNvPr>
          <p:cNvSpPr>
            <a:spLocks noGrp="1"/>
          </p:cNvSpPr>
          <p:nvPr>
            <p:ph type="title"/>
          </p:nvPr>
        </p:nvSpPr>
        <p:spPr>
          <a:xfrm>
            <a:off x="628650" y="365126"/>
            <a:ext cx="7886700" cy="872003"/>
          </a:xfrm>
        </p:spPr>
        <p:txBody>
          <a:bodyPr>
            <a:normAutofit/>
          </a:bodyPr>
          <a:lstStyle/>
          <a:p>
            <a:r>
              <a:rPr lang="en-US" sz="3600" dirty="0"/>
              <a:t>Left Wall Framing Prepared for Assembly</a:t>
            </a:r>
          </a:p>
        </p:txBody>
      </p:sp>
      <p:pic>
        <p:nvPicPr>
          <p:cNvPr id="5" name="Content Placeholder 4">
            <a:extLst>
              <a:ext uri="{FF2B5EF4-FFF2-40B4-BE49-F238E27FC236}">
                <a16:creationId xmlns:a16="http://schemas.microsoft.com/office/drawing/2014/main" id="{D2166F4B-5F2D-ACED-2FCF-1C49C3BF01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2722" y="1194208"/>
            <a:ext cx="4993236" cy="5206592"/>
          </a:xfrm>
        </p:spPr>
      </p:pic>
      <p:sp>
        <p:nvSpPr>
          <p:cNvPr id="3" name="Slide Number Placeholder 2">
            <a:extLst>
              <a:ext uri="{FF2B5EF4-FFF2-40B4-BE49-F238E27FC236}">
                <a16:creationId xmlns:a16="http://schemas.microsoft.com/office/drawing/2014/main" id="{3F4D15FF-4E99-3486-61E9-81C68CE010EC}"/>
              </a:ext>
            </a:extLst>
          </p:cNvPr>
          <p:cNvSpPr>
            <a:spLocks noGrp="1"/>
          </p:cNvSpPr>
          <p:nvPr>
            <p:ph type="sldNum" sz="quarter" idx="12"/>
          </p:nvPr>
        </p:nvSpPr>
        <p:spPr/>
        <p:txBody>
          <a:bodyPr/>
          <a:lstStyle/>
          <a:p>
            <a:fld id="{94EB6085-BAF5-4933-83A1-A4EB92F7E515}" type="slidenum">
              <a:rPr lang="en-US" smtClean="0"/>
              <a:t>15</a:t>
            </a:fld>
            <a:endParaRPr lang="en-US"/>
          </a:p>
        </p:txBody>
      </p:sp>
    </p:spTree>
    <p:extLst>
      <p:ext uri="{BB962C8B-B14F-4D97-AF65-F5344CB8AC3E}">
        <p14:creationId xmlns:p14="http://schemas.microsoft.com/office/powerpoint/2010/main" val="287670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BC24-DDE7-9577-1593-914CE56B34A8}"/>
              </a:ext>
            </a:extLst>
          </p:cNvPr>
          <p:cNvSpPr>
            <a:spLocks noGrp="1"/>
          </p:cNvSpPr>
          <p:nvPr>
            <p:ph type="title"/>
          </p:nvPr>
        </p:nvSpPr>
        <p:spPr/>
        <p:txBody>
          <a:bodyPr/>
          <a:lstStyle/>
          <a:p>
            <a:r>
              <a:rPr lang="en-US" dirty="0"/>
              <a:t>Floor and Roof Sheathing</a:t>
            </a:r>
          </a:p>
        </p:txBody>
      </p:sp>
      <p:sp>
        <p:nvSpPr>
          <p:cNvPr id="3" name="Content Placeholder 2">
            <a:extLst>
              <a:ext uri="{FF2B5EF4-FFF2-40B4-BE49-F238E27FC236}">
                <a16:creationId xmlns:a16="http://schemas.microsoft.com/office/drawing/2014/main" id="{95E00D6D-265B-9BB0-598B-7107C8198F37}"/>
              </a:ext>
            </a:extLst>
          </p:cNvPr>
          <p:cNvSpPr>
            <a:spLocks noGrp="1"/>
          </p:cNvSpPr>
          <p:nvPr>
            <p:ph idx="1"/>
          </p:nvPr>
        </p:nvSpPr>
        <p:spPr>
          <a:xfrm>
            <a:off x="628650" y="1663699"/>
            <a:ext cx="7886700" cy="4746626"/>
          </a:xfrm>
        </p:spPr>
        <p:txBody>
          <a:bodyPr>
            <a:normAutofit/>
          </a:bodyPr>
          <a:lstStyle/>
          <a:p>
            <a:r>
              <a:rPr lang="en-US" dirty="0"/>
              <a:t>The floor and roof sheathing are constructed from ¾” tongue and groove (T&amp;G) flooring.  We recommend a product with a 500-day, no-sand guarantee </a:t>
            </a:r>
          </a:p>
          <a:p>
            <a:r>
              <a:rPr lang="en-US" dirty="0"/>
              <a:t>The two pieces for the floor will be identical, but the roof will have a T&amp;G joint, so one piece must retain the tongue and the other the groove</a:t>
            </a:r>
          </a:p>
          <a:p>
            <a:r>
              <a:rPr lang="en-US" dirty="0"/>
              <a:t>Cutting as shown in Figure 8 (Sheet 1) will allow two factory-cut edges to butt at the middle of the floor</a:t>
            </a:r>
          </a:p>
          <a:p>
            <a:r>
              <a:rPr lang="en-US" dirty="0"/>
              <a:t>Figures 9 and 10 (Sheet 4) are the drilling plans</a:t>
            </a:r>
          </a:p>
        </p:txBody>
      </p:sp>
      <p:sp>
        <p:nvSpPr>
          <p:cNvPr id="4" name="Slide Number Placeholder 3">
            <a:extLst>
              <a:ext uri="{FF2B5EF4-FFF2-40B4-BE49-F238E27FC236}">
                <a16:creationId xmlns:a16="http://schemas.microsoft.com/office/drawing/2014/main" id="{AF8013A0-D1D6-6A74-FEFD-90CE3495150A}"/>
              </a:ext>
            </a:extLst>
          </p:cNvPr>
          <p:cNvSpPr>
            <a:spLocks noGrp="1"/>
          </p:cNvSpPr>
          <p:nvPr>
            <p:ph type="sldNum" sz="quarter" idx="12"/>
          </p:nvPr>
        </p:nvSpPr>
        <p:spPr/>
        <p:txBody>
          <a:bodyPr/>
          <a:lstStyle/>
          <a:p>
            <a:fld id="{94EB6085-BAF5-4933-83A1-A4EB92F7E515}" type="slidenum">
              <a:rPr lang="en-US" smtClean="0"/>
              <a:t>16</a:t>
            </a:fld>
            <a:endParaRPr lang="en-US"/>
          </a:p>
        </p:txBody>
      </p:sp>
    </p:spTree>
    <p:extLst>
      <p:ext uri="{BB962C8B-B14F-4D97-AF65-F5344CB8AC3E}">
        <p14:creationId xmlns:p14="http://schemas.microsoft.com/office/powerpoint/2010/main" val="75086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18C7-9E0F-F252-A7D2-440FBC5445A6}"/>
              </a:ext>
            </a:extLst>
          </p:cNvPr>
          <p:cNvSpPr>
            <a:spLocks noGrp="1"/>
          </p:cNvSpPr>
          <p:nvPr>
            <p:ph type="title"/>
          </p:nvPr>
        </p:nvSpPr>
        <p:spPr/>
        <p:txBody>
          <a:bodyPr/>
          <a:lstStyle/>
          <a:p>
            <a:r>
              <a:rPr lang="en-US" dirty="0"/>
              <a:t>Wall Siding Components</a:t>
            </a:r>
          </a:p>
        </p:txBody>
      </p:sp>
      <p:sp>
        <p:nvSpPr>
          <p:cNvPr id="3" name="Content Placeholder 2">
            <a:extLst>
              <a:ext uri="{FF2B5EF4-FFF2-40B4-BE49-F238E27FC236}">
                <a16:creationId xmlns:a16="http://schemas.microsoft.com/office/drawing/2014/main" id="{0C041FED-865A-D9A3-524D-9B88DE0C6D18}"/>
              </a:ext>
            </a:extLst>
          </p:cNvPr>
          <p:cNvSpPr>
            <a:spLocks noGrp="1"/>
          </p:cNvSpPr>
          <p:nvPr>
            <p:ph idx="1"/>
          </p:nvPr>
        </p:nvSpPr>
        <p:spPr/>
        <p:txBody>
          <a:bodyPr/>
          <a:lstStyle/>
          <a:p>
            <a:r>
              <a:rPr lang="en-US" dirty="0"/>
              <a:t>The three, 4’x8’ siding panels will all be cut into 4’x4’ pieces</a:t>
            </a:r>
          </a:p>
          <a:p>
            <a:r>
              <a:rPr lang="en-US" dirty="0"/>
              <a:t>The front and side walls will be sheathed with a 4’ tall piece at the bottom and a smaller (rectangular or triangular) piece above</a:t>
            </a:r>
          </a:p>
          <a:p>
            <a:r>
              <a:rPr lang="en-US" dirty="0"/>
              <a:t>Siding will be aligned with the studs so that the nails will, generally, be placed 3/8” from the edge of the vertical grooves in the panels</a:t>
            </a:r>
          </a:p>
          <a:p>
            <a:r>
              <a:rPr lang="en-US" dirty="0"/>
              <a:t>Rectangular holes will be cut for the door and 6 windows</a:t>
            </a:r>
          </a:p>
        </p:txBody>
      </p:sp>
      <p:sp>
        <p:nvSpPr>
          <p:cNvPr id="4" name="Slide Number Placeholder 3">
            <a:extLst>
              <a:ext uri="{FF2B5EF4-FFF2-40B4-BE49-F238E27FC236}">
                <a16:creationId xmlns:a16="http://schemas.microsoft.com/office/drawing/2014/main" id="{3F52AD16-0120-AB05-0FEB-64B2B5A33BCE}"/>
              </a:ext>
            </a:extLst>
          </p:cNvPr>
          <p:cNvSpPr>
            <a:spLocks noGrp="1"/>
          </p:cNvSpPr>
          <p:nvPr>
            <p:ph type="sldNum" sz="quarter" idx="12"/>
          </p:nvPr>
        </p:nvSpPr>
        <p:spPr/>
        <p:txBody>
          <a:bodyPr/>
          <a:lstStyle/>
          <a:p>
            <a:fld id="{94EB6085-BAF5-4933-83A1-A4EB92F7E515}" type="slidenum">
              <a:rPr lang="en-US" smtClean="0"/>
              <a:t>17</a:t>
            </a:fld>
            <a:endParaRPr lang="en-US"/>
          </a:p>
        </p:txBody>
      </p:sp>
    </p:spTree>
    <p:extLst>
      <p:ext uri="{BB962C8B-B14F-4D97-AF65-F5344CB8AC3E}">
        <p14:creationId xmlns:p14="http://schemas.microsoft.com/office/powerpoint/2010/main" val="291454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1709-9820-E0CC-B6E0-F91FA305728B}"/>
              </a:ext>
            </a:extLst>
          </p:cNvPr>
          <p:cNvSpPr>
            <a:spLocks noGrp="1"/>
          </p:cNvSpPr>
          <p:nvPr>
            <p:ph type="title"/>
          </p:nvPr>
        </p:nvSpPr>
        <p:spPr/>
        <p:txBody>
          <a:bodyPr/>
          <a:lstStyle/>
          <a:p>
            <a:r>
              <a:rPr lang="en-US" dirty="0"/>
              <a:t>Wall Siding Components</a:t>
            </a:r>
          </a:p>
        </p:txBody>
      </p:sp>
      <p:sp>
        <p:nvSpPr>
          <p:cNvPr id="3" name="Content Placeholder 2">
            <a:extLst>
              <a:ext uri="{FF2B5EF4-FFF2-40B4-BE49-F238E27FC236}">
                <a16:creationId xmlns:a16="http://schemas.microsoft.com/office/drawing/2014/main" id="{A37B847B-59A7-ED37-1843-212726808D3E}"/>
              </a:ext>
            </a:extLst>
          </p:cNvPr>
          <p:cNvSpPr>
            <a:spLocks noGrp="1"/>
          </p:cNvSpPr>
          <p:nvPr>
            <p:ph idx="1"/>
          </p:nvPr>
        </p:nvSpPr>
        <p:spPr/>
        <p:txBody>
          <a:bodyPr/>
          <a:lstStyle/>
          <a:p>
            <a:r>
              <a:rPr lang="en-US" dirty="0"/>
              <a:t>The panels on the front and back walls were designed so that the 4-foot shiplap joint on the front wall is full length and not interrupted by the door or window </a:t>
            </a:r>
          </a:p>
          <a:p>
            <a:r>
              <a:rPr lang="en-US" dirty="0"/>
              <a:t>Two partial 4’-tall pieces are used on the front wall</a:t>
            </a:r>
          </a:p>
          <a:p>
            <a:r>
              <a:rPr lang="en-US" dirty="0"/>
              <a:t>The remainder of these two pieces and another full 4’ piece is used on the back wall</a:t>
            </a:r>
          </a:p>
          <a:p>
            <a:r>
              <a:rPr lang="en-US" dirty="0"/>
              <a:t>The cutting plan for the wall sheathing on the front and back walls is shown in Figure 11 (Sheet 3).  Note that the groove lines were removed for clarity</a:t>
            </a:r>
          </a:p>
        </p:txBody>
      </p:sp>
      <p:sp>
        <p:nvSpPr>
          <p:cNvPr id="4" name="Slide Number Placeholder 3">
            <a:extLst>
              <a:ext uri="{FF2B5EF4-FFF2-40B4-BE49-F238E27FC236}">
                <a16:creationId xmlns:a16="http://schemas.microsoft.com/office/drawing/2014/main" id="{E0131155-93CA-CCCD-CBA4-312160680E3D}"/>
              </a:ext>
            </a:extLst>
          </p:cNvPr>
          <p:cNvSpPr>
            <a:spLocks noGrp="1"/>
          </p:cNvSpPr>
          <p:nvPr>
            <p:ph type="sldNum" sz="quarter" idx="12"/>
          </p:nvPr>
        </p:nvSpPr>
        <p:spPr/>
        <p:txBody>
          <a:bodyPr/>
          <a:lstStyle/>
          <a:p>
            <a:fld id="{94EB6085-BAF5-4933-83A1-A4EB92F7E515}" type="slidenum">
              <a:rPr lang="en-US" smtClean="0"/>
              <a:t>18</a:t>
            </a:fld>
            <a:endParaRPr lang="en-US"/>
          </a:p>
        </p:txBody>
      </p:sp>
    </p:spTree>
    <p:extLst>
      <p:ext uri="{BB962C8B-B14F-4D97-AF65-F5344CB8AC3E}">
        <p14:creationId xmlns:p14="http://schemas.microsoft.com/office/powerpoint/2010/main" val="113008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9206-4EA4-F1DE-3D2C-1C9569C71E30}"/>
              </a:ext>
            </a:extLst>
          </p:cNvPr>
          <p:cNvSpPr>
            <a:spLocks noGrp="1"/>
          </p:cNvSpPr>
          <p:nvPr>
            <p:ph type="title"/>
          </p:nvPr>
        </p:nvSpPr>
        <p:spPr/>
        <p:txBody>
          <a:bodyPr/>
          <a:lstStyle/>
          <a:p>
            <a:r>
              <a:rPr lang="en-US" dirty="0"/>
              <a:t>Wall Siding Components</a:t>
            </a:r>
          </a:p>
        </p:txBody>
      </p:sp>
      <p:sp>
        <p:nvSpPr>
          <p:cNvPr id="3" name="Content Placeholder 2">
            <a:extLst>
              <a:ext uri="{FF2B5EF4-FFF2-40B4-BE49-F238E27FC236}">
                <a16:creationId xmlns:a16="http://schemas.microsoft.com/office/drawing/2014/main" id="{7655D43B-0A23-8FBD-9BB8-0F763ABD6504}"/>
              </a:ext>
            </a:extLst>
          </p:cNvPr>
          <p:cNvSpPr>
            <a:spLocks noGrp="1"/>
          </p:cNvSpPr>
          <p:nvPr>
            <p:ph idx="1"/>
          </p:nvPr>
        </p:nvSpPr>
        <p:spPr/>
        <p:txBody>
          <a:bodyPr/>
          <a:lstStyle/>
          <a:p>
            <a:r>
              <a:rPr lang="en-US" dirty="0"/>
              <a:t>Each side wall will use the full width of one sheet which includes an extra ¾” shiplap for a total 48 ¾” width.  The bottom of the shiplap with be on the front of the playhouse on both side walls</a:t>
            </a:r>
          </a:p>
          <a:p>
            <a:r>
              <a:rPr lang="en-US" dirty="0"/>
              <a:t>The top portions of the front and side walls will be cut from one 4’ piece of siding as shown in Figure 12 (Sheet 3)</a:t>
            </a:r>
          </a:p>
          <a:p>
            <a:r>
              <a:rPr lang="en-US" dirty="0"/>
              <a:t>Figures 13 (Sheet 7) are drilling plans for the wall sheathing</a:t>
            </a:r>
          </a:p>
          <a:p>
            <a:endParaRPr lang="en-US" dirty="0"/>
          </a:p>
        </p:txBody>
      </p:sp>
      <p:sp>
        <p:nvSpPr>
          <p:cNvPr id="4" name="Slide Number Placeholder 3">
            <a:extLst>
              <a:ext uri="{FF2B5EF4-FFF2-40B4-BE49-F238E27FC236}">
                <a16:creationId xmlns:a16="http://schemas.microsoft.com/office/drawing/2014/main" id="{01161211-6530-E85C-0B36-2BCD557A0FC6}"/>
              </a:ext>
            </a:extLst>
          </p:cNvPr>
          <p:cNvSpPr>
            <a:spLocks noGrp="1"/>
          </p:cNvSpPr>
          <p:nvPr>
            <p:ph type="sldNum" sz="quarter" idx="12"/>
          </p:nvPr>
        </p:nvSpPr>
        <p:spPr/>
        <p:txBody>
          <a:bodyPr/>
          <a:lstStyle/>
          <a:p>
            <a:fld id="{94EB6085-BAF5-4933-83A1-A4EB92F7E515}" type="slidenum">
              <a:rPr lang="en-US" smtClean="0"/>
              <a:t>19</a:t>
            </a:fld>
            <a:endParaRPr lang="en-US"/>
          </a:p>
        </p:txBody>
      </p:sp>
    </p:spTree>
    <p:extLst>
      <p:ext uri="{BB962C8B-B14F-4D97-AF65-F5344CB8AC3E}">
        <p14:creationId xmlns:p14="http://schemas.microsoft.com/office/powerpoint/2010/main" val="323366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DC9C-4B7A-2120-F0B0-A604BB8DD3BF}"/>
              </a:ext>
            </a:extLst>
          </p:cNvPr>
          <p:cNvSpPr>
            <a:spLocks noGrp="1"/>
          </p:cNvSpPr>
          <p:nvPr>
            <p:ph type="title"/>
          </p:nvPr>
        </p:nvSpPr>
        <p:spPr/>
        <p:txBody>
          <a:bodyPr/>
          <a:lstStyle/>
          <a:p>
            <a:r>
              <a:rPr lang="en-US" dirty="0"/>
              <a:t>Component Fabrication</a:t>
            </a:r>
          </a:p>
        </p:txBody>
      </p:sp>
      <p:sp>
        <p:nvSpPr>
          <p:cNvPr id="3" name="Content Placeholder 2">
            <a:extLst>
              <a:ext uri="{FF2B5EF4-FFF2-40B4-BE49-F238E27FC236}">
                <a16:creationId xmlns:a16="http://schemas.microsoft.com/office/drawing/2014/main" id="{79894BDE-A47C-8548-7645-DAE8F6CDEB2D}"/>
              </a:ext>
            </a:extLst>
          </p:cNvPr>
          <p:cNvSpPr>
            <a:spLocks noGrp="1"/>
          </p:cNvSpPr>
          <p:nvPr>
            <p:ph idx="1"/>
          </p:nvPr>
        </p:nvSpPr>
        <p:spPr/>
        <p:txBody>
          <a:bodyPr/>
          <a:lstStyle/>
          <a:p>
            <a:r>
              <a:rPr lang="en-US" dirty="0"/>
              <a:t>All framing lumber and sheathing should be cut, marked and predrilled before engaging the students</a:t>
            </a:r>
          </a:p>
          <a:p>
            <a:r>
              <a:rPr lang="en-US" dirty="0"/>
              <a:t>Fabrication can be accomplished by anyone with basic carpentry skills</a:t>
            </a:r>
          </a:p>
          <a:p>
            <a:r>
              <a:rPr lang="en-US" dirty="0"/>
              <a:t>Depending on experience level, about 8 hours are required to fabricate the components</a:t>
            </a:r>
          </a:p>
          <a:p>
            <a:r>
              <a:rPr lang="en-US" dirty="0"/>
              <a:t>In some cases, it may be appropriate to engage the students in some of the marking and drilling tasks</a:t>
            </a:r>
          </a:p>
        </p:txBody>
      </p:sp>
      <p:sp>
        <p:nvSpPr>
          <p:cNvPr id="4" name="Slide Number Placeholder 3">
            <a:extLst>
              <a:ext uri="{FF2B5EF4-FFF2-40B4-BE49-F238E27FC236}">
                <a16:creationId xmlns:a16="http://schemas.microsoft.com/office/drawing/2014/main" id="{2F7712C3-CF16-F279-E651-BDAE48D7A5E6}"/>
              </a:ext>
            </a:extLst>
          </p:cNvPr>
          <p:cNvSpPr>
            <a:spLocks noGrp="1"/>
          </p:cNvSpPr>
          <p:nvPr>
            <p:ph type="sldNum" sz="quarter" idx="12"/>
          </p:nvPr>
        </p:nvSpPr>
        <p:spPr/>
        <p:txBody>
          <a:bodyPr/>
          <a:lstStyle/>
          <a:p>
            <a:fld id="{94EB6085-BAF5-4933-83A1-A4EB92F7E515}" type="slidenum">
              <a:rPr lang="en-US" smtClean="0"/>
              <a:t>2</a:t>
            </a:fld>
            <a:endParaRPr lang="en-US"/>
          </a:p>
        </p:txBody>
      </p:sp>
    </p:spTree>
    <p:extLst>
      <p:ext uri="{BB962C8B-B14F-4D97-AF65-F5344CB8AC3E}">
        <p14:creationId xmlns:p14="http://schemas.microsoft.com/office/powerpoint/2010/main" val="297916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1B7-40D4-21B9-EF77-C96B7E6DBF98}"/>
              </a:ext>
            </a:extLst>
          </p:cNvPr>
          <p:cNvSpPr>
            <a:spLocks noGrp="1"/>
          </p:cNvSpPr>
          <p:nvPr>
            <p:ph type="title"/>
          </p:nvPr>
        </p:nvSpPr>
        <p:spPr>
          <a:xfrm>
            <a:off x="602428" y="365126"/>
            <a:ext cx="7912922" cy="1325563"/>
          </a:xfrm>
        </p:spPr>
        <p:txBody>
          <a:bodyPr>
            <a:normAutofit/>
          </a:bodyPr>
          <a:lstStyle/>
          <a:p>
            <a:r>
              <a:rPr lang="en-US" sz="3600" dirty="0"/>
              <a:t>Door/Window/Corner Trim Components</a:t>
            </a:r>
          </a:p>
        </p:txBody>
      </p:sp>
      <p:sp>
        <p:nvSpPr>
          <p:cNvPr id="3" name="Content Placeholder 2">
            <a:extLst>
              <a:ext uri="{FF2B5EF4-FFF2-40B4-BE49-F238E27FC236}">
                <a16:creationId xmlns:a16="http://schemas.microsoft.com/office/drawing/2014/main" id="{23C19102-70C0-011E-407D-D778B163A0B0}"/>
              </a:ext>
            </a:extLst>
          </p:cNvPr>
          <p:cNvSpPr>
            <a:spLocks noGrp="1"/>
          </p:cNvSpPr>
          <p:nvPr>
            <p:ph idx="1"/>
          </p:nvPr>
        </p:nvSpPr>
        <p:spPr>
          <a:xfrm>
            <a:off x="628650" y="1585913"/>
            <a:ext cx="7886700" cy="4802185"/>
          </a:xfrm>
        </p:spPr>
        <p:txBody>
          <a:bodyPr>
            <a:normAutofit lnSpcReduction="10000"/>
          </a:bodyPr>
          <a:lstStyle/>
          <a:p>
            <a:r>
              <a:rPr lang="en-US" dirty="0"/>
              <a:t>The outside edge of door and window openings and the corners of the playhouse will be trimmed with 1¼” PVC outside corner</a:t>
            </a:r>
          </a:p>
          <a:p>
            <a:r>
              <a:rPr lang="en-US" dirty="0"/>
              <a:t>Figure 14a (Sheet 2) is the cutting plan for these trim components</a:t>
            </a:r>
          </a:p>
          <a:p>
            <a:r>
              <a:rPr lang="en-US" dirty="0"/>
              <a:t>Both ends of the door and window trim are miter cut at 45°.  The dimension is given to the point that contacts the inside corner of the opening. Mark the inside surface at these points and carefully align the saw blade with the mark</a:t>
            </a:r>
          </a:p>
          <a:p>
            <a:r>
              <a:rPr lang="en-US" dirty="0"/>
              <a:t>Some custom trimming may be required to fit these components in place</a:t>
            </a:r>
          </a:p>
        </p:txBody>
      </p:sp>
      <p:sp>
        <p:nvSpPr>
          <p:cNvPr id="4" name="Slide Number Placeholder 3">
            <a:extLst>
              <a:ext uri="{FF2B5EF4-FFF2-40B4-BE49-F238E27FC236}">
                <a16:creationId xmlns:a16="http://schemas.microsoft.com/office/drawing/2014/main" id="{E8EDE58A-7AA9-22BD-5B71-2244BDE5D885}"/>
              </a:ext>
            </a:extLst>
          </p:cNvPr>
          <p:cNvSpPr>
            <a:spLocks noGrp="1"/>
          </p:cNvSpPr>
          <p:nvPr>
            <p:ph type="sldNum" sz="quarter" idx="12"/>
          </p:nvPr>
        </p:nvSpPr>
        <p:spPr/>
        <p:txBody>
          <a:bodyPr/>
          <a:lstStyle/>
          <a:p>
            <a:fld id="{94EB6085-BAF5-4933-83A1-A4EB92F7E515}" type="slidenum">
              <a:rPr lang="en-US" smtClean="0"/>
              <a:t>20</a:t>
            </a:fld>
            <a:endParaRPr lang="en-US"/>
          </a:p>
        </p:txBody>
      </p:sp>
    </p:spTree>
    <p:extLst>
      <p:ext uri="{BB962C8B-B14F-4D97-AF65-F5344CB8AC3E}">
        <p14:creationId xmlns:p14="http://schemas.microsoft.com/office/powerpoint/2010/main" val="276334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1B7-40D4-21B9-EF77-C96B7E6DBF98}"/>
              </a:ext>
            </a:extLst>
          </p:cNvPr>
          <p:cNvSpPr>
            <a:spLocks noGrp="1"/>
          </p:cNvSpPr>
          <p:nvPr>
            <p:ph type="title"/>
          </p:nvPr>
        </p:nvSpPr>
        <p:spPr>
          <a:xfrm>
            <a:off x="602428" y="365126"/>
            <a:ext cx="7912922" cy="1325563"/>
          </a:xfrm>
        </p:spPr>
        <p:txBody>
          <a:bodyPr>
            <a:normAutofit/>
          </a:bodyPr>
          <a:lstStyle/>
          <a:p>
            <a:r>
              <a:rPr lang="en-US" sz="3600" dirty="0"/>
              <a:t>Door/Window/Corner Trim Components</a:t>
            </a:r>
          </a:p>
        </p:txBody>
      </p:sp>
      <p:sp>
        <p:nvSpPr>
          <p:cNvPr id="3" name="Content Placeholder 2">
            <a:extLst>
              <a:ext uri="{FF2B5EF4-FFF2-40B4-BE49-F238E27FC236}">
                <a16:creationId xmlns:a16="http://schemas.microsoft.com/office/drawing/2014/main" id="{23C19102-70C0-011E-407D-D778B163A0B0}"/>
              </a:ext>
            </a:extLst>
          </p:cNvPr>
          <p:cNvSpPr>
            <a:spLocks noGrp="1"/>
          </p:cNvSpPr>
          <p:nvPr>
            <p:ph idx="1"/>
          </p:nvPr>
        </p:nvSpPr>
        <p:spPr>
          <a:xfrm>
            <a:off x="628650" y="1585913"/>
            <a:ext cx="7886700" cy="4802185"/>
          </a:xfrm>
        </p:spPr>
        <p:txBody>
          <a:bodyPr>
            <a:normAutofit/>
          </a:bodyPr>
          <a:lstStyle/>
          <a:p>
            <a:pPr marL="457200" lvl="1">
              <a:lnSpc>
                <a:spcPct val="107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Note that only a couple of dimensions are given in the cutting plan (Figure 14a) for clarity.  Leave 2” between the marks on adjacent trim pieces.  The 22” and 24” dimensions given indicate this.  The 2 inches allows room for the miter cuts with minimal waste.</a:t>
            </a:r>
          </a:p>
        </p:txBody>
      </p:sp>
      <p:sp>
        <p:nvSpPr>
          <p:cNvPr id="4" name="Slide Number Placeholder 3">
            <a:extLst>
              <a:ext uri="{FF2B5EF4-FFF2-40B4-BE49-F238E27FC236}">
                <a16:creationId xmlns:a16="http://schemas.microsoft.com/office/drawing/2014/main" id="{E8EDE58A-7AA9-22BD-5B71-2244BDE5D885}"/>
              </a:ext>
            </a:extLst>
          </p:cNvPr>
          <p:cNvSpPr>
            <a:spLocks noGrp="1"/>
          </p:cNvSpPr>
          <p:nvPr>
            <p:ph type="sldNum" sz="quarter" idx="12"/>
          </p:nvPr>
        </p:nvSpPr>
        <p:spPr/>
        <p:txBody>
          <a:bodyPr/>
          <a:lstStyle/>
          <a:p>
            <a:fld id="{94EB6085-BAF5-4933-83A1-A4EB92F7E515}" type="slidenum">
              <a:rPr lang="en-US" smtClean="0"/>
              <a:t>21</a:t>
            </a:fld>
            <a:endParaRPr lang="en-US"/>
          </a:p>
        </p:txBody>
      </p:sp>
    </p:spTree>
    <p:extLst>
      <p:ext uri="{BB962C8B-B14F-4D97-AF65-F5344CB8AC3E}">
        <p14:creationId xmlns:p14="http://schemas.microsoft.com/office/powerpoint/2010/main" val="134770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901F-D4EA-F5FB-2E80-023EA7945768}"/>
              </a:ext>
            </a:extLst>
          </p:cNvPr>
          <p:cNvSpPr>
            <a:spLocks noGrp="1"/>
          </p:cNvSpPr>
          <p:nvPr>
            <p:ph type="title"/>
          </p:nvPr>
        </p:nvSpPr>
        <p:spPr/>
        <p:txBody>
          <a:bodyPr>
            <a:normAutofit/>
          </a:bodyPr>
          <a:lstStyle/>
          <a:p>
            <a:r>
              <a:rPr lang="en-US" sz="3600" dirty="0"/>
              <a:t>Door/Window/Corner Trim Components</a:t>
            </a:r>
          </a:p>
        </p:txBody>
      </p:sp>
      <p:sp>
        <p:nvSpPr>
          <p:cNvPr id="3" name="Content Placeholder 2">
            <a:extLst>
              <a:ext uri="{FF2B5EF4-FFF2-40B4-BE49-F238E27FC236}">
                <a16:creationId xmlns:a16="http://schemas.microsoft.com/office/drawing/2014/main" id="{160AA8DA-5CCC-E39C-B58E-C493925CAE33}"/>
              </a:ext>
            </a:extLst>
          </p:cNvPr>
          <p:cNvSpPr>
            <a:spLocks noGrp="1"/>
          </p:cNvSpPr>
          <p:nvPr>
            <p:ph idx="1"/>
          </p:nvPr>
        </p:nvSpPr>
        <p:spPr/>
        <p:txBody>
          <a:bodyPr/>
          <a:lstStyle/>
          <a:p>
            <a:r>
              <a:rPr lang="en-US" dirty="0"/>
              <a:t>Approximate lengths are given for the four corner trim pieces.  The 14° angle should be cut near the end of the trim piece after the other pieces are cut.  These are labeled Back Corner Trim and Front Corner Trim in Figure 14a.  Note that the orientation of the trim piece in the miter saw is different for each of these.</a:t>
            </a:r>
          </a:p>
          <a:p>
            <a:r>
              <a:rPr lang="en-US" dirty="0"/>
              <a:t>After the playhouse is assembled, mark the square end of these pieces in place and make the final cut to length</a:t>
            </a:r>
          </a:p>
        </p:txBody>
      </p:sp>
      <p:sp>
        <p:nvSpPr>
          <p:cNvPr id="4" name="Slide Number Placeholder 3">
            <a:extLst>
              <a:ext uri="{FF2B5EF4-FFF2-40B4-BE49-F238E27FC236}">
                <a16:creationId xmlns:a16="http://schemas.microsoft.com/office/drawing/2014/main" id="{C6E569A0-E5CC-9067-82D6-B06345C18087}"/>
              </a:ext>
            </a:extLst>
          </p:cNvPr>
          <p:cNvSpPr>
            <a:spLocks noGrp="1"/>
          </p:cNvSpPr>
          <p:nvPr>
            <p:ph type="sldNum" sz="quarter" idx="12"/>
          </p:nvPr>
        </p:nvSpPr>
        <p:spPr/>
        <p:txBody>
          <a:bodyPr/>
          <a:lstStyle/>
          <a:p>
            <a:fld id="{94EB6085-BAF5-4933-83A1-A4EB92F7E515}" type="slidenum">
              <a:rPr lang="en-US" smtClean="0"/>
              <a:t>22</a:t>
            </a:fld>
            <a:endParaRPr lang="en-US"/>
          </a:p>
        </p:txBody>
      </p:sp>
    </p:spTree>
    <p:extLst>
      <p:ext uri="{BB962C8B-B14F-4D97-AF65-F5344CB8AC3E}">
        <p14:creationId xmlns:p14="http://schemas.microsoft.com/office/powerpoint/2010/main" val="378613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FF-2785-3873-0161-D86E3A222CFD}"/>
              </a:ext>
            </a:extLst>
          </p:cNvPr>
          <p:cNvSpPr>
            <a:spLocks noGrp="1"/>
          </p:cNvSpPr>
          <p:nvPr>
            <p:ph type="title"/>
          </p:nvPr>
        </p:nvSpPr>
        <p:spPr>
          <a:xfrm>
            <a:off x="628650" y="160724"/>
            <a:ext cx="7886700" cy="1325563"/>
          </a:xfrm>
        </p:spPr>
        <p:txBody>
          <a:bodyPr/>
          <a:lstStyle/>
          <a:p>
            <a:r>
              <a:rPr lang="en-US" dirty="0"/>
              <a:t>Other Trim Components</a:t>
            </a:r>
          </a:p>
        </p:txBody>
      </p:sp>
      <p:sp>
        <p:nvSpPr>
          <p:cNvPr id="3" name="Content Placeholder 2">
            <a:extLst>
              <a:ext uri="{FF2B5EF4-FFF2-40B4-BE49-F238E27FC236}">
                <a16:creationId xmlns:a16="http://schemas.microsoft.com/office/drawing/2014/main" id="{4D967E43-2F7A-3DA8-3727-1FE2896D616B}"/>
              </a:ext>
            </a:extLst>
          </p:cNvPr>
          <p:cNvSpPr>
            <a:spLocks noGrp="1"/>
          </p:cNvSpPr>
          <p:nvPr>
            <p:ph idx="1"/>
          </p:nvPr>
        </p:nvSpPr>
        <p:spPr>
          <a:xfrm>
            <a:off x="628650" y="1366222"/>
            <a:ext cx="7886700" cy="5126652"/>
          </a:xfrm>
        </p:spPr>
        <p:txBody>
          <a:bodyPr>
            <a:normAutofit/>
          </a:bodyPr>
          <a:lstStyle/>
          <a:p>
            <a:r>
              <a:rPr lang="en-US" dirty="0"/>
              <a:t>The joint at the top of the 4’-tall siding panel on the front and side walls is covered with 1¾” x ¼” PVC</a:t>
            </a:r>
          </a:p>
          <a:p>
            <a:r>
              <a:rPr lang="en-US" dirty="0"/>
              <a:t>The same material is used to cover the exposed 2x3 at the top of the back wall</a:t>
            </a:r>
          </a:p>
          <a:p>
            <a:r>
              <a:rPr lang="en-US" dirty="0"/>
              <a:t>The top of the front and side walls are trimmed with 1x2 PVC</a:t>
            </a:r>
          </a:p>
          <a:p>
            <a:r>
              <a:rPr lang="en-US" dirty="0"/>
              <a:t>The front edge of the roof is covered with 1¼” PVC outside corner</a:t>
            </a:r>
          </a:p>
        </p:txBody>
      </p:sp>
      <p:sp>
        <p:nvSpPr>
          <p:cNvPr id="4" name="Slide Number Placeholder 3">
            <a:extLst>
              <a:ext uri="{FF2B5EF4-FFF2-40B4-BE49-F238E27FC236}">
                <a16:creationId xmlns:a16="http://schemas.microsoft.com/office/drawing/2014/main" id="{CB1B394F-7796-A9C4-249D-84C619E4F7E4}"/>
              </a:ext>
            </a:extLst>
          </p:cNvPr>
          <p:cNvSpPr>
            <a:spLocks noGrp="1"/>
          </p:cNvSpPr>
          <p:nvPr>
            <p:ph type="sldNum" sz="quarter" idx="12"/>
          </p:nvPr>
        </p:nvSpPr>
        <p:spPr/>
        <p:txBody>
          <a:bodyPr/>
          <a:lstStyle/>
          <a:p>
            <a:fld id="{94EB6085-BAF5-4933-83A1-A4EB92F7E515}" type="slidenum">
              <a:rPr lang="en-US" smtClean="0"/>
              <a:t>23</a:t>
            </a:fld>
            <a:endParaRPr lang="en-US"/>
          </a:p>
        </p:txBody>
      </p:sp>
    </p:spTree>
    <p:extLst>
      <p:ext uri="{BB962C8B-B14F-4D97-AF65-F5344CB8AC3E}">
        <p14:creationId xmlns:p14="http://schemas.microsoft.com/office/powerpoint/2010/main" val="274920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FF-2785-3873-0161-D86E3A222CFD}"/>
              </a:ext>
            </a:extLst>
          </p:cNvPr>
          <p:cNvSpPr>
            <a:spLocks noGrp="1"/>
          </p:cNvSpPr>
          <p:nvPr>
            <p:ph type="title"/>
          </p:nvPr>
        </p:nvSpPr>
        <p:spPr>
          <a:xfrm>
            <a:off x="628650" y="160724"/>
            <a:ext cx="7886700" cy="1325563"/>
          </a:xfrm>
        </p:spPr>
        <p:txBody>
          <a:bodyPr/>
          <a:lstStyle/>
          <a:p>
            <a:r>
              <a:rPr lang="en-US" dirty="0"/>
              <a:t>Other Trim Components</a:t>
            </a:r>
          </a:p>
        </p:txBody>
      </p:sp>
      <p:sp>
        <p:nvSpPr>
          <p:cNvPr id="3" name="Content Placeholder 2">
            <a:extLst>
              <a:ext uri="{FF2B5EF4-FFF2-40B4-BE49-F238E27FC236}">
                <a16:creationId xmlns:a16="http://schemas.microsoft.com/office/drawing/2014/main" id="{4D967E43-2F7A-3DA8-3727-1FE2896D616B}"/>
              </a:ext>
            </a:extLst>
          </p:cNvPr>
          <p:cNvSpPr>
            <a:spLocks noGrp="1"/>
          </p:cNvSpPr>
          <p:nvPr>
            <p:ph idx="1"/>
          </p:nvPr>
        </p:nvSpPr>
        <p:spPr>
          <a:xfrm>
            <a:off x="628650" y="1366222"/>
            <a:ext cx="7886700" cy="5126652"/>
          </a:xfrm>
        </p:spPr>
        <p:txBody>
          <a:bodyPr>
            <a:normAutofit/>
          </a:bodyPr>
          <a:lstStyle/>
          <a:p>
            <a:r>
              <a:rPr lang="en-US" dirty="0"/>
              <a:t>The cutting plan for these pieces is given in Figure 14b (Sheet 1)</a:t>
            </a:r>
          </a:p>
          <a:p>
            <a:r>
              <a:rPr lang="en-US" dirty="0"/>
              <a:t>The lengths shown in Figure 1e (Sheet 1) are slightly longer than will be required</a:t>
            </a:r>
          </a:p>
          <a:p>
            <a:r>
              <a:rPr lang="en-US" dirty="0"/>
              <a:t>After the playhouse is assembled, mark the actual length on these pieces and make the final cut to length</a:t>
            </a:r>
          </a:p>
        </p:txBody>
      </p:sp>
      <p:sp>
        <p:nvSpPr>
          <p:cNvPr id="4" name="Slide Number Placeholder 3">
            <a:extLst>
              <a:ext uri="{FF2B5EF4-FFF2-40B4-BE49-F238E27FC236}">
                <a16:creationId xmlns:a16="http://schemas.microsoft.com/office/drawing/2014/main" id="{CB1B394F-7796-A9C4-249D-84C619E4F7E4}"/>
              </a:ext>
            </a:extLst>
          </p:cNvPr>
          <p:cNvSpPr>
            <a:spLocks noGrp="1"/>
          </p:cNvSpPr>
          <p:nvPr>
            <p:ph type="sldNum" sz="quarter" idx="12"/>
          </p:nvPr>
        </p:nvSpPr>
        <p:spPr/>
        <p:txBody>
          <a:bodyPr/>
          <a:lstStyle/>
          <a:p>
            <a:fld id="{94EB6085-BAF5-4933-83A1-A4EB92F7E515}" type="slidenum">
              <a:rPr lang="en-US" smtClean="0"/>
              <a:t>24</a:t>
            </a:fld>
            <a:endParaRPr lang="en-US"/>
          </a:p>
        </p:txBody>
      </p:sp>
    </p:spTree>
    <p:extLst>
      <p:ext uri="{BB962C8B-B14F-4D97-AF65-F5344CB8AC3E}">
        <p14:creationId xmlns:p14="http://schemas.microsoft.com/office/powerpoint/2010/main" val="12394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5072-4C28-955A-A4F6-EEEBCC70F6C6}"/>
              </a:ext>
            </a:extLst>
          </p:cNvPr>
          <p:cNvSpPr>
            <a:spLocks noGrp="1"/>
          </p:cNvSpPr>
          <p:nvPr>
            <p:ph type="title"/>
          </p:nvPr>
        </p:nvSpPr>
        <p:spPr/>
        <p:txBody>
          <a:bodyPr/>
          <a:lstStyle/>
          <a:p>
            <a:r>
              <a:rPr lang="en-US" dirty="0"/>
              <a:t>Fabrication Tools</a:t>
            </a:r>
          </a:p>
        </p:txBody>
      </p:sp>
      <p:sp>
        <p:nvSpPr>
          <p:cNvPr id="3" name="Content Placeholder 2">
            <a:extLst>
              <a:ext uri="{FF2B5EF4-FFF2-40B4-BE49-F238E27FC236}">
                <a16:creationId xmlns:a16="http://schemas.microsoft.com/office/drawing/2014/main" id="{1F7E4CCD-E215-2090-5B8B-3D8DFD8E8E45}"/>
              </a:ext>
            </a:extLst>
          </p:cNvPr>
          <p:cNvSpPr>
            <a:spLocks noGrp="1"/>
          </p:cNvSpPr>
          <p:nvPr>
            <p:ph idx="1"/>
          </p:nvPr>
        </p:nvSpPr>
        <p:spPr/>
        <p:txBody>
          <a:bodyPr>
            <a:normAutofit fontScale="92500" lnSpcReduction="20000"/>
          </a:bodyPr>
          <a:lstStyle/>
          <a:p>
            <a:r>
              <a:rPr lang="en-US" dirty="0"/>
              <a:t>Miter saw</a:t>
            </a:r>
          </a:p>
          <a:p>
            <a:r>
              <a:rPr lang="en-US" dirty="0"/>
              <a:t>Circular saw</a:t>
            </a:r>
          </a:p>
          <a:p>
            <a:r>
              <a:rPr lang="en-US" dirty="0"/>
              <a:t>Tape measure</a:t>
            </a:r>
          </a:p>
          <a:p>
            <a:r>
              <a:rPr lang="en-US" dirty="0"/>
              <a:t>Carpenter pencil</a:t>
            </a:r>
          </a:p>
          <a:p>
            <a:r>
              <a:rPr lang="en-US" dirty="0"/>
              <a:t>Speed square</a:t>
            </a:r>
          </a:p>
          <a:p>
            <a:r>
              <a:rPr lang="en-US" dirty="0"/>
              <a:t>Drill</a:t>
            </a:r>
          </a:p>
          <a:p>
            <a:r>
              <a:rPr lang="en-US" dirty="0"/>
              <a:t>Drill bits – 7/64”, 1/8”, 5/32”</a:t>
            </a:r>
          </a:p>
          <a:p>
            <a:r>
              <a:rPr lang="en-US" dirty="0"/>
              <a:t>4-foot ruler or straight edge</a:t>
            </a:r>
          </a:p>
          <a:p>
            <a:r>
              <a:rPr lang="en-US" dirty="0"/>
              <a:t>Work gloves</a:t>
            </a:r>
          </a:p>
          <a:p>
            <a:r>
              <a:rPr lang="en-US" dirty="0"/>
              <a:t>Masks</a:t>
            </a:r>
          </a:p>
        </p:txBody>
      </p:sp>
      <p:sp>
        <p:nvSpPr>
          <p:cNvPr id="4" name="Slide Number Placeholder 3">
            <a:extLst>
              <a:ext uri="{FF2B5EF4-FFF2-40B4-BE49-F238E27FC236}">
                <a16:creationId xmlns:a16="http://schemas.microsoft.com/office/drawing/2014/main" id="{70077A5B-2B99-A890-9A81-B29B5AB4F720}"/>
              </a:ext>
            </a:extLst>
          </p:cNvPr>
          <p:cNvSpPr>
            <a:spLocks noGrp="1"/>
          </p:cNvSpPr>
          <p:nvPr>
            <p:ph type="sldNum" sz="quarter" idx="12"/>
          </p:nvPr>
        </p:nvSpPr>
        <p:spPr/>
        <p:txBody>
          <a:bodyPr/>
          <a:lstStyle/>
          <a:p>
            <a:fld id="{94EB6085-BAF5-4933-83A1-A4EB92F7E515}" type="slidenum">
              <a:rPr lang="en-US" smtClean="0"/>
              <a:t>3</a:t>
            </a:fld>
            <a:endParaRPr lang="en-US"/>
          </a:p>
        </p:txBody>
      </p:sp>
    </p:spTree>
    <p:extLst>
      <p:ext uri="{BB962C8B-B14F-4D97-AF65-F5344CB8AC3E}">
        <p14:creationId xmlns:p14="http://schemas.microsoft.com/office/powerpoint/2010/main" val="379777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6B75-E8EE-392A-C476-F2EE76208A61}"/>
              </a:ext>
            </a:extLst>
          </p:cNvPr>
          <p:cNvSpPr>
            <a:spLocks noGrp="1"/>
          </p:cNvSpPr>
          <p:nvPr>
            <p:ph type="title"/>
          </p:nvPr>
        </p:nvSpPr>
        <p:spPr>
          <a:xfrm>
            <a:off x="628650" y="214514"/>
            <a:ext cx="7886700" cy="1325563"/>
          </a:xfrm>
        </p:spPr>
        <p:txBody>
          <a:bodyPr/>
          <a:lstStyle/>
          <a:p>
            <a:r>
              <a:rPr lang="en-US" dirty="0"/>
              <a:t>Material List</a:t>
            </a:r>
          </a:p>
        </p:txBody>
      </p:sp>
      <p:sp>
        <p:nvSpPr>
          <p:cNvPr id="3" name="Content Placeholder 2">
            <a:extLst>
              <a:ext uri="{FF2B5EF4-FFF2-40B4-BE49-F238E27FC236}">
                <a16:creationId xmlns:a16="http://schemas.microsoft.com/office/drawing/2014/main" id="{88002923-EB99-D6F8-F516-9FEB5B8AE45A}"/>
              </a:ext>
            </a:extLst>
          </p:cNvPr>
          <p:cNvSpPr>
            <a:spLocks noGrp="1"/>
          </p:cNvSpPr>
          <p:nvPr>
            <p:ph idx="1"/>
          </p:nvPr>
        </p:nvSpPr>
        <p:spPr>
          <a:xfrm>
            <a:off x="628650" y="1473801"/>
            <a:ext cx="7886700" cy="4799984"/>
          </a:xfrm>
        </p:spPr>
        <p:txBody>
          <a:bodyPr>
            <a:normAutofit fontScale="70000" lnSpcReduction="20000"/>
          </a:bodyPr>
          <a:lstStyle/>
          <a:p>
            <a:r>
              <a:rPr lang="en-US" dirty="0"/>
              <a:t>21  -  2x3 x 8’ </a:t>
            </a:r>
          </a:p>
          <a:p>
            <a:r>
              <a:rPr lang="en-US" dirty="0"/>
              <a:t>2  -  2x4 x 8’ Pressure Treated</a:t>
            </a:r>
          </a:p>
          <a:p>
            <a:r>
              <a:rPr lang="en-US" dirty="0"/>
              <a:t>1  -  2x4 x 12’ Pressure Treated</a:t>
            </a:r>
          </a:p>
          <a:p>
            <a:r>
              <a:rPr lang="en-US" dirty="0"/>
              <a:t>2  -  ¾” x 4’x8’ Moisture Resistant T&amp;G Floor Panels</a:t>
            </a:r>
          </a:p>
          <a:p>
            <a:r>
              <a:rPr lang="en-US" dirty="0"/>
              <a:t>3  -  4’x8’ </a:t>
            </a:r>
            <a:r>
              <a:rPr lang="en-US" dirty="0">
                <a:solidFill>
                  <a:srgbClr val="212529"/>
                </a:solidFill>
                <a:effectLst/>
                <a:ea typeface="Calibri" panose="020F0502020204030204" pitchFamily="34" charset="0"/>
              </a:rPr>
              <a:t>LP® </a:t>
            </a:r>
            <a:r>
              <a:rPr lang="en-US" dirty="0" err="1">
                <a:solidFill>
                  <a:srgbClr val="212529"/>
                </a:solidFill>
                <a:effectLst/>
                <a:ea typeface="Calibri" panose="020F0502020204030204" pitchFamily="34" charset="0"/>
              </a:rPr>
              <a:t>SmartSide</a:t>
            </a:r>
            <a:r>
              <a:rPr lang="en-US" dirty="0">
                <a:solidFill>
                  <a:srgbClr val="212529"/>
                </a:solidFill>
                <a:effectLst/>
                <a:ea typeface="Calibri" panose="020F0502020204030204" pitchFamily="34" charset="0"/>
              </a:rPr>
              <a:t>® 3/8 Grooved 8 OC Panel Siding</a:t>
            </a:r>
          </a:p>
          <a:p>
            <a:r>
              <a:rPr lang="en-US" dirty="0">
                <a:solidFill>
                  <a:srgbClr val="212529"/>
                </a:solidFill>
              </a:rPr>
              <a:t>2  -  1x2 (5/8” x 1 ½” actual) x 8’ PVC trim</a:t>
            </a:r>
          </a:p>
          <a:p>
            <a:r>
              <a:rPr lang="en-US" dirty="0">
                <a:solidFill>
                  <a:srgbClr val="212529"/>
                </a:solidFill>
              </a:rPr>
              <a:t>3  -  1 ¾” x ¼” x 8’ PVC trim</a:t>
            </a:r>
          </a:p>
          <a:p>
            <a:r>
              <a:rPr lang="en-US" dirty="0">
                <a:solidFill>
                  <a:srgbClr val="212529"/>
                </a:solidFill>
              </a:rPr>
              <a:t>10  -  1-1/8” x 1-1/8” x 8’ PVC outside corner (nominal 1¼”)</a:t>
            </a:r>
          </a:p>
          <a:p>
            <a:r>
              <a:rPr lang="en-US" dirty="0">
                <a:solidFill>
                  <a:srgbClr val="212529"/>
                </a:solidFill>
              </a:rPr>
              <a:t>5#  -  10d Common Nails</a:t>
            </a:r>
          </a:p>
          <a:p>
            <a:r>
              <a:rPr lang="en-US" dirty="0">
                <a:solidFill>
                  <a:srgbClr val="212529"/>
                </a:solidFill>
              </a:rPr>
              <a:t>1#  -  each, 6d, 8d, 10d Galvanized Nails</a:t>
            </a:r>
          </a:p>
          <a:p>
            <a:r>
              <a:rPr lang="en-US" dirty="0">
                <a:solidFill>
                  <a:srgbClr val="212529"/>
                </a:solidFill>
              </a:rPr>
              <a:t>6  -   1 ¼” screws</a:t>
            </a:r>
          </a:p>
          <a:p>
            <a:r>
              <a:rPr lang="en-US" dirty="0"/>
              <a:t>15  -  4x8x16 Solid Concrete Blocks</a:t>
            </a:r>
          </a:p>
          <a:p>
            <a:r>
              <a:rPr lang="en-US" dirty="0"/>
              <a:t>Paint</a:t>
            </a:r>
          </a:p>
          <a:p>
            <a:r>
              <a:rPr lang="en-US" dirty="0"/>
              <a:t>Adhesive</a:t>
            </a:r>
          </a:p>
        </p:txBody>
      </p:sp>
      <p:sp>
        <p:nvSpPr>
          <p:cNvPr id="4" name="Slide Number Placeholder 3">
            <a:extLst>
              <a:ext uri="{FF2B5EF4-FFF2-40B4-BE49-F238E27FC236}">
                <a16:creationId xmlns:a16="http://schemas.microsoft.com/office/drawing/2014/main" id="{BC088287-53D1-4778-0DF8-2A89773E6A24}"/>
              </a:ext>
            </a:extLst>
          </p:cNvPr>
          <p:cNvSpPr>
            <a:spLocks noGrp="1"/>
          </p:cNvSpPr>
          <p:nvPr>
            <p:ph type="sldNum" sz="quarter" idx="12"/>
          </p:nvPr>
        </p:nvSpPr>
        <p:spPr/>
        <p:txBody>
          <a:bodyPr/>
          <a:lstStyle/>
          <a:p>
            <a:fld id="{94EB6085-BAF5-4933-83A1-A4EB92F7E515}" type="slidenum">
              <a:rPr lang="en-US" smtClean="0"/>
              <a:t>4</a:t>
            </a:fld>
            <a:endParaRPr lang="en-US"/>
          </a:p>
        </p:txBody>
      </p:sp>
    </p:spTree>
    <p:extLst>
      <p:ext uri="{BB962C8B-B14F-4D97-AF65-F5344CB8AC3E}">
        <p14:creationId xmlns:p14="http://schemas.microsoft.com/office/powerpoint/2010/main" val="315945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3532-257C-3CD0-7653-ED432656272E}"/>
              </a:ext>
            </a:extLst>
          </p:cNvPr>
          <p:cNvSpPr>
            <a:spLocks noGrp="1"/>
          </p:cNvSpPr>
          <p:nvPr>
            <p:ph type="title"/>
          </p:nvPr>
        </p:nvSpPr>
        <p:spPr/>
        <p:txBody>
          <a:bodyPr/>
          <a:lstStyle/>
          <a:p>
            <a:r>
              <a:rPr lang="en-US" dirty="0"/>
              <a:t>Component List</a:t>
            </a:r>
          </a:p>
        </p:txBody>
      </p:sp>
      <p:sp>
        <p:nvSpPr>
          <p:cNvPr id="3" name="Content Placeholder 2">
            <a:extLst>
              <a:ext uri="{FF2B5EF4-FFF2-40B4-BE49-F238E27FC236}">
                <a16:creationId xmlns:a16="http://schemas.microsoft.com/office/drawing/2014/main" id="{1A45AE79-0F94-3F44-B3E7-B540046202ED}"/>
              </a:ext>
            </a:extLst>
          </p:cNvPr>
          <p:cNvSpPr>
            <a:spLocks noGrp="1"/>
          </p:cNvSpPr>
          <p:nvPr>
            <p:ph idx="1"/>
          </p:nvPr>
        </p:nvSpPr>
        <p:spPr/>
        <p:txBody>
          <a:bodyPr/>
          <a:lstStyle/>
          <a:p>
            <a:r>
              <a:rPr lang="en-US" dirty="0"/>
              <a:t>The components are shown in Figures 1 (Sheet 1, 2 and 3) of the drawings</a:t>
            </a:r>
          </a:p>
          <a:p>
            <a:r>
              <a:rPr lang="en-US" dirty="0"/>
              <a:t>Each component is given a letter designation shown on the piece in the drawings</a:t>
            </a:r>
          </a:p>
          <a:p>
            <a:r>
              <a:rPr lang="en-US" dirty="0"/>
              <a:t>All components and the required quantities are listed below</a:t>
            </a:r>
          </a:p>
        </p:txBody>
      </p:sp>
      <p:sp>
        <p:nvSpPr>
          <p:cNvPr id="4" name="Slide Number Placeholder 3">
            <a:extLst>
              <a:ext uri="{FF2B5EF4-FFF2-40B4-BE49-F238E27FC236}">
                <a16:creationId xmlns:a16="http://schemas.microsoft.com/office/drawing/2014/main" id="{6DF3B932-1860-25BC-890E-781E8D637162}"/>
              </a:ext>
            </a:extLst>
          </p:cNvPr>
          <p:cNvSpPr>
            <a:spLocks noGrp="1"/>
          </p:cNvSpPr>
          <p:nvPr>
            <p:ph type="sldNum" sz="quarter" idx="12"/>
          </p:nvPr>
        </p:nvSpPr>
        <p:spPr/>
        <p:txBody>
          <a:bodyPr/>
          <a:lstStyle/>
          <a:p>
            <a:fld id="{94EB6085-BAF5-4933-83A1-A4EB92F7E515}" type="slidenum">
              <a:rPr lang="en-US" smtClean="0"/>
              <a:t>5</a:t>
            </a:fld>
            <a:endParaRPr lang="en-US"/>
          </a:p>
        </p:txBody>
      </p:sp>
    </p:spTree>
    <p:extLst>
      <p:ext uri="{BB962C8B-B14F-4D97-AF65-F5344CB8AC3E}">
        <p14:creationId xmlns:p14="http://schemas.microsoft.com/office/powerpoint/2010/main" val="171062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6C81-A9AB-3441-7C47-239897C38D94}"/>
              </a:ext>
            </a:extLst>
          </p:cNvPr>
          <p:cNvSpPr>
            <a:spLocks noGrp="1"/>
          </p:cNvSpPr>
          <p:nvPr>
            <p:ph type="title"/>
          </p:nvPr>
        </p:nvSpPr>
        <p:spPr/>
        <p:txBody>
          <a:bodyPr/>
          <a:lstStyle/>
          <a:p>
            <a:r>
              <a:rPr lang="en-US" dirty="0"/>
              <a:t>Floor Components</a:t>
            </a:r>
          </a:p>
        </p:txBody>
      </p:sp>
      <p:graphicFrame>
        <p:nvGraphicFramePr>
          <p:cNvPr id="5" name="Table 5">
            <a:extLst>
              <a:ext uri="{FF2B5EF4-FFF2-40B4-BE49-F238E27FC236}">
                <a16:creationId xmlns:a16="http://schemas.microsoft.com/office/drawing/2014/main" id="{A049CDE5-A4D9-DBED-568F-DA5129EDF646}"/>
              </a:ext>
            </a:extLst>
          </p:cNvPr>
          <p:cNvGraphicFramePr>
            <a:graphicFrameLocks noGrp="1"/>
          </p:cNvGraphicFramePr>
          <p:nvPr>
            <p:ph idx="1"/>
            <p:extLst>
              <p:ext uri="{D42A27DB-BD31-4B8C-83A1-F6EECF244321}">
                <p14:modId xmlns:p14="http://schemas.microsoft.com/office/powerpoint/2010/main" val="1537217466"/>
              </p:ext>
            </p:extLst>
          </p:nvPr>
        </p:nvGraphicFramePr>
        <p:xfrm>
          <a:off x="628650" y="1825625"/>
          <a:ext cx="6449883" cy="2225040"/>
        </p:xfrm>
        <a:graphic>
          <a:graphicData uri="http://schemas.openxmlformats.org/drawingml/2006/table">
            <a:tbl>
              <a:tblPr firstRow="1" bandRow="1">
                <a:tableStyleId>{5C22544A-7EE6-4342-B048-85BDC9FD1C3A}</a:tableStyleId>
              </a:tblPr>
              <a:tblGrid>
                <a:gridCol w="1350757">
                  <a:extLst>
                    <a:ext uri="{9D8B030D-6E8A-4147-A177-3AD203B41FA5}">
                      <a16:colId xmlns:a16="http://schemas.microsoft.com/office/drawing/2014/main" val="2685690471"/>
                    </a:ext>
                  </a:extLst>
                </a:gridCol>
                <a:gridCol w="3883511">
                  <a:extLst>
                    <a:ext uri="{9D8B030D-6E8A-4147-A177-3AD203B41FA5}">
                      <a16:colId xmlns:a16="http://schemas.microsoft.com/office/drawing/2014/main" val="3495643859"/>
                    </a:ext>
                  </a:extLst>
                </a:gridCol>
                <a:gridCol w="1215615">
                  <a:extLst>
                    <a:ext uri="{9D8B030D-6E8A-4147-A177-3AD203B41FA5}">
                      <a16:colId xmlns:a16="http://schemas.microsoft.com/office/drawing/2014/main" val="758062528"/>
                    </a:ext>
                  </a:extLst>
                </a:gridCol>
              </a:tblGrid>
              <a:tr h="370840">
                <a:tc>
                  <a:txBody>
                    <a:bodyPr/>
                    <a:lstStyle/>
                    <a:p>
                      <a:pPr algn="ctr"/>
                      <a:r>
                        <a:rPr lang="en-US" dirty="0"/>
                        <a:t>Designation</a:t>
                      </a:r>
                    </a:p>
                  </a:txBody>
                  <a:tcPr/>
                </a:tc>
                <a:tc>
                  <a:txBody>
                    <a:bodyPr/>
                    <a:lstStyle/>
                    <a:p>
                      <a:pPr algn="ctr"/>
                      <a:r>
                        <a:rPr lang="en-US" dirty="0"/>
                        <a:t>Description</a:t>
                      </a:r>
                    </a:p>
                  </a:txBody>
                  <a:tcPr/>
                </a:tc>
                <a:tc>
                  <a:txBody>
                    <a:bodyPr/>
                    <a:lstStyle/>
                    <a:p>
                      <a:pPr algn="ctr"/>
                      <a:r>
                        <a:rPr lang="en-US" dirty="0"/>
                        <a:t>Quantity</a:t>
                      </a:r>
                    </a:p>
                  </a:txBody>
                  <a:tcPr/>
                </a:tc>
                <a:extLst>
                  <a:ext uri="{0D108BD9-81ED-4DB2-BD59-A6C34878D82A}">
                    <a16:rowId xmlns:a16="http://schemas.microsoft.com/office/drawing/2014/main" val="2299100220"/>
                  </a:ext>
                </a:extLst>
              </a:tr>
              <a:tr h="370840">
                <a:tc>
                  <a:txBody>
                    <a:bodyPr/>
                    <a:lstStyle/>
                    <a:p>
                      <a:pPr algn="ctr"/>
                      <a:r>
                        <a:rPr lang="en-US" dirty="0"/>
                        <a:t>A</a:t>
                      </a:r>
                    </a:p>
                  </a:txBody>
                  <a:tcPr/>
                </a:tc>
                <a:tc>
                  <a:txBody>
                    <a:bodyPr/>
                    <a:lstStyle/>
                    <a:p>
                      <a:r>
                        <a:rPr lang="en-US" dirty="0"/>
                        <a:t>72” 2x4 PT</a:t>
                      </a:r>
                    </a:p>
                  </a:txBody>
                  <a:tcPr/>
                </a:tc>
                <a:tc>
                  <a:txBody>
                    <a:bodyPr/>
                    <a:lstStyle/>
                    <a:p>
                      <a:pPr algn="ctr"/>
                      <a:r>
                        <a:rPr lang="en-US" dirty="0"/>
                        <a:t>2</a:t>
                      </a:r>
                    </a:p>
                  </a:txBody>
                  <a:tcPr/>
                </a:tc>
                <a:extLst>
                  <a:ext uri="{0D108BD9-81ED-4DB2-BD59-A6C34878D82A}">
                    <a16:rowId xmlns:a16="http://schemas.microsoft.com/office/drawing/2014/main" val="4194923649"/>
                  </a:ext>
                </a:extLst>
              </a:tr>
              <a:tr h="370840">
                <a:tc>
                  <a:txBody>
                    <a:bodyPr/>
                    <a:lstStyle/>
                    <a:p>
                      <a:pPr algn="ctr"/>
                      <a:r>
                        <a:rPr lang="en-US" b="0" dirty="0"/>
                        <a:t>B</a:t>
                      </a:r>
                    </a:p>
                  </a:txBody>
                  <a:tcPr/>
                </a:tc>
                <a:tc>
                  <a:txBody>
                    <a:bodyPr/>
                    <a:lstStyle/>
                    <a:p>
                      <a:r>
                        <a:rPr lang="en-US" dirty="0"/>
                        <a:t>45” 2x4 PT</a:t>
                      </a:r>
                    </a:p>
                  </a:txBody>
                  <a:tcPr/>
                </a:tc>
                <a:tc>
                  <a:txBody>
                    <a:bodyPr/>
                    <a:lstStyle/>
                    <a:p>
                      <a:pPr algn="ctr"/>
                      <a:r>
                        <a:rPr lang="en-US" dirty="0"/>
                        <a:t>4</a:t>
                      </a:r>
                    </a:p>
                  </a:txBody>
                  <a:tcPr/>
                </a:tc>
                <a:extLst>
                  <a:ext uri="{0D108BD9-81ED-4DB2-BD59-A6C34878D82A}">
                    <a16:rowId xmlns:a16="http://schemas.microsoft.com/office/drawing/2014/main" val="459027089"/>
                  </a:ext>
                </a:extLst>
              </a:tr>
              <a:tr h="370840">
                <a:tc>
                  <a:txBody>
                    <a:bodyPr/>
                    <a:lstStyle/>
                    <a:p>
                      <a:pPr algn="ctr"/>
                      <a:r>
                        <a:rPr lang="en-US" dirty="0"/>
                        <a:t>C</a:t>
                      </a:r>
                    </a:p>
                  </a:txBody>
                  <a:tcPr/>
                </a:tc>
                <a:tc>
                  <a:txBody>
                    <a:bodyPr/>
                    <a:lstStyle/>
                    <a:p>
                      <a:r>
                        <a:rPr lang="en-US" dirty="0"/>
                        <a:t>36” x 48” ¾” T&amp;G Flooring</a:t>
                      </a:r>
                    </a:p>
                  </a:txBody>
                  <a:tcPr/>
                </a:tc>
                <a:tc>
                  <a:txBody>
                    <a:bodyPr/>
                    <a:lstStyle/>
                    <a:p>
                      <a:pPr algn="ctr"/>
                      <a:r>
                        <a:rPr lang="en-US" dirty="0"/>
                        <a:t>2</a:t>
                      </a:r>
                    </a:p>
                  </a:txBody>
                  <a:tcPr/>
                </a:tc>
                <a:extLst>
                  <a:ext uri="{0D108BD9-81ED-4DB2-BD59-A6C34878D82A}">
                    <a16:rowId xmlns:a16="http://schemas.microsoft.com/office/drawing/2014/main" val="1378675644"/>
                  </a:ext>
                </a:extLst>
              </a:tr>
              <a:tr h="370840">
                <a:tc>
                  <a:txBody>
                    <a:bodyPr/>
                    <a:lstStyle/>
                    <a:p>
                      <a:pPr algn="ctr"/>
                      <a:r>
                        <a:rPr lang="en-US" dirty="0"/>
                        <a:t>Dt</a:t>
                      </a:r>
                    </a:p>
                  </a:txBody>
                  <a:tcPr/>
                </a:tc>
                <a:tc>
                  <a:txBody>
                    <a:bodyPr/>
                    <a:lstStyle/>
                    <a:p>
                      <a:r>
                        <a:rPr lang="en-US" dirty="0"/>
                        <a:t>60” x 42”  ¾” T&amp;G Flooring with tongue</a:t>
                      </a:r>
                    </a:p>
                  </a:txBody>
                  <a:tcPr/>
                </a:tc>
                <a:tc>
                  <a:txBody>
                    <a:bodyPr/>
                    <a:lstStyle/>
                    <a:p>
                      <a:pPr algn="ctr"/>
                      <a:r>
                        <a:rPr lang="en-US" dirty="0"/>
                        <a:t>1</a:t>
                      </a:r>
                    </a:p>
                  </a:txBody>
                  <a:tcPr/>
                </a:tc>
                <a:extLst>
                  <a:ext uri="{0D108BD9-81ED-4DB2-BD59-A6C34878D82A}">
                    <a16:rowId xmlns:a16="http://schemas.microsoft.com/office/drawing/2014/main" val="771942764"/>
                  </a:ext>
                </a:extLst>
              </a:tr>
              <a:tr h="370840">
                <a:tc>
                  <a:txBody>
                    <a:bodyPr/>
                    <a:lstStyle/>
                    <a:p>
                      <a:pPr algn="ctr"/>
                      <a:r>
                        <a:rPr lang="en-US" dirty="0"/>
                        <a:t>Dg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 x 42”  ¾” T&amp;G Flooring with groove</a:t>
                      </a:r>
                    </a:p>
                  </a:txBody>
                  <a:tcPr/>
                </a:tc>
                <a:tc>
                  <a:txBody>
                    <a:bodyPr/>
                    <a:lstStyle/>
                    <a:p>
                      <a:pPr algn="ctr"/>
                      <a:r>
                        <a:rPr lang="en-US" dirty="0"/>
                        <a:t>1</a:t>
                      </a:r>
                    </a:p>
                  </a:txBody>
                  <a:tcPr/>
                </a:tc>
                <a:extLst>
                  <a:ext uri="{0D108BD9-81ED-4DB2-BD59-A6C34878D82A}">
                    <a16:rowId xmlns:a16="http://schemas.microsoft.com/office/drawing/2014/main" val="1335020217"/>
                  </a:ext>
                </a:extLst>
              </a:tr>
            </a:tbl>
          </a:graphicData>
        </a:graphic>
      </p:graphicFrame>
      <p:sp>
        <p:nvSpPr>
          <p:cNvPr id="3" name="Slide Number Placeholder 2">
            <a:extLst>
              <a:ext uri="{FF2B5EF4-FFF2-40B4-BE49-F238E27FC236}">
                <a16:creationId xmlns:a16="http://schemas.microsoft.com/office/drawing/2014/main" id="{6B3059B5-2A39-39E4-538A-0CC60444DE5B}"/>
              </a:ext>
            </a:extLst>
          </p:cNvPr>
          <p:cNvSpPr>
            <a:spLocks noGrp="1"/>
          </p:cNvSpPr>
          <p:nvPr>
            <p:ph type="sldNum" sz="quarter" idx="12"/>
          </p:nvPr>
        </p:nvSpPr>
        <p:spPr/>
        <p:txBody>
          <a:bodyPr/>
          <a:lstStyle/>
          <a:p>
            <a:fld id="{94EB6085-BAF5-4933-83A1-A4EB92F7E515}" type="slidenum">
              <a:rPr lang="en-US" smtClean="0"/>
              <a:t>6</a:t>
            </a:fld>
            <a:endParaRPr lang="en-US"/>
          </a:p>
        </p:txBody>
      </p:sp>
    </p:spTree>
    <p:extLst>
      <p:ext uri="{BB962C8B-B14F-4D97-AF65-F5344CB8AC3E}">
        <p14:creationId xmlns:p14="http://schemas.microsoft.com/office/powerpoint/2010/main" val="182398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3C54-0D31-218B-E82F-441797C4D839}"/>
              </a:ext>
            </a:extLst>
          </p:cNvPr>
          <p:cNvSpPr>
            <a:spLocks noGrp="1"/>
          </p:cNvSpPr>
          <p:nvPr>
            <p:ph type="title"/>
          </p:nvPr>
        </p:nvSpPr>
        <p:spPr>
          <a:xfrm>
            <a:off x="628650" y="149970"/>
            <a:ext cx="7886700" cy="1325563"/>
          </a:xfrm>
        </p:spPr>
        <p:txBody>
          <a:bodyPr/>
          <a:lstStyle/>
          <a:p>
            <a:r>
              <a:rPr lang="en-US" dirty="0"/>
              <a:t>Wall Framing Members</a:t>
            </a:r>
          </a:p>
        </p:txBody>
      </p:sp>
      <p:graphicFrame>
        <p:nvGraphicFramePr>
          <p:cNvPr id="4" name="Table 4">
            <a:extLst>
              <a:ext uri="{FF2B5EF4-FFF2-40B4-BE49-F238E27FC236}">
                <a16:creationId xmlns:a16="http://schemas.microsoft.com/office/drawing/2014/main" id="{01A99429-C7CA-3014-720A-0D8B448CCE64}"/>
              </a:ext>
            </a:extLst>
          </p:cNvPr>
          <p:cNvGraphicFramePr>
            <a:graphicFrameLocks noGrp="1"/>
          </p:cNvGraphicFramePr>
          <p:nvPr>
            <p:ph idx="1"/>
            <p:extLst>
              <p:ext uri="{D42A27DB-BD31-4B8C-83A1-F6EECF244321}">
                <p14:modId xmlns:p14="http://schemas.microsoft.com/office/powerpoint/2010/main" val="3844035277"/>
              </p:ext>
            </p:extLst>
          </p:nvPr>
        </p:nvGraphicFramePr>
        <p:xfrm>
          <a:off x="628650" y="1309262"/>
          <a:ext cx="6417609" cy="5286670"/>
        </p:xfrm>
        <a:graphic>
          <a:graphicData uri="http://schemas.openxmlformats.org/drawingml/2006/table">
            <a:tbl>
              <a:tblPr firstRow="1" bandRow="1">
                <a:tableStyleId>{5C22544A-7EE6-4342-B048-85BDC9FD1C3A}</a:tableStyleId>
              </a:tblPr>
              <a:tblGrid>
                <a:gridCol w="1404545">
                  <a:extLst>
                    <a:ext uri="{9D8B030D-6E8A-4147-A177-3AD203B41FA5}">
                      <a16:colId xmlns:a16="http://schemas.microsoft.com/office/drawing/2014/main" val="4210456982"/>
                    </a:ext>
                  </a:extLst>
                </a:gridCol>
                <a:gridCol w="2873861">
                  <a:extLst>
                    <a:ext uri="{9D8B030D-6E8A-4147-A177-3AD203B41FA5}">
                      <a16:colId xmlns:a16="http://schemas.microsoft.com/office/drawing/2014/main" val="96432368"/>
                    </a:ext>
                  </a:extLst>
                </a:gridCol>
                <a:gridCol w="2139203">
                  <a:extLst>
                    <a:ext uri="{9D8B030D-6E8A-4147-A177-3AD203B41FA5}">
                      <a16:colId xmlns:a16="http://schemas.microsoft.com/office/drawing/2014/main" val="1439069176"/>
                    </a:ext>
                  </a:extLst>
                </a:gridCol>
              </a:tblGrid>
              <a:tr h="465750">
                <a:tc>
                  <a:txBody>
                    <a:bodyPr/>
                    <a:lstStyle/>
                    <a:p>
                      <a:pPr algn="ctr"/>
                      <a:r>
                        <a:rPr lang="en-US" dirty="0"/>
                        <a:t>Designation</a:t>
                      </a:r>
                    </a:p>
                  </a:txBody>
                  <a:tcPr/>
                </a:tc>
                <a:tc>
                  <a:txBody>
                    <a:bodyPr/>
                    <a:lstStyle/>
                    <a:p>
                      <a:pPr algn="ctr"/>
                      <a:r>
                        <a:rPr lang="en-US" dirty="0"/>
                        <a:t>Description</a:t>
                      </a:r>
                    </a:p>
                  </a:txBody>
                  <a:tcPr/>
                </a:tc>
                <a:tc>
                  <a:txBody>
                    <a:bodyPr/>
                    <a:lstStyle/>
                    <a:p>
                      <a:pPr algn="ctr"/>
                      <a:r>
                        <a:rPr lang="en-US" dirty="0"/>
                        <a:t>Quantity</a:t>
                      </a:r>
                    </a:p>
                  </a:txBody>
                  <a:tcPr/>
                </a:tc>
                <a:extLst>
                  <a:ext uri="{0D108BD9-81ED-4DB2-BD59-A6C34878D82A}">
                    <a16:rowId xmlns:a16="http://schemas.microsoft.com/office/drawing/2014/main" val="1176076996"/>
                  </a:ext>
                </a:extLst>
              </a:tr>
              <a:tr h="370840">
                <a:tc>
                  <a:txBody>
                    <a:bodyPr/>
                    <a:lstStyle/>
                    <a:p>
                      <a:pPr algn="ctr"/>
                      <a:r>
                        <a:rPr lang="en-US" dirty="0"/>
                        <a:t>E</a:t>
                      </a:r>
                    </a:p>
                  </a:txBody>
                  <a:tcPr/>
                </a:tc>
                <a:tc>
                  <a:txBody>
                    <a:bodyPr/>
                    <a:lstStyle/>
                    <a:p>
                      <a:r>
                        <a:rPr lang="en-US" dirty="0"/>
                        <a:t>72” 2x3</a:t>
                      </a:r>
                    </a:p>
                  </a:txBody>
                  <a:tcPr/>
                </a:tc>
                <a:tc>
                  <a:txBody>
                    <a:bodyPr/>
                    <a:lstStyle/>
                    <a:p>
                      <a:pPr algn="ctr"/>
                      <a:r>
                        <a:rPr lang="en-US" dirty="0"/>
                        <a:t>5</a:t>
                      </a:r>
                    </a:p>
                  </a:txBody>
                  <a:tcPr/>
                </a:tc>
                <a:extLst>
                  <a:ext uri="{0D108BD9-81ED-4DB2-BD59-A6C34878D82A}">
                    <a16:rowId xmlns:a16="http://schemas.microsoft.com/office/drawing/2014/main" val="625331900"/>
                  </a:ext>
                </a:extLst>
              </a:tr>
              <a:tr h="370840">
                <a:tc>
                  <a:txBody>
                    <a:bodyPr/>
                    <a:lstStyle/>
                    <a:p>
                      <a:pPr algn="ctr"/>
                      <a:r>
                        <a:rPr lang="en-US" dirty="0"/>
                        <a:t>F</a:t>
                      </a:r>
                    </a:p>
                  </a:txBody>
                  <a:tcPr/>
                </a:tc>
                <a:tc>
                  <a:txBody>
                    <a:bodyPr/>
                    <a:lstStyle/>
                    <a:p>
                      <a:r>
                        <a:rPr lang="en-US" dirty="0"/>
                        <a:t>42 ½” 2x3</a:t>
                      </a:r>
                    </a:p>
                  </a:txBody>
                  <a:tcPr/>
                </a:tc>
                <a:tc>
                  <a:txBody>
                    <a:bodyPr/>
                    <a:lstStyle/>
                    <a:p>
                      <a:pPr algn="ctr"/>
                      <a:r>
                        <a:rPr lang="en-US" dirty="0"/>
                        <a:t>13</a:t>
                      </a:r>
                    </a:p>
                  </a:txBody>
                  <a:tcPr/>
                </a:tc>
                <a:extLst>
                  <a:ext uri="{0D108BD9-81ED-4DB2-BD59-A6C34878D82A}">
                    <a16:rowId xmlns:a16="http://schemas.microsoft.com/office/drawing/2014/main" val="2680734512"/>
                  </a:ext>
                </a:extLst>
              </a:tr>
              <a:tr h="370840">
                <a:tc>
                  <a:txBody>
                    <a:bodyPr/>
                    <a:lstStyle/>
                    <a:p>
                      <a:pPr algn="ctr"/>
                      <a:r>
                        <a:rPr lang="en-US" dirty="0"/>
                        <a:t>G</a:t>
                      </a:r>
                    </a:p>
                  </a:txBody>
                  <a:tcPr/>
                </a:tc>
                <a:tc>
                  <a:txBody>
                    <a:bodyPr/>
                    <a:lstStyle/>
                    <a:p>
                      <a:r>
                        <a:rPr lang="en-US" dirty="0"/>
                        <a:t>22 ½” 2x3</a:t>
                      </a:r>
                    </a:p>
                  </a:txBody>
                  <a:tcPr/>
                </a:tc>
                <a:tc>
                  <a:txBody>
                    <a:bodyPr/>
                    <a:lstStyle/>
                    <a:p>
                      <a:pPr algn="ctr"/>
                      <a:r>
                        <a:rPr lang="en-US" dirty="0"/>
                        <a:t>1</a:t>
                      </a:r>
                    </a:p>
                  </a:txBody>
                  <a:tcPr/>
                </a:tc>
                <a:extLst>
                  <a:ext uri="{0D108BD9-81ED-4DB2-BD59-A6C34878D82A}">
                    <a16:rowId xmlns:a16="http://schemas.microsoft.com/office/drawing/2014/main" val="1566052526"/>
                  </a:ext>
                </a:extLst>
              </a:tr>
              <a:tr h="370840">
                <a:tc>
                  <a:txBody>
                    <a:bodyPr/>
                    <a:lstStyle/>
                    <a:p>
                      <a:pPr algn="ctr"/>
                      <a:r>
                        <a:rPr lang="en-US" dirty="0"/>
                        <a:t>H</a:t>
                      </a:r>
                    </a:p>
                  </a:txBody>
                  <a:tcPr/>
                </a:tc>
                <a:tc>
                  <a:txBody>
                    <a:bodyPr/>
                    <a:lstStyle/>
                    <a:p>
                      <a:r>
                        <a:rPr lang="en-US" dirty="0"/>
                        <a:t>14 ½” 2x3</a:t>
                      </a:r>
                    </a:p>
                  </a:txBody>
                  <a:tcPr/>
                </a:tc>
                <a:tc>
                  <a:txBody>
                    <a:bodyPr/>
                    <a:lstStyle/>
                    <a:p>
                      <a:pPr algn="ctr"/>
                      <a:r>
                        <a:rPr lang="en-US" dirty="0"/>
                        <a:t>6</a:t>
                      </a:r>
                    </a:p>
                  </a:txBody>
                  <a:tcPr/>
                </a:tc>
                <a:extLst>
                  <a:ext uri="{0D108BD9-81ED-4DB2-BD59-A6C34878D82A}">
                    <a16:rowId xmlns:a16="http://schemas.microsoft.com/office/drawing/2014/main" val="3353845788"/>
                  </a:ext>
                </a:extLst>
              </a:tr>
              <a:tr h="370840">
                <a:tc>
                  <a:txBody>
                    <a:bodyPr/>
                    <a:lstStyle/>
                    <a:p>
                      <a:pPr algn="ctr"/>
                      <a:r>
                        <a:rPr lang="en-US" dirty="0"/>
                        <a:t>I</a:t>
                      </a:r>
                    </a:p>
                  </a:txBody>
                  <a:tcPr/>
                </a:tc>
                <a:tc>
                  <a:txBody>
                    <a:bodyPr/>
                    <a:lstStyle/>
                    <a:p>
                      <a:r>
                        <a:rPr lang="en-US" dirty="0"/>
                        <a:t>16” 2x3</a:t>
                      </a:r>
                    </a:p>
                  </a:txBody>
                  <a:tcPr/>
                </a:tc>
                <a:tc>
                  <a:txBody>
                    <a:bodyPr/>
                    <a:lstStyle/>
                    <a:p>
                      <a:pPr algn="ctr"/>
                      <a:r>
                        <a:rPr lang="en-US" dirty="0"/>
                        <a:t>6</a:t>
                      </a:r>
                    </a:p>
                  </a:txBody>
                  <a:tcPr/>
                </a:tc>
                <a:extLst>
                  <a:ext uri="{0D108BD9-81ED-4DB2-BD59-A6C34878D82A}">
                    <a16:rowId xmlns:a16="http://schemas.microsoft.com/office/drawing/2014/main" val="4110095372"/>
                  </a:ext>
                </a:extLst>
              </a:tr>
              <a:tr h="370840">
                <a:tc>
                  <a:txBody>
                    <a:bodyPr/>
                    <a:lstStyle/>
                    <a:p>
                      <a:pPr algn="ctr"/>
                      <a:r>
                        <a:rPr lang="en-US" dirty="0"/>
                        <a:t>J</a:t>
                      </a:r>
                    </a:p>
                  </a:txBody>
                  <a:tcPr/>
                </a:tc>
                <a:tc>
                  <a:txBody>
                    <a:bodyPr/>
                    <a:lstStyle/>
                    <a:p>
                      <a:r>
                        <a:rPr lang="en-US" dirty="0"/>
                        <a:t>11” 2x3</a:t>
                      </a:r>
                    </a:p>
                  </a:txBody>
                  <a:tcPr/>
                </a:tc>
                <a:tc>
                  <a:txBody>
                    <a:bodyPr/>
                    <a:lstStyle/>
                    <a:p>
                      <a:pPr algn="ctr"/>
                      <a:r>
                        <a:rPr lang="en-US" dirty="0"/>
                        <a:t>8</a:t>
                      </a:r>
                    </a:p>
                  </a:txBody>
                  <a:tcPr/>
                </a:tc>
                <a:extLst>
                  <a:ext uri="{0D108BD9-81ED-4DB2-BD59-A6C34878D82A}">
                    <a16:rowId xmlns:a16="http://schemas.microsoft.com/office/drawing/2014/main" val="650220779"/>
                  </a:ext>
                </a:extLst>
              </a:tr>
              <a:tr h="370840">
                <a:tc>
                  <a:txBody>
                    <a:bodyPr/>
                    <a:lstStyle/>
                    <a:p>
                      <a:pPr algn="ctr"/>
                      <a:r>
                        <a:rPr lang="en-US" dirty="0"/>
                        <a:t>K</a:t>
                      </a:r>
                    </a:p>
                  </a:txBody>
                  <a:tcPr/>
                </a:tc>
                <a:tc>
                  <a:txBody>
                    <a:bodyPr/>
                    <a:lstStyle/>
                    <a:p>
                      <a:r>
                        <a:rPr lang="en-US" dirty="0"/>
                        <a:t>45 5/8” 2x3</a:t>
                      </a:r>
                    </a:p>
                  </a:txBody>
                  <a:tcPr/>
                </a:tc>
                <a:tc>
                  <a:txBody>
                    <a:bodyPr/>
                    <a:lstStyle/>
                    <a:p>
                      <a:pPr algn="ctr"/>
                      <a:r>
                        <a:rPr lang="en-US" dirty="0"/>
                        <a:t>6</a:t>
                      </a:r>
                    </a:p>
                  </a:txBody>
                  <a:tcPr/>
                </a:tc>
                <a:extLst>
                  <a:ext uri="{0D108BD9-81ED-4DB2-BD59-A6C34878D82A}">
                    <a16:rowId xmlns:a16="http://schemas.microsoft.com/office/drawing/2014/main" val="2674607706"/>
                  </a:ext>
                </a:extLst>
              </a:tr>
              <a:tr h="370840">
                <a:tc>
                  <a:txBody>
                    <a:bodyPr/>
                    <a:lstStyle/>
                    <a:p>
                      <a:pPr algn="ctr"/>
                      <a:r>
                        <a:rPr lang="en-US" dirty="0"/>
                        <a:t>L</a:t>
                      </a:r>
                    </a:p>
                  </a:txBody>
                  <a:tcPr/>
                </a:tc>
                <a:tc>
                  <a:txBody>
                    <a:bodyPr/>
                    <a:lstStyle/>
                    <a:p>
                      <a:r>
                        <a:rPr lang="en-US" dirty="0"/>
                        <a:t>43” 2x3</a:t>
                      </a:r>
                    </a:p>
                  </a:txBody>
                  <a:tcPr/>
                </a:tc>
                <a:tc>
                  <a:txBody>
                    <a:bodyPr/>
                    <a:lstStyle/>
                    <a:p>
                      <a:pPr algn="ctr"/>
                      <a:r>
                        <a:rPr lang="en-US" dirty="0"/>
                        <a:t>2</a:t>
                      </a:r>
                    </a:p>
                  </a:txBody>
                  <a:tcPr/>
                </a:tc>
                <a:extLst>
                  <a:ext uri="{0D108BD9-81ED-4DB2-BD59-A6C34878D82A}">
                    <a16:rowId xmlns:a16="http://schemas.microsoft.com/office/drawing/2014/main" val="2955364549"/>
                  </a:ext>
                </a:extLst>
              </a:tr>
              <a:tr h="370840">
                <a:tc>
                  <a:txBody>
                    <a:bodyPr/>
                    <a:lstStyle/>
                    <a:p>
                      <a:pPr algn="ctr"/>
                      <a:r>
                        <a:rPr lang="en-US" dirty="0"/>
                        <a:t>M</a:t>
                      </a:r>
                    </a:p>
                  </a:txBody>
                  <a:tcPr/>
                </a:tc>
                <a:tc>
                  <a:txBody>
                    <a:bodyPr/>
                    <a:lstStyle/>
                    <a:p>
                      <a:r>
                        <a:rPr lang="en-US" dirty="0"/>
                        <a:t>41 ½” 2x3</a:t>
                      </a:r>
                    </a:p>
                  </a:txBody>
                  <a:tcPr/>
                </a:tc>
                <a:tc>
                  <a:txBody>
                    <a:bodyPr/>
                    <a:lstStyle/>
                    <a:p>
                      <a:pPr algn="ctr"/>
                      <a:r>
                        <a:rPr lang="en-US" dirty="0"/>
                        <a:t>2</a:t>
                      </a:r>
                    </a:p>
                  </a:txBody>
                  <a:tcPr/>
                </a:tc>
                <a:extLst>
                  <a:ext uri="{0D108BD9-81ED-4DB2-BD59-A6C34878D82A}">
                    <a16:rowId xmlns:a16="http://schemas.microsoft.com/office/drawing/2014/main" val="1632827235"/>
                  </a:ext>
                </a:extLst>
              </a:tr>
              <a:tr h="370840">
                <a:tc>
                  <a:txBody>
                    <a:bodyPr/>
                    <a:lstStyle/>
                    <a:p>
                      <a:pPr algn="ctr"/>
                      <a:r>
                        <a:rPr lang="en-US" dirty="0"/>
                        <a:t>N</a:t>
                      </a:r>
                    </a:p>
                  </a:txBody>
                  <a:tcPr/>
                </a:tc>
                <a:tc>
                  <a:txBody>
                    <a:bodyPr/>
                    <a:lstStyle/>
                    <a:p>
                      <a:r>
                        <a:rPr lang="en-US" dirty="0"/>
                        <a:t>44 3/8” 2x3</a:t>
                      </a:r>
                    </a:p>
                  </a:txBody>
                  <a:tcPr/>
                </a:tc>
                <a:tc>
                  <a:txBody>
                    <a:bodyPr/>
                    <a:lstStyle/>
                    <a:p>
                      <a:pPr algn="ctr"/>
                      <a:r>
                        <a:rPr lang="en-US" dirty="0"/>
                        <a:t>2</a:t>
                      </a:r>
                    </a:p>
                  </a:txBody>
                  <a:tcPr/>
                </a:tc>
                <a:extLst>
                  <a:ext uri="{0D108BD9-81ED-4DB2-BD59-A6C34878D82A}">
                    <a16:rowId xmlns:a16="http://schemas.microsoft.com/office/drawing/2014/main" val="2576336622"/>
                  </a:ext>
                </a:extLst>
              </a:tr>
              <a:tr h="370840">
                <a:tc>
                  <a:txBody>
                    <a:bodyPr/>
                    <a:lstStyle/>
                    <a:p>
                      <a:pPr algn="ctr"/>
                      <a:r>
                        <a:rPr lang="en-US" dirty="0"/>
                        <a:t>O</a:t>
                      </a:r>
                    </a:p>
                  </a:txBody>
                  <a:tcPr/>
                </a:tc>
                <a:tc>
                  <a:txBody>
                    <a:bodyPr/>
                    <a:lstStyle/>
                    <a:p>
                      <a:r>
                        <a:rPr lang="en-US" dirty="0"/>
                        <a:t>46” 2x3</a:t>
                      </a:r>
                    </a:p>
                  </a:txBody>
                  <a:tcPr/>
                </a:tc>
                <a:tc>
                  <a:txBody>
                    <a:bodyPr/>
                    <a:lstStyle/>
                    <a:p>
                      <a:pPr algn="ctr"/>
                      <a:r>
                        <a:rPr lang="en-US" dirty="0"/>
                        <a:t>2</a:t>
                      </a:r>
                    </a:p>
                  </a:txBody>
                  <a:tcPr/>
                </a:tc>
                <a:extLst>
                  <a:ext uri="{0D108BD9-81ED-4DB2-BD59-A6C34878D82A}">
                    <a16:rowId xmlns:a16="http://schemas.microsoft.com/office/drawing/2014/main" val="3947449987"/>
                  </a:ext>
                </a:extLst>
              </a:tr>
              <a:tr h="370840">
                <a:tc>
                  <a:txBody>
                    <a:bodyPr/>
                    <a:lstStyle/>
                    <a:p>
                      <a:pPr algn="ctr"/>
                      <a:r>
                        <a:rPr lang="en-US" dirty="0"/>
                        <a:t>P</a:t>
                      </a:r>
                    </a:p>
                  </a:txBody>
                  <a:tcPr/>
                </a:tc>
                <a:tc>
                  <a:txBody>
                    <a:bodyPr/>
                    <a:lstStyle/>
                    <a:p>
                      <a:r>
                        <a:rPr lang="en-US" dirty="0"/>
                        <a:t>5 3/16” 2x3</a:t>
                      </a:r>
                    </a:p>
                  </a:txBody>
                  <a:tcPr/>
                </a:tc>
                <a:tc>
                  <a:txBody>
                    <a:bodyPr/>
                    <a:lstStyle/>
                    <a:p>
                      <a:pPr algn="ctr"/>
                      <a:r>
                        <a:rPr lang="en-US" dirty="0"/>
                        <a:t>2</a:t>
                      </a:r>
                    </a:p>
                  </a:txBody>
                  <a:tcPr/>
                </a:tc>
                <a:extLst>
                  <a:ext uri="{0D108BD9-81ED-4DB2-BD59-A6C34878D82A}">
                    <a16:rowId xmlns:a16="http://schemas.microsoft.com/office/drawing/2014/main" val="2653598633"/>
                  </a:ext>
                </a:extLst>
              </a:tr>
              <a:tr h="370840">
                <a:tc>
                  <a:txBody>
                    <a:bodyPr/>
                    <a:lstStyle/>
                    <a:p>
                      <a:pPr algn="ctr"/>
                      <a:r>
                        <a:rPr lang="en-US" dirty="0"/>
                        <a:t>Q</a:t>
                      </a:r>
                    </a:p>
                  </a:txBody>
                  <a:tcPr/>
                </a:tc>
                <a:tc>
                  <a:txBody>
                    <a:bodyPr/>
                    <a:lstStyle/>
                    <a:p>
                      <a:r>
                        <a:rPr lang="en-US" dirty="0"/>
                        <a:t>10 3/8” 2x3</a:t>
                      </a:r>
                    </a:p>
                  </a:txBody>
                  <a:tcPr/>
                </a:tc>
                <a:tc>
                  <a:txBody>
                    <a:bodyPr/>
                    <a:lstStyle/>
                    <a:p>
                      <a:pPr algn="ctr"/>
                      <a:r>
                        <a:rPr lang="en-US" dirty="0"/>
                        <a:t>2</a:t>
                      </a:r>
                    </a:p>
                  </a:txBody>
                  <a:tcPr/>
                </a:tc>
                <a:extLst>
                  <a:ext uri="{0D108BD9-81ED-4DB2-BD59-A6C34878D82A}">
                    <a16:rowId xmlns:a16="http://schemas.microsoft.com/office/drawing/2014/main" val="4207372781"/>
                  </a:ext>
                </a:extLst>
              </a:tr>
            </a:tbl>
          </a:graphicData>
        </a:graphic>
      </p:graphicFrame>
      <p:sp>
        <p:nvSpPr>
          <p:cNvPr id="3" name="Slide Number Placeholder 2">
            <a:extLst>
              <a:ext uri="{FF2B5EF4-FFF2-40B4-BE49-F238E27FC236}">
                <a16:creationId xmlns:a16="http://schemas.microsoft.com/office/drawing/2014/main" id="{072F12A2-E268-8BB2-C44D-23D6D5178C34}"/>
              </a:ext>
            </a:extLst>
          </p:cNvPr>
          <p:cNvSpPr>
            <a:spLocks noGrp="1"/>
          </p:cNvSpPr>
          <p:nvPr>
            <p:ph type="sldNum" sz="quarter" idx="12"/>
          </p:nvPr>
        </p:nvSpPr>
        <p:spPr/>
        <p:txBody>
          <a:bodyPr/>
          <a:lstStyle/>
          <a:p>
            <a:fld id="{94EB6085-BAF5-4933-83A1-A4EB92F7E515}" type="slidenum">
              <a:rPr lang="en-US" smtClean="0"/>
              <a:t>7</a:t>
            </a:fld>
            <a:endParaRPr lang="en-US"/>
          </a:p>
        </p:txBody>
      </p:sp>
    </p:spTree>
    <p:extLst>
      <p:ext uri="{BB962C8B-B14F-4D97-AF65-F5344CB8AC3E}">
        <p14:creationId xmlns:p14="http://schemas.microsoft.com/office/powerpoint/2010/main" val="235354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83B1-CB9B-8BC4-1F53-0F4526E07971}"/>
              </a:ext>
            </a:extLst>
          </p:cNvPr>
          <p:cNvSpPr>
            <a:spLocks noGrp="1"/>
          </p:cNvSpPr>
          <p:nvPr>
            <p:ph type="title"/>
          </p:nvPr>
        </p:nvSpPr>
        <p:spPr/>
        <p:txBody>
          <a:bodyPr/>
          <a:lstStyle/>
          <a:p>
            <a:r>
              <a:rPr lang="en-US" dirty="0"/>
              <a:t>Wall Sheathing Components</a:t>
            </a:r>
          </a:p>
        </p:txBody>
      </p:sp>
      <p:graphicFrame>
        <p:nvGraphicFramePr>
          <p:cNvPr id="4" name="Table 4">
            <a:extLst>
              <a:ext uri="{FF2B5EF4-FFF2-40B4-BE49-F238E27FC236}">
                <a16:creationId xmlns:a16="http://schemas.microsoft.com/office/drawing/2014/main" id="{45AA25DC-BFFB-F1ED-DF5A-B49865DA3EEA}"/>
              </a:ext>
            </a:extLst>
          </p:cNvPr>
          <p:cNvGraphicFramePr>
            <a:graphicFrameLocks noGrp="1"/>
          </p:cNvGraphicFramePr>
          <p:nvPr>
            <p:ph idx="1"/>
            <p:extLst>
              <p:ext uri="{D42A27DB-BD31-4B8C-83A1-F6EECF244321}">
                <p14:modId xmlns:p14="http://schemas.microsoft.com/office/powerpoint/2010/main" val="2170355054"/>
              </p:ext>
            </p:extLst>
          </p:nvPr>
        </p:nvGraphicFramePr>
        <p:xfrm>
          <a:off x="628650" y="1825625"/>
          <a:ext cx="7514889" cy="4445000"/>
        </p:xfrm>
        <a:graphic>
          <a:graphicData uri="http://schemas.openxmlformats.org/drawingml/2006/table">
            <a:tbl>
              <a:tblPr firstRow="1" bandRow="1">
                <a:tableStyleId>{5C22544A-7EE6-4342-B048-85BDC9FD1C3A}</a:tableStyleId>
              </a:tblPr>
              <a:tblGrid>
                <a:gridCol w="1490606">
                  <a:extLst>
                    <a:ext uri="{9D8B030D-6E8A-4147-A177-3AD203B41FA5}">
                      <a16:colId xmlns:a16="http://schemas.microsoft.com/office/drawing/2014/main" val="3093688260"/>
                    </a:ext>
                  </a:extLst>
                </a:gridCol>
                <a:gridCol w="4496697">
                  <a:extLst>
                    <a:ext uri="{9D8B030D-6E8A-4147-A177-3AD203B41FA5}">
                      <a16:colId xmlns:a16="http://schemas.microsoft.com/office/drawing/2014/main" val="2717448547"/>
                    </a:ext>
                  </a:extLst>
                </a:gridCol>
                <a:gridCol w="1527586">
                  <a:extLst>
                    <a:ext uri="{9D8B030D-6E8A-4147-A177-3AD203B41FA5}">
                      <a16:colId xmlns:a16="http://schemas.microsoft.com/office/drawing/2014/main" val="368896659"/>
                    </a:ext>
                  </a:extLst>
                </a:gridCol>
              </a:tblGrid>
              <a:tr h="370840">
                <a:tc>
                  <a:txBody>
                    <a:bodyPr/>
                    <a:lstStyle/>
                    <a:p>
                      <a:pPr algn="ctr"/>
                      <a:r>
                        <a:rPr lang="en-US" dirty="0"/>
                        <a:t>Designation</a:t>
                      </a:r>
                    </a:p>
                  </a:txBody>
                  <a:tcPr/>
                </a:tc>
                <a:tc>
                  <a:txBody>
                    <a:bodyPr/>
                    <a:lstStyle/>
                    <a:p>
                      <a:pPr algn="ctr"/>
                      <a:r>
                        <a:rPr lang="en-US" dirty="0"/>
                        <a:t>Description</a:t>
                      </a:r>
                    </a:p>
                  </a:txBody>
                  <a:tcPr/>
                </a:tc>
                <a:tc>
                  <a:txBody>
                    <a:bodyPr/>
                    <a:lstStyle/>
                    <a:p>
                      <a:pPr algn="ctr"/>
                      <a:r>
                        <a:rPr lang="en-US" dirty="0"/>
                        <a:t>Quantity</a:t>
                      </a:r>
                    </a:p>
                  </a:txBody>
                  <a:tcPr/>
                </a:tc>
                <a:extLst>
                  <a:ext uri="{0D108BD9-81ED-4DB2-BD59-A6C34878D82A}">
                    <a16:rowId xmlns:a16="http://schemas.microsoft.com/office/drawing/2014/main" val="773731819"/>
                  </a:ext>
                </a:extLst>
              </a:tr>
              <a:tr h="370840">
                <a:tc>
                  <a:txBody>
                    <a:bodyPr/>
                    <a:lstStyle/>
                    <a:p>
                      <a:pPr algn="ctr"/>
                      <a:r>
                        <a:rPr lang="en-US" dirty="0"/>
                        <a:t>R</a:t>
                      </a:r>
                    </a:p>
                  </a:txBody>
                  <a:tcPr/>
                </a:tc>
                <a:tc>
                  <a:txBody>
                    <a:bodyPr/>
                    <a:lstStyle/>
                    <a:p>
                      <a:r>
                        <a:rPr lang="en-US" dirty="0"/>
                        <a:t>16 3/8” x 48” Panel</a:t>
                      </a:r>
                    </a:p>
                  </a:txBody>
                  <a:tcPr/>
                </a:tc>
                <a:tc>
                  <a:txBody>
                    <a:bodyPr/>
                    <a:lstStyle/>
                    <a:p>
                      <a:pPr algn="ctr"/>
                      <a:r>
                        <a:rPr lang="en-US" dirty="0"/>
                        <a:t>1</a:t>
                      </a:r>
                    </a:p>
                  </a:txBody>
                  <a:tcPr/>
                </a:tc>
                <a:extLst>
                  <a:ext uri="{0D108BD9-81ED-4DB2-BD59-A6C34878D82A}">
                    <a16:rowId xmlns:a16="http://schemas.microsoft.com/office/drawing/2014/main" val="1997212053"/>
                  </a:ext>
                </a:extLst>
              </a:tr>
              <a:tr h="370840">
                <a:tc>
                  <a:txBody>
                    <a:bodyPr/>
                    <a:lstStyle/>
                    <a:p>
                      <a:pPr algn="ctr"/>
                      <a:r>
                        <a:rPr lang="en-US" dirty="0"/>
                        <a:t>Sb</a:t>
                      </a:r>
                    </a:p>
                  </a:txBody>
                  <a:tcPr/>
                </a:tc>
                <a:tc>
                  <a:txBody>
                    <a:bodyPr/>
                    <a:lstStyle/>
                    <a:p>
                      <a:r>
                        <a:rPr lang="en-US" dirty="0"/>
                        <a:t>48 ¾” x 48” Panel – Back wall</a:t>
                      </a:r>
                    </a:p>
                  </a:txBody>
                  <a:tcPr/>
                </a:tc>
                <a:tc>
                  <a:txBody>
                    <a:bodyPr/>
                    <a:lstStyle/>
                    <a:p>
                      <a:pPr algn="ctr"/>
                      <a:r>
                        <a:rPr lang="en-US" dirty="0"/>
                        <a:t>1</a:t>
                      </a:r>
                    </a:p>
                  </a:txBody>
                  <a:tcPr/>
                </a:tc>
                <a:extLst>
                  <a:ext uri="{0D108BD9-81ED-4DB2-BD59-A6C34878D82A}">
                    <a16:rowId xmlns:a16="http://schemas.microsoft.com/office/drawing/2014/main" val="1451897624"/>
                  </a:ext>
                </a:extLst>
              </a:tr>
              <a:tr h="370840">
                <a:tc>
                  <a:txBody>
                    <a:bodyPr/>
                    <a:lstStyle/>
                    <a:p>
                      <a:pPr algn="ctr"/>
                      <a:r>
                        <a:rPr lang="en-US" dirty="0"/>
                        <a:t>Sr</a:t>
                      </a:r>
                    </a:p>
                  </a:txBody>
                  <a:tcPr/>
                </a:tc>
                <a:tc>
                  <a:txBody>
                    <a:bodyPr/>
                    <a:lstStyle/>
                    <a:p>
                      <a:r>
                        <a:rPr lang="en-US" dirty="0"/>
                        <a:t>48 ¾” x 48” Panel – Right wall</a:t>
                      </a:r>
                    </a:p>
                  </a:txBody>
                  <a:tcPr/>
                </a:tc>
                <a:tc>
                  <a:txBody>
                    <a:bodyPr/>
                    <a:lstStyle/>
                    <a:p>
                      <a:pPr algn="ctr"/>
                      <a:r>
                        <a:rPr lang="en-US" dirty="0"/>
                        <a:t>1</a:t>
                      </a:r>
                    </a:p>
                  </a:txBody>
                  <a:tcPr/>
                </a:tc>
                <a:extLst>
                  <a:ext uri="{0D108BD9-81ED-4DB2-BD59-A6C34878D82A}">
                    <a16:rowId xmlns:a16="http://schemas.microsoft.com/office/drawing/2014/main" val="2340394421"/>
                  </a:ext>
                </a:extLst>
              </a:tr>
              <a:tr h="370840">
                <a:tc>
                  <a:txBody>
                    <a:bodyPr/>
                    <a:lstStyle/>
                    <a:p>
                      <a:pPr algn="ctr"/>
                      <a:r>
                        <a:rPr lang="en-US" dirty="0" err="1"/>
                        <a:t>Sl</a:t>
                      </a:r>
                      <a:endParaRPr lang="en-US" dirty="0"/>
                    </a:p>
                  </a:txBody>
                  <a:tcPr/>
                </a:tc>
                <a:tc>
                  <a:txBody>
                    <a:bodyPr/>
                    <a:lstStyle/>
                    <a:p>
                      <a:r>
                        <a:rPr lang="en-US" dirty="0"/>
                        <a:t>48 ¾” x 48” Panel – Left wall</a:t>
                      </a:r>
                    </a:p>
                  </a:txBody>
                  <a:tcPr/>
                </a:tc>
                <a:tc>
                  <a:txBody>
                    <a:bodyPr/>
                    <a:lstStyle/>
                    <a:p>
                      <a:pPr algn="ctr"/>
                      <a:r>
                        <a:rPr lang="en-US" dirty="0"/>
                        <a:t>1</a:t>
                      </a:r>
                    </a:p>
                  </a:txBody>
                  <a:tcPr/>
                </a:tc>
                <a:extLst>
                  <a:ext uri="{0D108BD9-81ED-4DB2-BD59-A6C34878D82A}">
                    <a16:rowId xmlns:a16="http://schemas.microsoft.com/office/drawing/2014/main" val="422185453"/>
                  </a:ext>
                </a:extLst>
              </a:tr>
              <a:tr h="370840">
                <a:tc>
                  <a:txBody>
                    <a:bodyPr/>
                    <a:lstStyle/>
                    <a:p>
                      <a:pPr algn="ctr"/>
                      <a:r>
                        <a:rPr lang="en-US" dirty="0"/>
                        <a:t>T</a:t>
                      </a:r>
                    </a:p>
                  </a:txBody>
                  <a:tcPr/>
                </a:tc>
                <a:tc>
                  <a:txBody>
                    <a:bodyPr/>
                    <a:lstStyle/>
                    <a:p>
                      <a:r>
                        <a:rPr lang="en-US" dirty="0"/>
                        <a:t>8 3/8” x 48” Panel</a:t>
                      </a:r>
                    </a:p>
                  </a:txBody>
                  <a:tcPr/>
                </a:tc>
                <a:tc>
                  <a:txBody>
                    <a:bodyPr/>
                    <a:lstStyle/>
                    <a:p>
                      <a:pPr algn="ctr"/>
                      <a:r>
                        <a:rPr lang="en-US" dirty="0"/>
                        <a:t>1</a:t>
                      </a:r>
                    </a:p>
                  </a:txBody>
                  <a:tcPr/>
                </a:tc>
                <a:extLst>
                  <a:ext uri="{0D108BD9-81ED-4DB2-BD59-A6C34878D82A}">
                    <a16:rowId xmlns:a16="http://schemas.microsoft.com/office/drawing/2014/main" val="2336579806"/>
                  </a:ext>
                </a:extLst>
              </a:tr>
              <a:tr h="370840">
                <a:tc>
                  <a:txBody>
                    <a:bodyPr/>
                    <a:lstStyle/>
                    <a:p>
                      <a:pPr algn="ctr"/>
                      <a:r>
                        <a:rPr lang="en-US" dirty="0"/>
                        <a:t>U</a:t>
                      </a:r>
                    </a:p>
                  </a:txBody>
                  <a:tcPr/>
                </a:tc>
                <a:tc>
                  <a:txBody>
                    <a:bodyPr/>
                    <a:lstStyle/>
                    <a:p>
                      <a:r>
                        <a:rPr lang="en-US" dirty="0"/>
                        <a:t>40 3/8” x 48” Panel</a:t>
                      </a:r>
                    </a:p>
                  </a:txBody>
                  <a:tcPr/>
                </a:tc>
                <a:tc>
                  <a:txBody>
                    <a:bodyPr/>
                    <a:lstStyle/>
                    <a:p>
                      <a:pPr algn="ctr"/>
                      <a:r>
                        <a:rPr lang="en-US" dirty="0"/>
                        <a:t>1</a:t>
                      </a:r>
                    </a:p>
                  </a:txBody>
                  <a:tcPr/>
                </a:tc>
                <a:extLst>
                  <a:ext uri="{0D108BD9-81ED-4DB2-BD59-A6C34878D82A}">
                    <a16:rowId xmlns:a16="http://schemas.microsoft.com/office/drawing/2014/main" val="2920474629"/>
                  </a:ext>
                </a:extLst>
              </a:tr>
              <a:tr h="370840">
                <a:tc>
                  <a:txBody>
                    <a:bodyPr/>
                    <a:lstStyle/>
                    <a:p>
                      <a:pPr algn="ctr"/>
                      <a:r>
                        <a:rPr lang="en-US" dirty="0"/>
                        <a:t>V</a:t>
                      </a:r>
                    </a:p>
                  </a:txBody>
                  <a:tcPr/>
                </a:tc>
                <a:tc>
                  <a:txBody>
                    <a:bodyPr/>
                    <a:lstStyle/>
                    <a:p>
                      <a:r>
                        <a:rPr lang="en-US" dirty="0"/>
                        <a:t>32 3/8” x 48” Panel</a:t>
                      </a:r>
                    </a:p>
                  </a:txBody>
                  <a:tcPr/>
                </a:tc>
                <a:tc>
                  <a:txBody>
                    <a:bodyPr/>
                    <a:lstStyle/>
                    <a:p>
                      <a:pPr algn="ctr"/>
                      <a:r>
                        <a:rPr lang="en-US" dirty="0"/>
                        <a:t>1</a:t>
                      </a:r>
                    </a:p>
                  </a:txBody>
                  <a:tcPr/>
                </a:tc>
                <a:extLst>
                  <a:ext uri="{0D108BD9-81ED-4DB2-BD59-A6C34878D82A}">
                    <a16:rowId xmlns:a16="http://schemas.microsoft.com/office/drawing/2014/main" val="1688887363"/>
                  </a:ext>
                </a:extLst>
              </a:tr>
              <a:tr h="370840">
                <a:tc>
                  <a:txBody>
                    <a:bodyPr/>
                    <a:lstStyle/>
                    <a:p>
                      <a:pPr algn="ctr"/>
                      <a:r>
                        <a:rPr lang="en-US" dirty="0"/>
                        <a:t>W</a:t>
                      </a:r>
                    </a:p>
                  </a:txBody>
                  <a:tcPr/>
                </a:tc>
                <a:tc>
                  <a:txBody>
                    <a:bodyPr/>
                    <a:lstStyle/>
                    <a:p>
                      <a:r>
                        <a:rPr lang="en-US" dirty="0"/>
                        <a:t>40 3/8” x 13 5/16” Panel</a:t>
                      </a:r>
                    </a:p>
                  </a:txBody>
                  <a:tcPr/>
                </a:tc>
                <a:tc>
                  <a:txBody>
                    <a:bodyPr/>
                    <a:lstStyle/>
                    <a:p>
                      <a:pPr algn="ctr"/>
                      <a:r>
                        <a:rPr lang="en-US" dirty="0"/>
                        <a:t>1</a:t>
                      </a:r>
                    </a:p>
                  </a:txBody>
                  <a:tcPr/>
                </a:tc>
                <a:extLst>
                  <a:ext uri="{0D108BD9-81ED-4DB2-BD59-A6C34878D82A}">
                    <a16:rowId xmlns:a16="http://schemas.microsoft.com/office/drawing/2014/main" val="1820383215"/>
                  </a:ext>
                </a:extLst>
              </a:tr>
              <a:tr h="370840">
                <a:tc>
                  <a:txBody>
                    <a:bodyPr/>
                    <a:lstStyle/>
                    <a:p>
                      <a:pPr algn="ctr"/>
                      <a:r>
                        <a:rPr lang="en-US" dirty="0"/>
                        <a:t>X</a:t>
                      </a:r>
                    </a:p>
                  </a:txBody>
                  <a:tcPr/>
                </a:tc>
                <a:tc>
                  <a:txBody>
                    <a:bodyPr/>
                    <a:lstStyle/>
                    <a:p>
                      <a:r>
                        <a:rPr lang="en-US" dirty="0"/>
                        <a:t>32 3/8” x 13 5/16” Panel</a:t>
                      </a:r>
                    </a:p>
                  </a:txBody>
                  <a:tcPr/>
                </a:tc>
                <a:tc>
                  <a:txBody>
                    <a:bodyPr/>
                    <a:lstStyle/>
                    <a:p>
                      <a:pPr algn="ctr"/>
                      <a:r>
                        <a:rPr lang="en-US" dirty="0"/>
                        <a:t>1</a:t>
                      </a:r>
                    </a:p>
                  </a:txBody>
                  <a:tcPr/>
                </a:tc>
                <a:extLst>
                  <a:ext uri="{0D108BD9-81ED-4DB2-BD59-A6C34878D82A}">
                    <a16:rowId xmlns:a16="http://schemas.microsoft.com/office/drawing/2014/main" val="1262177811"/>
                  </a:ext>
                </a:extLst>
              </a:tr>
              <a:tr h="0">
                <a:tc>
                  <a:txBody>
                    <a:bodyPr/>
                    <a:lstStyle/>
                    <a:p>
                      <a:pPr algn="ctr"/>
                      <a:r>
                        <a:rPr lang="en-US" dirty="0"/>
                        <a:t>Y</a:t>
                      </a:r>
                    </a:p>
                  </a:txBody>
                  <a:tcPr/>
                </a:tc>
                <a:tc>
                  <a:txBody>
                    <a:bodyPr/>
                    <a:lstStyle/>
                    <a:p>
                      <a:r>
                        <a:rPr lang="en-US" dirty="0"/>
                        <a:t>48 ¾” x 13 3/8” Triangular Panel – Right wall</a:t>
                      </a:r>
                    </a:p>
                  </a:txBody>
                  <a:tcPr/>
                </a:tc>
                <a:tc>
                  <a:txBody>
                    <a:bodyPr/>
                    <a:lstStyle/>
                    <a:p>
                      <a:pPr algn="ctr"/>
                      <a:r>
                        <a:rPr lang="en-US" dirty="0"/>
                        <a:t>1</a:t>
                      </a:r>
                    </a:p>
                  </a:txBody>
                  <a:tcPr/>
                </a:tc>
                <a:extLst>
                  <a:ext uri="{0D108BD9-81ED-4DB2-BD59-A6C34878D82A}">
                    <a16:rowId xmlns:a16="http://schemas.microsoft.com/office/drawing/2014/main" val="341875687"/>
                  </a:ext>
                </a:extLst>
              </a:tr>
              <a:tr h="370840">
                <a:tc>
                  <a:txBody>
                    <a:bodyPr/>
                    <a:lstStyle/>
                    <a:p>
                      <a:pPr algn="ctr"/>
                      <a:r>
                        <a:rPr lang="en-US" dirty="0"/>
                        <a:t>Z</a:t>
                      </a:r>
                    </a:p>
                  </a:txBody>
                  <a:tcPr/>
                </a:tc>
                <a:tc>
                  <a:txBody>
                    <a:bodyPr/>
                    <a:lstStyle/>
                    <a:p>
                      <a:r>
                        <a:rPr lang="en-US" dirty="0"/>
                        <a:t>48 ¾” x 13 3/8” Triangular Panel – Left wall</a:t>
                      </a:r>
                    </a:p>
                  </a:txBody>
                  <a:tcPr/>
                </a:tc>
                <a:tc>
                  <a:txBody>
                    <a:bodyPr/>
                    <a:lstStyle/>
                    <a:p>
                      <a:pPr algn="ctr"/>
                      <a:r>
                        <a:rPr lang="en-US" dirty="0"/>
                        <a:t>1</a:t>
                      </a:r>
                    </a:p>
                  </a:txBody>
                  <a:tcPr/>
                </a:tc>
                <a:extLst>
                  <a:ext uri="{0D108BD9-81ED-4DB2-BD59-A6C34878D82A}">
                    <a16:rowId xmlns:a16="http://schemas.microsoft.com/office/drawing/2014/main" val="674216326"/>
                  </a:ext>
                </a:extLst>
              </a:tr>
            </a:tbl>
          </a:graphicData>
        </a:graphic>
      </p:graphicFrame>
      <p:sp>
        <p:nvSpPr>
          <p:cNvPr id="3" name="Slide Number Placeholder 2">
            <a:extLst>
              <a:ext uri="{FF2B5EF4-FFF2-40B4-BE49-F238E27FC236}">
                <a16:creationId xmlns:a16="http://schemas.microsoft.com/office/drawing/2014/main" id="{8B3D669D-37CE-D569-3C17-3D6ED8FE560C}"/>
              </a:ext>
            </a:extLst>
          </p:cNvPr>
          <p:cNvSpPr>
            <a:spLocks noGrp="1"/>
          </p:cNvSpPr>
          <p:nvPr>
            <p:ph type="sldNum" sz="quarter" idx="12"/>
          </p:nvPr>
        </p:nvSpPr>
        <p:spPr/>
        <p:txBody>
          <a:bodyPr/>
          <a:lstStyle/>
          <a:p>
            <a:fld id="{94EB6085-BAF5-4933-83A1-A4EB92F7E515}" type="slidenum">
              <a:rPr lang="en-US" smtClean="0"/>
              <a:t>8</a:t>
            </a:fld>
            <a:endParaRPr lang="en-US"/>
          </a:p>
        </p:txBody>
      </p:sp>
    </p:spTree>
    <p:extLst>
      <p:ext uri="{BB962C8B-B14F-4D97-AF65-F5344CB8AC3E}">
        <p14:creationId xmlns:p14="http://schemas.microsoft.com/office/powerpoint/2010/main" val="397863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1186-5C9C-428C-1DAC-6FBB34C3E666}"/>
              </a:ext>
            </a:extLst>
          </p:cNvPr>
          <p:cNvSpPr>
            <a:spLocks noGrp="1"/>
          </p:cNvSpPr>
          <p:nvPr>
            <p:ph type="title"/>
          </p:nvPr>
        </p:nvSpPr>
        <p:spPr>
          <a:xfrm>
            <a:off x="628650" y="0"/>
            <a:ext cx="7886700" cy="1325563"/>
          </a:xfrm>
        </p:spPr>
        <p:txBody>
          <a:bodyPr/>
          <a:lstStyle/>
          <a:p>
            <a:r>
              <a:rPr lang="en-US" dirty="0"/>
              <a:t>Trim Components</a:t>
            </a:r>
          </a:p>
        </p:txBody>
      </p:sp>
      <p:graphicFrame>
        <p:nvGraphicFramePr>
          <p:cNvPr id="4" name="Table 4">
            <a:extLst>
              <a:ext uri="{FF2B5EF4-FFF2-40B4-BE49-F238E27FC236}">
                <a16:creationId xmlns:a16="http://schemas.microsoft.com/office/drawing/2014/main" id="{DC0255ED-CF59-5D99-6A0B-751B889ABDEF}"/>
              </a:ext>
            </a:extLst>
          </p:cNvPr>
          <p:cNvGraphicFramePr>
            <a:graphicFrameLocks noGrp="1"/>
          </p:cNvGraphicFramePr>
          <p:nvPr>
            <p:ph idx="1"/>
            <p:extLst>
              <p:ext uri="{D42A27DB-BD31-4B8C-83A1-F6EECF244321}">
                <p14:modId xmlns:p14="http://schemas.microsoft.com/office/powerpoint/2010/main" val="1694115900"/>
              </p:ext>
            </p:extLst>
          </p:nvPr>
        </p:nvGraphicFramePr>
        <p:xfrm>
          <a:off x="628650" y="1066800"/>
          <a:ext cx="7886700" cy="5516880"/>
        </p:xfrm>
        <a:graphic>
          <a:graphicData uri="http://schemas.openxmlformats.org/drawingml/2006/table">
            <a:tbl>
              <a:tblPr firstRow="1" bandRow="1">
                <a:tableStyleId>{5C22544A-7EE6-4342-B048-85BDC9FD1C3A}</a:tableStyleId>
              </a:tblPr>
              <a:tblGrid>
                <a:gridCol w="1809750">
                  <a:extLst>
                    <a:ext uri="{9D8B030D-6E8A-4147-A177-3AD203B41FA5}">
                      <a16:colId xmlns:a16="http://schemas.microsoft.com/office/drawing/2014/main" val="80618726"/>
                    </a:ext>
                  </a:extLst>
                </a:gridCol>
                <a:gridCol w="4191000">
                  <a:extLst>
                    <a:ext uri="{9D8B030D-6E8A-4147-A177-3AD203B41FA5}">
                      <a16:colId xmlns:a16="http://schemas.microsoft.com/office/drawing/2014/main" val="2827009823"/>
                    </a:ext>
                  </a:extLst>
                </a:gridCol>
                <a:gridCol w="1885950">
                  <a:extLst>
                    <a:ext uri="{9D8B030D-6E8A-4147-A177-3AD203B41FA5}">
                      <a16:colId xmlns:a16="http://schemas.microsoft.com/office/drawing/2014/main" val="2517865668"/>
                    </a:ext>
                  </a:extLst>
                </a:gridCol>
              </a:tblGrid>
              <a:tr h="363739">
                <a:tc>
                  <a:txBody>
                    <a:bodyPr/>
                    <a:lstStyle/>
                    <a:p>
                      <a:pPr algn="ctr"/>
                      <a:r>
                        <a:rPr lang="en-US" dirty="0"/>
                        <a:t>Designation</a:t>
                      </a:r>
                    </a:p>
                  </a:txBody>
                  <a:tcPr/>
                </a:tc>
                <a:tc>
                  <a:txBody>
                    <a:bodyPr/>
                    <a:lstStyle/>
                    <a:p>
                      <a:pPr algn="ctr"/>
                      <a:r>
                        <a:rPr lang="en-US" dirty="0"/>
                        <a:t>Description</a:t>
                      </a:r>
                    </a:p>
                  </a:txBody>
                  <a:tcPr/>
                </a:tc>
                <a:tc>
                  <a:txBody>
                    <a:bodyPr/>
                    <a:lstStyle/>
                    <a:p>
                      <a:pPr algn="ctr"/>
                      <a:r>
                        <a:rPr lang="en-US" dirty="0"/>
                        <a:t>Quantity</a:t>
                      </a:r>
                    </a:p>
                  </a:txBody>
                  <a:tcPr/>
                </a:tc>
                <a:extLst>
                  <a:ext uri="{0D108BD9-81ED-4DB2-BD59-A6C34878D82A}">
                    <a16:rowId xmlns:a16="http://schemas.microsoft.com/office/drawing/2014/main" val="1049597238"/>
                  </a:ext>
                </a:extLst>
              </a:tr>
              <a:tr h="333428">
                <a:tc>
                  <a:txBody>
                    <a:bodyPr/>
                    <a:lstStyle/>
                    <a:p>
                      <a:pPr algn="ctr"/>
                      <a:r>
                        <a:rPr lang="en-US" sz="1600" dirty="0"/>
                        <a:t>T1</a:t>
                      </a:r>
                    </a:p>
                  </a:txBody>
                  <a:tcPr/>
                </a:tc>
                <a:tc>
                  <a:txBody>
                    <a:bodyPr/>
                    <a:lstStyle/>
                    <a:p>
                      <a:r>
                        <a:rPr lang="en-US" sz="1600" dirty="0"/>
                        <a:t>6” PVC Outside Corner</a:t>
                      </a:r>
                    </a:p>
                  </a:txBody>
                  <a:tcPr/>
                </a:tc>
                <a:tc>
                  <a:txBody>
                    <a:bodyPr/>
                    <a:lstStyle/>
                    <a:p>
                      <a:pPr algn="ctr"/>
                      <a:r>
                        <a:rPr lang="en-US" sz="1600" dirty="0"/>
                        <a:t>6</a:t>
                      </a:r>
                    </a:p>
                  </a:txBody>
                  <a:tcPr/>
                </a:tc>
                <a:extLst>
                  <a:ext uri="{0D108BD9-81ED-4DB2-BD59-A6C34878D82A}">
                    <a16:rowId xmlns:a16="http://schemas.microsoft.com/office/drawing/2014/main" val="2187185735"/>
                  </a:ext>
                </a:extLst>
              </a:tr>
              <a:tr h="333428">
                <a:tc>
                  <a:txBody>
                    <a:bodyPr/>
                    <a:lstStyle/>
                    <a:p>
                      <a:pPr algn="ctr"/>
                      <a:r>
                        <a:rPr lang="en-US" sz="1600" dirty="0"/>
                        <a:t>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14 ½” PVC Outside Corner</a:t>
                      </a:r>
                    </a:p>
                  </a:txBody>
                  <a:tcPr/>
                </a:tc>
                <a:tc>
                  <a:txBody>
                    <a:bodyPr/>
                    <a:lstStyle/>
                    <a:p>
                      <a:pPr algn="ctr"/>
                      <a:r>
                        <a:rPr lang="en-US" sz="1600" dirty="0"/>
                        <a:t>6</a:t>
                      </a:r>
                    </a:p>
                  </a:txBody>
                  <a:tcPr/>
                </a:tc>
                <a:extLst>
                  <a:ext uri="{0D108BD9-81ED-4DB2-BD59-A6C34878D82A}">
                    <a16:rowId xmlns:a16="http://schemas.microsoft.com/office/drawing/2014/main" val="637204398"/>
                  </a:ext>
                </a:extLst>
              </a:tr>
              <a:tr h="333428">
                <a:tc>
                  <a:txBody>
                    <a:bodyPr/>
                    <a:lstStyle/>
                    <a:p>
                      <a:pPr algn="ctr"/>
                      <a:r>
                        <a:rPr lang="en-US" sz="1600" dirty="0"/>
                        <a:t>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16” PVC Outside Corner</a:t>
                      </a:r>
                    </a:p>
                  </a:txBody>
                  <a:tcPr/>
                </a:tc>
                <a:tc>
                  <a:txBody>
                    <a:bodyPr/>
                    <a:lstStyle/>
                    <a:p>
                      <a:pPr algn="ctr"/>
                      <a:r>
                        <a:rPr lang="en-US" sz="1600" dirty="0"/>
                        <a:t>6</a:t>
                      </a:r>
                    </a:p>
                  </a:txBody>
                  <a:tcPr/>
                </a:tc>
                <a:extLst>
                  <a:ext uri="{0D108BD9-81ED-4DB2-BD59-A6C34878D82A}">
                    <a16:rowId xmlns:a16="http://schemas.microsoft.com/office/drawing/2014/main" val="1842020168"/>
                  </a:ext>
                </a:extLst>
              </a:tr>
              <a:tr h="333428">
                <a:tc>
                  <a:txBody>
                    <a:bodyPr/>
                    <a:lstStyle/>
                    <a:p>
                      <a:pPr algn="ctr"/>
                      <a:r>
                        <a:rPr lang="en-US" sz="1600" dirty="0"/>
                        <a:t>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21” PVC Outside Corner</a:t>
                      </a:r>
                    </a:p>
                  </a:txBody>
                  <a:tcPr/>
                </a:tc>
                <a:tc>
                  <a:txBody>
                    <a:bodyPr/>
                    <a:lstStyle/>
                    <a:p>
                      <a:pPr algn="ctr"/>
                      <a:r>
                        <a:rPr lang="en-US" sz="1600" dirty="0"/>
                        <a:t>4</a:t>
                      </a:r>
                    </a:p>
                  </a:txBody>
                  <a:tcPr/>
                </a:tc>
                <a:extLst>
                  <a:ext uri="{0D108BD9-81ED-4DB2-BD59-A6C34878D82A}">
                    <a16:rowId xmlns:a16="http://schemas.microsoft.com/office/drawing/2014/main" val="3746444231"/>
                  </a:ext>
                </a:extLst>
              </a:tr>
              <a:tr h="333428">
                <a:tc>
                  <a:txBody>
                    <a:bodyPr/>
                    <a:lstStyle/>
                    <a:p>
                      <a:pPr algn="ctr"/>
                      <a:r>
                        <a:rPr lang="en-US" sz="1600" dirty="0"/>
                        <a:t>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22 ½” PVC Outside Corner</a:t>
                      </a:r>
                    </a:p>
                  </a:txBody>
                  <a:tcPr/>
                </a:tc>
                <a:tc>
                  <a:txBody>
                    <a:bodyPr/>
                    <a:lstStyle/>
                    <a:p>
                      <a:pPr algn="ctr"/>
                      <a:r>
                        <a:rPr lang="en-US" sz="1600" dirty="0"/>
                        <a:t>2</a:t>
                      </a:r>
                    </a:p>
                  </a:txBody>
                  <a:tcPr/>
                </a:tc>
                <a:extLst>
                  <a:ext uri="{0D108BD9-81ED-4DB2-BD59-A6C34878D82A}">
                    <a16:rowId xmlns:a16="http://schemas.microsoft.com/office/drawing/2014/main" val="3425766621"/>
                  </a:ext>
                </a:extLst>
              </a:tr>
              <a:tr h="333428">
                <a:tc>
                  <a:txBody>
                    <a:bodyPr/>
                    <a:lstStyle/>
                    <a:p>
                      <a:pPr algn="ctr"/>
                      <a:r>
                        <a:rPr lang="en-US" sz="1600" dirty="0"/>
                        <a:t>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27” PVC Outside Corner</a:t>
                      </a:r>
                    </a:p>
                  </a:txBody>
                  <a:tcPr/>
                </a:tc>
                <a:tc>
                  <a:txBody>
                    <a:bodyPr/>
                    <a:lstStyle/>
                    <a:p>
                      <a:pPr algn="ctr"/>
                      <a:r>
                        <a:rPr lang="en-US" sz="1600" dirty="0"/>
                        <a:t>2</a:t>
                      </a:r>
                    </a:p>
                  </a:txBody>
                  <a:tcPr/>
                </a:tc>
                <a:extLst>
                  <a:ext uri="{0D108BD9-81ED-4DB2-BD59-A6C34878D82A}">
                    <a16:rowId xmlns:a16="http://schemas.microsoft.com/office/drawing/2014/main" val="2613976378"/>
                  </a:ext>
                </a:extLst>
              </a:tr>
              <a:tr h="333428">
                <a:tc>
                  <a:txBody>
                    <a:bodyPr/>
                    <a:lstStyle/>
                    <a:p>
                      <a:pPr algn="ctr"/>
                      <a:r>
                        <a:rPr lang="en-US" sz="1600" dirty="0"/>
                        <a:t>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44 ½” PVC Outside Corner</a:t>
                      </a:r>
                    </a:p>
                  </a:txBody>
                  <a:tcPr/>
                </a:tc>
                <a:tc>
                  <a:txBody>
                    <a:bodyPr/>
                    <a:lstStyle/>
                    <a:p>
                      <a:pPr algn="ctr"/>
                      <a:r>
                        <a:rPr lang="en-US" sz="1600" dirty="0"/>
                        <a:t>2</a:t>
                      </a:r>
                    </a:p>
                  </a:txBody>
                  <a:tcPr/>
                </a:tc>
                <a:extLst>
                  <a:ext uri="{0D108BD9-81ED-4DB2-BD59-A6C34878D82A}">
                    <a16:rowId xmlns:a16="http://schemas.microsoft.com/office/drawing/2014/main" val="1059467215"/>
                  </a:ext>
                </a:extLst>
              </a:tr>
              <a:tr h="333428">
                <a:tc>
                  <a:txBody>
                    <a:bodyPr/>
                    <a:lstStyle/>
                    <a:p>
                      <a:pPr algn="ctr"/>
                      <a:r>
                        <a:rPr lang="en-US" sz="1600" dirty="0"/>
                        <a:t>T8</a:t>
                      </a:r>
                    </a:p>
                  </a:txBody>
                  <a:tcPr/>
                </a:tc>
                <a:tc>
                  <a:txBody>
                    <a:bodyPr/>
                    <a:lstStyle/>
                    <a:p>
                      <a:r>
                        <a:rPr lang="en-US" sz="1600" dirty="0"/>
                        <a:t>75 ¾” PVC 1x2</a:t>
                      </a:r>
                    </a:p>
                  </a:txBody>
                  <a:tcPr/>
                </a:tc>
                <a:tc>
                  <a:txBody>
                    <a:bodyPr/>
                    <a:lstStyle/>
                    <a:p>
                      <a:pPr algn="ctr"/>
                      <a:r>
                        <a:rPr lang="en-US" sz="1600" dirty="0"/>
                        <a:t>1</a:t>
                      </a:r>
                    </a:p>
                  </a:txBody>
                  <a:tcPr/>
                </a:tc>
                <a:extLst>
                  <a:ext uri="{0D108BD9-81ED-4DB2-BD59-A6C34878D82A}">
                    <a16:rowId xmlns:a16="http://schemas.microsoft.com/office/drawing/2014/main" val="2710233309"/>
                  </a:ext>
                </a:extLst>
              </a:tr>
              <a:tr h="333428">
                <a:tc>
                  <a:txBody>
                    <a:bodyPr/>
                    <a:lstStyle/>
                    <a:p>
                      <a:pPr algn="ctr"/>
                      <a:r>
                        <a:rPr lang="en-US" sz="1600" dirty="0"/>
                        <a:t>T9</a:t>
                      </a:r>
                    </a:p>
                  </a:txBody>
                  <a:tcPr/>
                </a:tc>
                <a:tc>
                  <a:txBody>
                    <a:bodyPr/>
                    <a:lstStyle/>
                    <a:p>
                      <a:r>
                        <a:rPr lang="en-US" sz="1600" dirty="0"/>
                        <a:t>52” PVC 1x2</a:t>
                      </a:r>
                    </a:p>
                  </a:txBody>
                  <a:tcPr/>
                </a:tc>
                <a:tc>
                  <a:txBody>
                    <a:bodyPr/>
                    <a:lstStyle/>
                    <a:p>
                      <a:pPr algn="ctr"/>
                      <a:r>
                        <a:rPr lang="en-US" sz="1600" dirty="0"/>
                        <a:t>2</a:t>
                      </a:r>
                    </a:p>
                  </a:txBody>
                  <a:tcPr/>
                </a:tc>
                <a:extLst>
                  <a:ext uri="{0D108BD9-81ED-4DB2-BD59-A6C34878D82A}">
                    <a16:rowId xmlns:a16="http://schemas.microsoft.com/office/drawing/2014/main" val="3779404633"/>
                  </a:ext>
                </a:extLst>
              </a:tr>
              <a:tr h="333428">
                <a:tc>
                  <a:txBody>
                    <a:bodyPr/>
                    <a:lstStyle/>
                    <a:p>
                      <a:pPr algn="ctr"/>
                      <a:r>
                        <a:rPr lang="en-US" sz="1600" dirty="0"/>
                        <a:t>T10</a:t>
                      </a:r>
                    </a:p>
                  </a:txBody>
                  <a:tcPr/>
                </a:tc>
                <a:tc>
                  <a:txBody>
                    <a:bodyPr/>
                    <a:lstStyle/>
                    <a:p>
                      <a:r>
                        <a:rPr lang="en-US" sz="1600" dirty="0"/>
                        <a:t>72” PVC 1 ¾” x ¼”</a:t>
                      </a:r>
                    </a:p>
                  </a:txBody>
                  <a:tcPr/>
                </a:tc>
                <a:tc>
                  <a:txBody>
                    <a:bodyPr/>
                    <a:lstStyle/>
                    <a:p>
                      <a:pPr algn="ctr"/>
                      <a:r>
                        <a:rPr lang="en-US" sz="1600" dirty="0"/>
                        <a:t>2</a:t>
                      </a:r>
                    </a:p>
                  </a:txBody>
                  <a:tcPr/>
                </a:tc>
                <a:extLst>
                  <a:ext uri="{0D108BD9-81ED-4DB2-BD59-A6C34878D82A}">
                    <a16:rowId xmlns:a16="http://schemas.microsoft.com/office/drawing/2014/main" val="2081319295"/>
                  </a:ext>
                </a:extLst>
              </a:tr>
              <a:tr h="333428">
                <a:tc>
                  <a:txBody>
                    <a:bodyPr/>
                    <a:lstStyle/>
                    <a:p>
                      <a:pPr algn="ctr"/>
                      <a:r>
                        <a:rPr lang="en-US" sz="1600" dirty="0"/>
                        <a:t>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48” PVC 1 ¾” x ¼”</a:t>
                      </a:r>
                    </a:p>
                  </a:txBody>
                  <a:tcPr/>
                </a:tc>
                <a:tc>
                  <a:txBody>
                    <a:bodyPr/>
                    <a:lstStyle/>
                    <a:p>
                      <a:pPr algn="ctr"/>
                      <a:r>
                        <a:rPr lang="en-US" sz="1600" dirty="0"/>
                        <a:t>2</a:t>
                      </a:r>
                    </a:p>
                  </a:txBody>
                  <a:tcPr/>
                </a:tc>
                <a:extLst>
                  <a:ext uri="{0D108BD9-81ED-4DB2-BD59-A6C34878D82A}">
                    <a16:rowId xmlns:a16="http://schemas.microsoft.com/office/drawing/2014/main" val="2325079979"/>
                  </a:ext>
                </a:extLst>
              </a:tr>
              <a:tr h="363739">
                <a:tc>
                  <a:txBody>
                    <a:bodyPr/>
                    <a:lstStyle/>
                    <a:p>
                      <a:pPr algn="ctr"/>
                      <a:r>
                        <a:rPr lang="en-US" dirty="0"/>
                        <a:t>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 PVC Outside Corner</a:t>
                      </a:r>
                    </a:p>
                  </a:txBody>
                  <a:tcPr/>
                </a:tc>
                <a:tc>
                  <a:txBody>
                    <a:bodyPr/>
                    <a:lstStyle/>
                    <a:p>
                      <a:pPr algn="ctr"/>
                      <a:r>
                        <a:rPr lang="en-US" dirty="0"/>
                        <a:t>2</a:t>
                      </a:r>
                    </a:p>
                  </a:txBody>
                  <a:tcPr/>
                </a:tc>
                <a:extLst>
                  <a:ext uri="{0D108BD9-81ED-4DB2-BD59-A6C34878D82A}">
                    <a16:rowId xmlns:a16="http://schemas.microsoft.com/office/drawing/2014/main" val="1922382348"/>
                  </a:ext>
                </a:extLst>
              </a:tr>
              <a:tr h="363739">
                <a:tc>
                  <a:txBody>
                    <a:bodyPr/>
                    <a:lstStyle/>
                    <a:p>
                      <a:pPr algn="ctr"/>
                      <a:r>
                        <a:rPr lang="en-US" dirty="0"/>
                        <a:t>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 PVC Outside Corner</a:t>
                      </a:r>
                    </a:p>
                  </a:txBody>
                  <a:tcPr/>
                </a:tc>
                <a:tc>
                  <a:txBody>
                    <a:bodyPr/>
                    <a:lstStyle/>
                    <a:p>
                      <a:pPr algn="ctr"/>
                      <a:r>
                        <a:rPr lang="en-US" dirty="0"/>
                        <a:t>2</a:t>
                      </a:r>
                    </a:p>
                  </a:txBody>
                  <a:tcPr/>
                </a:tc>
                <a:extLst>
                  <a:ext uri="{0D108BD9-81ED-4DB2-BD59-A6C34878D82A}">
                    <a16:rowId xmlns:a16="http://schemas.microsoft.com/office/drawing/2014/main" val="1540021005"/>
                  </a:ext>
                </a:extLst>
              </a:tr>
              <a:tr h="363739">
                <a:tc>
                  <a:txBody>
                    <a:bodyPr/>
                    <a:lstStyle/>
                    <a:p>
                      <a:pPr algn="ctr"/>
                      <a:r>
                        <a:rPr lang="en-US" dirty="0"/>
                        <a:t>T14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62” PVC Outside Corner</a:t>
                      </a:r>
                    </a:p>
                  </a:txBody>
                  <a:tcPr/>
                </a:tc>
                <a:tc>
                  <a:txBody>
                    <a:bodyPr/>
                    <a:lstStyle/>
                    <a:p>
                      <a:pPr algn="ctr"/>
                      <a:r>
                        <a:rPr lang="en-US" dirty="0"/>
                        <a:t>2</a:t>
                      </a:r>
                    </a:p>
                  </a:txBody>
                  <a:tcPr/>
                </a:tc>
                <a:extLst>
                  <a:ext uri="{0D108BD9-81ED-4DB2-BD59-A6C34878D82A}">
                    <a16:rowId xmlns:a16="http://schemas.microsoft.com/office/drawing/2014/main" val="4063469783"/>
                  </a:ext>
                </a:extLst>
              </a:tr>
              <a:tr h="363739">
                <a:tc>
                  <a:txBody>
                    <a:bodyPr/>
                    <a:lstStyle/>
                    <a:p>
                      <a:pPr algn="ctr"/>
                      <a:r>
                        <a:rPr lang="en-US" dirty="0"/>
                        <a:t>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62” PVC Outside Corner</a:t>
                      </a:r>
                    </a:p>
                  </a:txBody>
                  <a:tcPr/>
                </a:tc>
                <a:tc>
                  <a:txBody>
                    <a:bodyPr/>
                    <a:lstStyle/>
                    <a:p>
                      <a:pPr algn="ctr"/>
                      <a:r>
                        <a:rPr lang="en-US" dirty="0"/>
                        <a:t>2</a:t>
                      </a:r>
                    </a:p>
                  </a:txBody>
                  <a:tcPr/>
                </a:tc>
                <a:extLst>
                  <a:ext uri="{0D108BD9-81ED-4DB2-BD59-A6C34878D82A}">
                    <a16:rowId xmlns:a16="http://schemas.microsoft.com/office/drawing/2014/main" val="3836436446"/>
                  </a:ext>
                </a:extLst>
              </a:tr>
            </a:tbl>
          </a:graphicData>
        </a:graphic>
      </p:graphicFrame>
      <p:sp>
        <p:nvSpPr>
          <p:cNvPr id="3" name="Slide Number Placeholder 2">
            <a:extLst>
              <a:ext uri="{FF2B5EF4-FFF2-40B4-BE49-F238E27FC236}">
                <a16:creationId xmlns:a16="http://schemas.microsoft.com/office/drawing/2014/main" id="{B96D859B-172B-47EA-9893-CBCB7BF540BC}"/>
              </a:ext>
            </a:extLst>
          </p:cNvPr>
          <p:cNvSpPr>
            <a:spLocks noGrp="1"/>
          </p:cNvSpPr>
          <p:nvPr>
            <p:ph type="sldNum" sz="quarter" idx="12"/>
          </p:nvPr>
        </p:nvSpPr>
        <p:spPr/>
        <p:txBody>
          <a:bodyPr/>
          <a:lstStyle/>
          <a:p>
            <a:fld id="{94EB6085-BAF5-4933-83A1-A4EB92F7E515}" type="slidenum">
              <a:rPr lang="en-US" smtClean="0"/>
              <a:t>9</a:t>
            </a:fld>
            <a:endParaRPr lang="en-US"/>
          </a:p>
        </p:txBody>
      </p:sp>
    </p:spTree>
    <p:extLst>
      <p:ext uri="{BB962C8B-B14F-4D97-AF65-F5344CB8AC3E}">
        <p14:creationId xmlns:p14="http://schemas.microsoft.com/office/powerpoint/2010/main" val="1545155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7 NAHB Widescreen Templat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1598</Words>
  <Application>Microsoft Office PowerPoint</Application>
  <PresentationFormat>On-screen Show (4:3)</PresentationFormat>
  <Paragraphs>263</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2017 NAHB Widescreen Template</vt:lpstr>
      <vt:lpstr>PowerPoint Presentation</vt:lpstr>
      <vt:lpstr>Component Fabrication</vt:lpstr>
      <vt:lpstr>Fabrication Tools</vt:lpstr>
      <vt:lpstr>Material List</vt:lpstr>
      <vt:lpstr>Component List</vt:lpstr>
      <vt:lpstr>Floor Components</vt:lpstr>
      <vt:lpstr>Wall Framing Members</vt:lpstr>
      <vt:lpstr>Wall Sheathing Components</vt:lpstr>
      <vt:lpstr>Trim Components</vt:lpstr>
      <vt:lpstr>Floor Framing Components</vt:lpstr>
      <vt:lpstr>Floor Framing Prepared for Assembly</vt:lpstr>
      <vt:lpstr>Wall Framing Components</vt:lpstr>
      <vt:lpstr>Front Wall Framing Prepared for Assembly</vt:lpstr>
      <vt:lpstr>Back Wall Framing Prepared for Assembly</vt:lpstr>
      <vt:lpstr>Left Wall Framing Prepared for Assembly</vt:lpstr>
      <vt:lpstr>Floor and Roof Sheathing</vt:lpstr>
      <vt:lpstr>Wall Siding Components</vt:lpstr>
      <vt:lpstr>Wall Siding Components</vt:lpstr>
      <vt:lpstr>Wall Siding Components</vt:lpstr>
      <vt:lpstr>Door/Window/Corner Trim Components</vt:lpstr>
      <vt:lpstr>Door/Window/Corner Trim Components</vt:lpstr>
      <vt:lpstr>Door/Window/Corner Trim Components</vt:lpstr>
      <vt:lpstr>Other Trim Components</vt:lpstr>
      <vt:lpstr>Other Trim Components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NAHB Playhouse</dc:title>
  <dc:creator>Kerry Slattery</dc:creator>
  <cp:lastModifiedBy>Anna Briseno</cp:lastModifiedBy>
  <cp:revision>27</cp:revision>
  <cp:lastPrinted>2022-06-12T20:52:10Z</cp:lastPrinted>
  <dcterms:created xsi:type="dcterms:W3CDTF">2022-06-09T12:18:54Z</dcterms:created>
  <dcterms:modified xsi:type="dcterms:W3CDTF">2022-06-22T20:45:31Z</dcterms:modified>
</cp:coreProperties>
</file>