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  <p:sldId id="257" r:id="rId6"/>
    <p:sldId id="265" r:id="rId7"/>
    <p:sldId id="267" r:id="rId8"/>
    <p:sldId id="266" r:id="rId9"/>
    <p:sldId id="258" r:id="rId10"/>
    <p:sldId id="259" r:id="rId11"/>
    <p:sldId id="260" r:id="rId12"/>
    <p:sldId id="261" r:id="rId13"/>
    <p:sldId id="262" r:id="rId14"/>
    <p:sldId id="263" r:id="rId15"/>
    <p:sldId id="268" r:id="rId1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914400"/>
            <a:ext cx="3352800" cy="3581400"/>
          </a:xfrm>
        </p:spPr>
        <p:txBody>
          <a:bodyPr/>
          <a:lstStyle>
            <a:lvl1pPr>
              <a:lnSpc>
                <a:spcPct val="150000"/>
              </a:lnSpc>
              <a:defRPr sz="4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4724400"/>
            <a:ext cx="3352800" cy="946150"/>
          </a:xfr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228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4461DEF-4973-418E-845F-8EC9200CFBA3}" type="datetimeFigureOut">
              <a:rPr lang="en-US" smtClean="0"/>
              <a:pPr/>
              <a:t>8/25/2017</a:t>
            </a:fld>
            <a:endParaRPr 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362200" y="6248400"/>
            <a:ext cx="43434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0003028-85C6-485E-856F-CEB66A5C3BE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461DEF-4973-418E-845F-8EC9200CFBA3}" type="datetimeFigureOut">
              <a:rPr lang="en-US" smtClean="0"/>
              <a:pPr/>
              <a:t>8/25/2017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003028-85C6-485E-856F-CEB66A5C3BE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433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304800"/>
            <a:ext cx="18097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0200" y="304800"/>
            <a:ext cx="52768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461DEF-4973-418E-845F-8EC9200CFBA3}" type="datetimeFigureOut">
              <a:rPr lang="en-US" smtClean="0"/>
              <a:pPr/>
              <a:t>8/25/2017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003028-85C6-485E-856F-CEB66A5C3BE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768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461DEF-4973-418E-845F-8EC9200CFBA3}" type="datetimeFigureOut">
              <a:rPr lang="en-US" smtClean="0"/>
              <a:pPr/>
              <a:t>8/25/2017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003028-85C6-485E-856F-CEB66A5C3BE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617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461DEF-4973-418E-845F-8EC9200CFBA3}" type="datetimeFigureOut">
              <a:rPr lang="en-US" smtClean="0"/>
              <a:pPr/>
              <a:t>8/25/2017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003028-85C6-485E-856F-CEB66A5C3BE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820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1371600"/>
            <a:ext cx="35433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95900" y="1371600"/>
            <a:ext cx="35433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461DEF-4973-418E-845F-8EC9200CFBA3}" type="datetimeFigureOut">
              <a:rPr lang="en-US" smtClean="0"/>
              <a:pPr/>
              <a:t>8/25/2017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003028-85C6-485E-856F-CEB66A5C3BE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30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461DEF-4973-418E-845F-8EC9200CFBA3}" type="datetimeFigureOut">
              <a:rPr lang="en-US" smtClean="0"/>
              <a:pPr/>
              <a:t>8/25/2017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003028-85C6-485E-856F-CEB66A5C3BE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478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461DEF-4973-418E-845F-8EC9200CFBA3}" type="datetimeFigureOut">
              <a:rPr lang="en-US" smtClean="0"/>
              <a:pPr/>
              <a:t>8/25/2017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003028-85C6-485E-856F-CEB66A5C3BE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686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461DEF-4973-418E-845F-8EC9200CFBA3}" type="datetimeFigureOut">
              <a:rPr lang="en-US" smtClean="0"/>
              <a:pPr/>
              <a:t>8/25/2017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003028-85C6-485E-856F-CEB66A5C3BE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384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461DEF-4973-418E-845F-8EC9200CFBA3}" type="datetimeFigureOut">
              <a:rPr lang="en-US" smtClean="0"/>
              <a:pPr/>
              <a:t>8/25/2017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003028-85C6-485E-856F-CEB66A5C3BE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816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461DEF-4973-418E-845F-8EC9200CFBA3}" type="datetimeFigureOut">
              <a:rPr lang="en-US" smtClean="0"/>
              <a:pPr/>
              <a:t>8/25/2017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003028-85C6-485E-856F-CEB66A5C3BE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963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304800"/>
            <a:ext cx="7239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0200" y="1371600"/>
            <a:ext cx="72390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0" y="6248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fld id="{C4461DEF-4973-418E-845F-8EC9200CFBA3}" type="datetimeFigureOut">
              <a:rPr lang="en-US" smtClean="0"/>
              <a:pPr/>
              <a:t>8/25/2017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958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43800" y="6248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70003028-85C6-485E-856F-CEB66A5C3BE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MyDocuments\Kentucky Career Center\Website\Gray Construction Office Pic 3.jpg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1" r="12409" b="14003"/>
          <a:stretch/>
        </p:blipFill>
        <p:spPr bwMode="auto">
          <a:xfrm>
            <a:off x="0" y="-76200"/>
            <a:ext cx="9144000" cy="5638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95600"/>
            <a:ext cx="5334000" cy="186453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0" y="5486400"/>
            <a:ext cx="9144000" cy="1371600"/>
          </a:xfrm>
          <a:prstGeom prst="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46482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latin typeface="+mj-lt"/>
              </a:rPr>
              <a:t>Webinar</a:t>
            </a:r>
            <a:endParaRPr lang="en-US" sz="3600" b="1" i="1" dirty="0">
              <a:latin typeface="+mj-lt"/>
            </a:endParaRPr>
          </a:p>
        </p:txBody>
      </p:sp>
      <p:pic>
        <p:nvPicPr>
          <p:cNvPr id="10" name="Picture 14" descr="C:\Users\wmaglinger\Documents\Picture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5638800"/>
            <a:ext cx="9263768" cy="1073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69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457200"/>
            <a:ext cx="8534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Leelawadee" pitchFamily="34" charset="-34"/>
                <a:cs typeface="Leelawadee" pitchFamily="34" charset="-34"/>
              </a:rPr>
              <a:t>The timeline for the initial round </a:t>
            </a:r>
            <a:r>
              <a:rPr lang="en-US" sz="2800" b="1" dirty="0" smtClean="0">
                <a:latin typeface="Leelawadee" pitchFamily="34" charset="-34"/>
                <a:cs typeface="Leelawadee" pitchFamily="34" charset="-34"/>
              </a:rPr>
              <a:t>of </a:t>
            </a:r>
            <a:r>
              <a:rPr lang="en-US" sz="2800" b="1" dirty="0">
                <a:latin typeface="Leelawadee" pitchFamily="34" charset="-34"/>
                <a:cs typeface="Leelawadee" pitchFamily="34" charset="-34"/>
              </a:rPr>
              <a:t>applications and awards will be: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869" y="1856058"/>
            <a:ext cx="7328262" cy="34141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ectangle 6"/>
          <p:cNvSpPr/>
          <p:nvPr/>
        </p:nvSpPr>
        <p:spPr bwMode="auto">
          <a:xfrm>
            <a:off x="2286000" y="4038600"/>
            <a:ext cx="685800" cy="228600"/>
          </a:xfrm>
          <a:prstGeom prst="rect">
            <a:avLst/>
          </a:prstGeom>
          <a:solidFill>
            <a:srgbClr val="F8F8F8"/>
          </a:solidFill>
          <a:ln w="9525" cap="flat" cmpd="sng" algn="ctr">
            <a:solidFill>
              <a:srgbClr val="F8F8F8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819400" y="3810000"/>
            <a:ext cx="228600" cy="228600"/>
          </a:xfrm>
          <a:prstGeom prst="rect">
            <a:avLst/>
          </a:prstGeom>
          <a:solidFill>
            <a:srgbClr val="F8F8F8"/>
          </a:solidFill>
          <a:ln w="9525" cap="flat" cmpd="sng" algn="ctr">
            <a:solidFill>
              <a:srgbClr val="F8F8F8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567940" y="2286000"/>
            <a:ext cx="45719" cy="114300"/>
          </a:xfrm>
          <a:prstGeom prst="rect">
            <a:avLst/>
          </a:prstGeom>
          <a:solidFill>
            <a:srgbClr val="F8F8F8"/>
          </a:solidFill>
          <a:ln w="9525" cap="flat" cmpd="sng" algn="ctr">
            <a:solidFill>
              <a:srgbClr val="F8F8F8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20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457200"/>
            <a:ext cx="853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Leelawadee" pitchFamily="34" charset="-34"/>
                <a:cs typeface="Leelawadee" pitchFamily="34" charset="-34"/>
              </a:rPr>
              <a:t>Additional Details:</a:t>
            </a:r>
            <a:endParaRPr lang="en-US" sz="3600" b="1" dirty="0">
              <a:latin typeface="Leelawadee" pitchFamily="34" charset="-34"/>
              <a:cs typeface="Leelawadee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1219200"/>
            <a:ext cx="7848600" cy="5057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en-US" sz="3200" baseline="30000" dirty="0">
              <a:latin typeface="Leelawadee" pitchFamily="34" charset="-34"/>
              <a:cs typeface="Leelawadee" pitchFamily="34" charset="-34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3200" baseline="30000" dirty="0" smtClean="0">
                <a:latin typeface="Leelawadee" pitchFamily="34" charset="-34"/>
                <a:cs typeface="Leelawadee" pitchFamily="34" charset="-34"/>
              </a:rPr>
              <a:t>An </a:t>
            </a:r>
            <a:r>
              <a:rPr lang="en-US" sz="3200" baseline="30000" dirty="0">
                <a:latin typeface="Leelawadee" pitchFamily="34" charset="-34"/>
                <a:cs typeface="Leelawadee" pitchFamily="34" charset="-34"/>
              </a:rPr>
              <a:t>agreement will be negotiated between the applicant and the </a:t>
            </a:r>
            <a:r>
              <a:rPr lang="en-US" sz="3200" baseline="30000" dirty="0" smtClean="0">
                <a:latin typeface="Leelawadee" pitchFamily="34" charset="-34"/>
                <a:cs typeface="Leelawadee" pitchFamily="34" charset="-34"/>
              </a:rPr>
              <a:t>Education </a:t>
            </a:r>
            <a:r>
              <a:rPr lang="en-US" sz="3200" baseline="30000" dirty="0">
                <a:latin typeface="Leelawadee" pitchFamily="34" charset="-34"/>
                <a:cs typeface="Leelawadee" pitchFamily="34" charset="-34"/>
              </a:rPr>
              <a:t>and Workforce </a:t>
            </a:r>
            <a:r>
              <a:rPr lang="en-US" sz="3200" baseline="30000" dirty="0" smtClean="0">
                <a:latin typeface="Leelawadee" pitchFamily="34" charset="-34"/>
                <a:cs typeface="Leelawadee" pitchFamily="34" charset="-34"/>
              </a:rPr>
              <a:t>Development Cabinet, including </a:t>
            </a:r>
            <a:r>
              <a:rPr lang="en-US" sz="3200" baseline="30000" dirty="0">
                <a:latin typeface="Leelawadee" pitchFamily="34" charset="-34"/>
                <a:cs typeface="Leelawadee" pitchFamily="34" charset="-34"/>
              </a:rPr>
              <a:t>all negotiated terms, conditions and requirements.</a:t>
            </a:r>
            <a:br>
              <a:rPr lang="en-US" sz="3200" baseline="30000" dirty="0">
                <a:latin typeface="Leelawadee" pitchFamily="34" charset="-34"/>
                <a:cs typeface="Leelawadee" pitchFamily="34" charset="-34"/>
              </a:rPr>
            </a:br>
            <a:endParaRPr lang="en-US" sz="3200" baseline="30000" dirty="0" smtClean="0">
              <a:latin typeface="Leelawadee" pitchFamily="34" charset="-34"/>
              <a:cs typeface="Leelawadee" pitchFamily="34" charset="-34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3200" baseline="30000" dirty="0" smtClean="0">
                <a:latin typeface="Leelawadee" pitchFamily="34" charset="-34"/>
                <a:cs typeface="Leelawadee" pitchFamily="34" charset="-34"/>
              </a:rPr>
              <a:t>Funds will be released on a monthly basis as costs are incurred and after local investment has been made.</a:t>
            </a:r>
            <a:endParaRPr lang="en-US" sz="3200" baseline="30000" dirty="0">
              <a:latin typeface="Leelawadee" pitchFamily="34" charset="-34"/>
              <a:cs typeface="Leelawadee" pitchFamily="34" charset="-34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3200" baseline="30000" dirty="0">
              <a:latin typeface="Leelawadee" pitchFamily="34" charset="-34"/>
              <a:cs typeface="Leelawadee" pitchFamily="34" charset="-34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3200" baseline="30000" dirty="0" smtClean="0">
                <a:latin typeface="Leelawadee" pitchFamily="34" charset="-34"/>
                <a:cs typeface="Leelawadee" pitchFamily="34" charset="-34"/>
              </a:rPr>
              <a:t>Annual </a:t>
            </a:r>
            <a:r>
              <a:rPr lang="en-US" sz="3200" baseline="30000" dirty="0">
                <a:latin typeface="Leelawadee" pitchFamily="34" charset="-34"/>
                <a:cs typeface="Leelawadee" pitchFamily="34" charset="-34"/>
              </a:rPr>
              <a:t>reporting of metrics identified in the agreement will be submitted to the </a:t>
            </a:r>
            <a:r>
              <a:rPr lang="en-US" sz="3200" baseline="30000" dirty="0" smtClean="0">
                <a:latin typeface="Leelawadee" pitchFamily="34" charset="-34"/>
                <a:cs typeface="Leelawadee" pitchFamily="34" charset="-34"/>
              </a:rPr>
              <a:t>Education </a:t>
            </a:r>
            <a:r>
              <a:rPr lang="en-US" sz="3200" baseline="30000" dirty="0">
                <a:latin typeface="Leelawadee" pitchFamily="34" charset="-34"/>
                <a:cs typeface="Leelawadee" pitchFamily="34" charset="-34"/>
              </a:rPr>
              <a:t>&amp; Workforce </a:t>
            </a:r>
            <a:r>
              <a:rPr lang="en-US" sz="3200" baseline="30000" dirty="0" smtClean="0">
                <a:latin typeface="Leelawadee" pitchFamily="34" charset="-34"/>
                <a:cs typeface="Leelawadee" pitchFamily="34" charset="-34"/>
              </a:rPr>
              <a:t>Development Cabinet.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3200" baseline="30000" dirty="0">
              <a:latin typeface="Leelawadee" pitchFamily="34" charset="-34"/>
              <a:cs typeface="Leelawadee" pitchFamily="34" charset="-34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3200" baseline="30000" dirty="0" smtClean="0">
                <a:latin typeface="Leelawadee" pitchFamily="34" charset="-34"/>
                <a:cs typeface="Leelawadee" pitchFamily="34" charset="-34"/>
              </a:rPr>
              <a:t>Additional application rounds will be announced by the Work Ready Skills Advisory Committee.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>
              <a:latin typeface="Leelawadee" pitchFamily="34" charset="-34"/>
              <a:cs typeface="Leelawadee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14188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0" y="2134612"/>
            <a:ext cx="6248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aseline="30000" dirty="0">
                <a:latin typeface="Leelawadee" pitchFamily="34" charset="-34"/>
                <a:cs typeface="Leelawadee" pitchFamily="34" charset="-34"/>
              </a:rPr>
              <a:t>To learn more, contact:</a:t>
            </a:r>
            <a:br>
              <a:rPr lang="en-US" sz="3200" baseline="30000" dirty="0">
                <a:latin typeface="Leelawadee" pitchFamily="34" charset="-34"/>
                <a:cs typeface="Leelawadee" pitchFamily="34" charset="-34"/>
              </a:rPr>
            </a:br>
            <a:endParaRPr lang="en-US" sz="3200" baseline="30000" dirty="0">
              <a:latin typeface="Leelawadee" pitchFamily="34" charset="-34"/>
              <a:cs typeface="Leelawadee" pitchFamily="34" charset="-34"/>
            </a:endParaRPr>
          </a:p>
          <a:p>
            <a:pPr algn="ctr"/>
            <a:endParaRPr lang="en-US" sz="3200" b="1" baseline="30000" dirty="0" smtClean="0">
              <a:latin typeface="Leelawadee" pitchFamily="34" charset="-34"/>
              <a:cs typeface="Leelawadee" pitchFamily="34" charset="-34"/>
            </a:endParaRPr>
          </a:p>
          <a:p>
            <a:pPr algn="ctr"/>
            <a:r>
              <a:rPr lang="en-US" sz="3200" b="1" baseline="30000" dirty="0" smtClean="0">
                <a:latin typeface="Leelawadee" pitchFamily="34" charset="-34"/>
                <a:cs typeface="Leelawadee" pitchFamily="34" charset="-34"/>
              </a:rPr>
              <a:t>ANDY </a:t>
            </a:r>
            <a:r>
              <a:rPr lang="en-US" sz="3200" b="1" baseline="30000" dirty="0">
                <a:latin typeface="Leelawadee" pitchFamily="34" charset="-34"/>
                <a:cs typeface="Leelawadee" pitchFamily="34" charset="-34"/>
              </a:rPr>
              <a:t>HIGHTOWER</a:t>
            </a:r>
            <a:br>
              <a:rPr lang="en-US" sz="3200" b="1" baseline="30000" dirty="0">
                <a:latin typeface="Leelawadee" pitchFamily="34" charset="-34"/>
                <a:cs typeface="Leelawadee" pitchFamily="34" charset="-34"/>
              </a:rPr>
            </a:br>
            <a:r>
              <a:rPr lang="en-US" sz="3200" b="1" baseline="30000" dirty="0">
                <a:latin typeface="Leelawadee" pitchFamily="34" charset="-34"/>
                <a:cs typeface="Leelawadee" pitchFamily="34" charset="-34"/>
              </a:rPr>
              <a:t>workreadyskills@ky.gov</a:t>
            </a:r>
            <a:br>
              <a:rPr lang="en-US" sz="3200" b="1" baseline="30000" dirty="0">
                <a:latin typeface="Leelawadee" pitchFamily="34" charset="-34"/>
                <a:cs typeface="Leelawadee" pitchFamily="34" charset="-34"/>
              </a:rPr>
            </a:br>
            <a:r>
              <a:rPr lang="en-US" sz="3200" b="1" baseline="30000" dirty="0" smtClean="0">
                <a:latin typeface="Leelawadee" pitchFamily="34" charset="-34"/>
                <a:cs typeface="Leelawadee" pitchFamily="34" charset="-34"/>
              </a:rPr>
              <a:t>502-564-0372</a:t>
            </a:r>
          </a:p>
          <a:p>
            <a:pPr algn="ctr"/>
            <a:endParaRPr lang="en-US" sz="3200" b="1" baseline="30000" dirty="0">
              <a:latin typeface="Leelawadee" pitchFamily="34" charset="-34"/>
              <a:cs typeface="Leelawadee" pitchFamily="34" charset="-34"/>
            </a:endParaRPr>
          </a:p>
          <a:p>
            <a:pPr algn="ctr"/>
            <a:endParaRPr lang="en-US" sz="3200" b="1" baseline="30000" dirty="0">
              <a:latin typeface="Leelawadee" pitchFamily="34" charset="-34"/>
              <a:cs typeface="Leelawadee" pitchFamily="34" charset="-34"/>
            </a:endParaRPr>
          </a:p>
          <a:p>
            <a:pPr algn="ctr"/>
            <a:r>
              <a:rPr lang="en-US" sz="3200" b="1" baseline="30000" dirty="0">
                <a:latin typeface="Leelawadee" pitchFamily="34" charset="-34"/>
                <a:cs typeface="Leelawadee" pitchFamily="34" charset="-34"/>
              </a:rPr>
              <a:t>http://EWDC.ky.gov/KY-Work-Ready-Skills</a:t>
            </a:r>
          </a:p>
        </p:txBody>
      </p:sp>
      <p:pic>
        <p:nvPicPr>
          <p:cNvPr id="6" name="Picture 14" descr="C:\Users\wmaglinger\Documents\Picture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5638800"/>
            <a:ext cx="9263768" cy="1073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-76200" y="133350"/>
            <a:ext cx="9263768" cy="1466850"/>
          </a:xfrm>
          <a:prstGeom prst="rect">
            <a:avLst/>
          </a:prstGeom>
          <a:solidFill>
            <a:srgbClr val="F8F8F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28" name="Picture 4" descr="H:\My Documents\+\Work Ready Skills Initiative\Graphics\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776" y="69899"/>
            <a:ext cx="4595813" cy="160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99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905000"/>
            <a:ext cx="7391400" cy="5334000"/>
          </a:xfrm>
        </p:spPr>
        <p:txBody>
          <a:bodyPr/>
          <a:lstStyle/>
          <a:p>
            <a:r>
              <a:rPr lang="en-US" sz="6000" b="1" baseline="30000" dirty="0" smtClean="0">
                <a:solidFill>
                  <a:schemeClr val="tx1"/>
                </a:solidFill>
                <a:latin typeface="Leelawadee" pitchFamily="34" charset="-34"/>
                <a:cs typeface="Leelawadee" pitchFamily="34" charset="-34"/>
              </a:rPr>
              <a:t>Goal:</a:t>
            </a:r>
            <a:br>
              <a:rPr lang="en-US" sz="6000" b="1" baseline="30000" dirty="0" smtClean="0">
                <a:solidFill>
                  <a:schemeClr val="tx1"/>
                </a:solidFill>
                <a:latin typeface="Leelawadee" pitchFamily="34" charset="-34"/>
                <a:cs typeface="Leelawadee" pitchFamily="34" charset="-34"/>
              </a:rPr>
            </a:br>
            <a:r>
              <a:rPr lang="en-US" sz="6000" b="1" baseline="30000" dirty="0" smtClean="0">
                <a:solidFill>
                  <a:schemeClr val="tx1"/>
                </a:solidFill>
                <a:latin typeface="Leelawadee" pitchFamily="34" charset="-34"/>
                <a:cs typeface="Leelawadee" pitchFamily="34" charset="-34"/>
              </a:rPr>
              <a:t/>
            </a:r>
            <a:br>
              <a:rPr lang="en-US" sz="6000" b="1" baseline="30000" dirty="0" smtClean="0">
                <a:solidFill>
                  <a:schemeClr val="tx1"/>
                </a:solidFill>
                <a:latin typeface="Leelawadee" pitchFamily="34" charset="-34"/>
                <a:cs typeface="Leelawadee" pitchFamily="34" charset="-34"/>
              </a:rPr>
            </a:br>
            <a:r>
              <a:rPr lang="en-US" sz="4400" baseline="30000" dirty="0" smtClean="0">
                <a:solidFill>
                  <a:schemeClr val="tx1"/>
                </a:solidFill>
                <a:latin typeface="Leelawadee" pitchFamily="34" charset="-34"/>
                <a:cs typeface="Leelawadee" pitchFamily="34" charset="-34"/>
              </a:rPr>
              <a:t>For employers, educators and communities to come together across regions and create cutting edge programs to provide students and adults the skills demanded by employers in Kentucky’s priority sectors.</a:t>
            </a:r>
            <a:r>
              <a:rPr lang="en-US" sz="5400" b="1" baseline="30000" dirty="0" smtClean="0">
                <a:solidFill>
                  <a:schemeClr val="tx1"/>
                </a:solidFill>
                <a:latin typeface="Leelawadee" pitchFamily="34" charset="-34"/>
                <a:cs typeface="Leelawadee" pitchFamily="34" charset="-34"/>
              </a:rPr>
              <a:t/>
            </a:r>
            <a:br>
              <a:rPr lang="en-US" sz="5400" b="1" baseline="30000" dirty="0" smtClean="0">
                <a:solidFill>
                  <a:schemeClr val="tx1"/>
                </a:solidFill>
                <a:latin typeface="Leelawadee" pitchFamily="34" charset="-34"/>
                <a:cs typeface="Leelawadee" pitchFamily="34" charset="-34"/>
              </a:rPr>
            </a:br>
            <a:endParaRPr lang="en-US" sz="6000" dirty="0">
              <a:solidFill>
                <a:schemeClr val="tx1"/>
              </a:solidFill>
              <a:latin typeface="Leelawadee" pitchFamily="34" charset="-34"/>
              <a:cs typeface="Leelawadee" pitchFamily="34" charset="-34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-76200" y="133350"/>
            <a:ext cx="9263768" cy="1466850"/>
          </a:xfrm>
          <a:prstGeom prst="rect">
            <a:avLst/>
          </a:prstGeom>
          <a:solidFill>
            <a:srgbClr val="F8F8F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" name="Picture 4" descr="H:\My Documents\+\Work Ready Skills Initiative\Graphics\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776" y="69899"/>
            <a:ext cx="4595813" cy="160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791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458200" cy="914400"/>
          </a:xfrm>
        </p:spPr>
        <p:txBody>
          <a:bodyPr/>
          <a:lstStyle/>
          <a:p>
            <a:r>
              <a:rPr lang="en-US" sz="6000" b="1" baseline="30000" dirty="0" smtClean="0">
                <a:solidFill>
                  <a:schemeClr val="tx1"/>
                </a:solidFill>
                <a:latin typeface="Leelawadee" pitchFamily="34" charset="-34"/>
                <a:cs typeface="Leelawadee" pitchFamily="34" charset="-34"/>
              </a:rPr>
              <a:t>What this means:</a:t>
            </a:r>
            <a:endParaRPr lang="en-US" sz="6000" dirty="0">
              <a:solidFill>
                <a:schemeClr val="tx1"/>
              </a:solidFill>
              <a:latin typeface="Leelawadee" pitchFamily="34" charset="-34"/>
              <a:cs typeface="Leelawadee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1600"/>
            <a:ext cx="8077200" cy="4495800"/>
          </a:xfrm>
        </p:spPr>
        <p:txBody>
          <a:bodyPr/>
          <a:lstStyle/>
          <a:p>
            <a:r>
              <a:rPr lang="en-US" sz="2400" dirty="0" smtClean="0">
                <a:latin typeface="Leelawadee" pitchFamily="34" charset="-34"/>
                <a:cs typeface="Leelawadee" pitchFamily="34" charset="-34"/>
              </a:rPr>
              <a:t>Led by skill demands of employer-partners</a:t>
            </a:r>
            <a:endParaRPr lang="en-US" sz="1400" dirty="0" smtClean="0">
              <a:latin typeface="Leelawadee" pitchFamily="34" charset="-34"/>
              <a:cs typeface="Leelawadee" pitchFamily="34" charset="-34"/>
            </a:endParaRPr>
          </a:p>
          <a:p>
            <a:endParaRPr lang="en-US" sz="2400" dirty="0" smtClean="0">
              <a:latin typeface="Leelawadee" pitchFamily="34" charset="-34"/>
              <a:cs typeface="Leelawadee" pitchFamily="34" charset="-34"/>
            </a:endParaRPr>
          </a:p>
          <a:p>
            <a:r>
              <a:rPr lang="en-US" sz="2400" dirty="0" smtClean="0">
                <a:latin typeface="Leelawadee" pitchFamily="34" charset="-34"/>
                <a:cs typeface="Leelawadee" pitchFamily="34" charset="-34"/>
              </a:rPr>
              <a:t>High school and post-secondary elements required </a:t>
            </a:r>
          </a:p>
          <a:p>
            <a:endParaRPr lang="en-US" sz="2400" dirty="0" smtClean="0">
              <a:latin typeface="Leelawadee" pitchFamily="34" charset="-34"/>
              <a:cs typeface="Leelawadee" pitchFamily="34" charset="-34"/>
            </a:endParaRPr>
          </a:p>
          <a:p>
            <a:r>
              <a:rPr lang="en-US" sz="2400" dirty="0" smtClean="0">
                <a:latin typeface="Leelawadee" pitchFamily="34" charset="-34"/>
                <a:cs typeface="Leelawadee" pitchFamily="34" charset="-34"/>
              </a:rPr>
              <a:t>Focused on Kentucky’s priority sectors </a:t>
            </a:r>
            <a:br>
              <a:rPr lang="en-US" sz="2400" dirty="0" smtClean="0">
                <a:latin typeface="Leelawadee" pitchFamily="34" charset="-34"/>
                <a:cs typeface="Leelawadee" pitchFamily="34" charset="-34"/>
              </a:rPr>
            </a:br>
            <a:r>
              <a:rPr lang="en-US" sz="2400" dirty="0" smtClean="0">
                <a:latin typeface="Leelawadee" pitchFamily="34" charset="-34"/>
                <a:cs typeface="Leelawadee" pitchFamily="34" charset="-34"/>
              </a:rPr>
              <a:t>(Kentucky Workforce Innovation Board)</a:t>
            </a:r>
          </a:p>
          <a:p>
            <a:endParaRPr lang="en-US" sz="2400" dirty="0" smtClean="0">
              <a:latin typeface="Leelawadee" pitchFamily="34" charset="-34"/>
              <a:cs typeface="Leelawadee" pitchFamily="34" charset="-34"/>
            </a:endParaRPr>
          </a:p>
          <a:p>
            <a:r>
              <a:rPr lang="en-US" sz="2400" dirty="0" smtClean="0">
                <a:latin typeface="Leelawadee" pitchFamily="34" charset="-34"/>
                <a:cs typeface="Leelawadee" pitchFamily="34" charset="-34"/>
              </a:rPr>
              <a:t>Data and metrics (we can help)</a:t>
            </a:r>
          </a:p>
          <a:p>
            <a:endParaRPr lang="en-US" sz="2400" dirty="0" smtClean="0">
              <a:latin typeface="Leelawadee" pitchFamily="34" charset="-34"/>
              <a:cs typeface="Leelawadee" pitchFamily="34" charset="-34"/>
            </a:endParaRPr>
          </a:p>
          <a:p>
            <a:r>
              <a:rPr lang="en-US" sz="2400" dirty="0" smtClean="0">
                <a:latin typeface="Leelawadee" pitchFamily="34" charset="-34"/>
                <a:cs typeface="Leelawadee" pitchFamily="34" charset="-34"/>
              </a:rPr>
              <a:t>Seeking greatest leveraging of state funds</a:t>
            </a:r>
            <a:endParaRPr lang="en-US" sz="1400" dirty="0" smtClean="0">
              <a:latin typeface="Leelawadee" pitchFamily="34" charset="-34"/>
              <a:cs typeface="Leelawadee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97913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458200" cy="914400"/>
          </a:xfrm>
        </p:spPr>
        <p:txBody>
          <a:bodyPr/>
          <a:lstStyle/>
          <a:p>
            <a:r>
              <a:rPr lang="en-US" sz="6000" b="1" baseline="30000" dirty="0" smtClean="0">
                <a:solidFill>
                  <a:schemeClr val="tx1"/>
                </a:solidFill>
                <a:latin typeface="Leelawadee" pitchFamily="34" charset="-34"/>
                <a:cs typeface="Leelawadee" pitchFamily="34" charset="-34"/>
              </a:rPr>
              <a:t>Priority Industry</a:t>
            </a:r>
            <a:r>
              <a:rPr lang="en-US" sz="6000" b="1" dirty="0" smtClean="0">
                <a:solidFill>
                  <a:schemeClr val="tx1"/>
                </a:solidFill>
                <a:latin typeface="Leelawadee" pitchFamily="34" charset="-34"/>
                <a:cs typeface="Leelawadee" pitchFamily="34" charset="-34"/>
              </a:rPr>
              <a:t> </a:t>
            </a:r>
            <a:r>
              <a:rPr lang="en-US" sz="6000" b="1" baseline="30000" dirty="0" smtClean="0">
                <a:solidFill>
                  <a:schemeClr val="tx1"/>
                </a:solidFill>
                <a:latin typeface="Leelawadee" pitchFamily="34" charset="-34"/>
                <a:cs typeface="Leelawadee" pitchFamily="34" charset="-34"/>
              </a:rPr>
              <a:t>Sectors:</a:t>
            </a:r>
            <a:endParaRPr lang="en-US" sz="6000" dirty="0">
              <a:solidFill>
                <a:schemeClr val="tx1"/>
              </a:solidFill>
              <a:latin typeface="Leelawadee" pitchFamily="34" charset="-34"/>
              <a:cs typeface="Leelawadee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524000"/>
            <a:ext cx="7315200" cy="4648200"/>
          </a:xfrm>
        </p:spPr>
        <p:txBody>
          <a:bodyPr/>
          <a:lstStyle/>
          <a:p>
            <a:r>
              <a:rPr lang="en-US" sz="2800" dirty="0" smtClean="0">
                <a:latin typeface="Leelawadee" pitchFamily="34" charset="-34"/>
                <a:cs typeface="Leelawadee" pitchFamily="34" charset="-34"/>
              </a:rPr>
              <a:t>Advanced Manufacturing</a:t>
            </a:r>
          </a:p>
          <a:p>
            <a:endParaRPr lang="en-US" sz="2800" dirty="0" smtClean="0">
              <a:latin typeface="Leelawadee" pitchFamily="34" charset="-34"/>
              <a:cs typeface="Leelawadee" pitchFamily="34" charset="-34"/>
            </a:endParaRPr>
          </a:p>
          <a:p>
            <a:r>
              <a:rPr lang="en-US" sz="2800" dirty="0" smtClean="0">
                <a:latin typeface="Leelawadee" pitchFamily="34" charset="-34"/>
                <a:cs typeface="Leelawadee" pitchFamily="34" charset="-34"/>
              </a:rPr>
              <a:t>Health Science</a:t>
            </a:r>
          </a:p>
          <a:p>
            <a:endParaRPr lang="en-US" sz="2800" dirty="0" smtClean="0">
              <a:latin typeface="Leelawadee" pitchFamily="34" charset="-34"/>
              <a:cs typeface="Leelawadee" pitchFamily="34" charset="-34"/>
            </a:endParaRPr>
          </a:p>
          <a:p>
            <a:r>
              <a:rPr lang="en-US" sz="2800" dirty="0" smtClean="0">
                <a:latin typeface="Leelawadee" pitchFamily="34" charset="-34"/>
                <a:cs typeface="Leelawadee" pitchFamily="34" charset="-34"/>
              </a:rPr>
              <a:t>Transportation &amp; Logistics</a:t>
            </a:r>
          </a:p>
          <a:p>
            <a:endParaRPr lang="en-US" sz="2800" dirty="0" smtClean="0">
              <a:latin typeface="Leelawadee" pitchFamily="34" charset="-34"/>
              <a:cs typeface="Leelawadee" pitchFamily="34" charset="-34"/>
            </a:endParaRPr>
          </a:p>
          <a:p>
            <a:r>
              <a:rPr lang="en-US" sz="2800" dirty="0" smtClean="0">
                <a:latin typeface="Leelawadee" pitchFamily="34" charset="-34"/>
                <a:cs typeface="Leelawadee" pitchFamily="34" charset="-34"/>
              </a:rPr>
              <a:t>Business &amp; IT Service</a:t>
            </a:r>
          </a:p>
          <a:p>
            <a:endParaRPr lang="en-US" sz="2800" dirty="0" smtClean="0">
              <a:latin typeface="Leelawadee" pitchFamily="34" charset="-34"/>
              <a:cs typeface="Leelawadee" pitchFamily="34" charset="-34"/>
            </a:endParaRPr>
          </a:p>
          <a:p>
            <a:r>
              <a:rPr lang="en-US" sz="2800" dirty="0" smtClean="0">
                <a:latin typeface="Leelawadee" pitchFamily="34" charset="-34"/>
                <a:cs typeface="Leelawadee" pitchFamily="34" charset="-34"/>
              </a:rPr>
              <a:t>Construction &amp; Trades</a:t>
            </a:r>
          </a:p>
        </p:txBody>
      </p:sp>
    </p:spTree>
    <p:extLst>
      <p:ext uri="{BB962C8B-B14F-4D97-AF65-F5344CB8AC3E}">
        <p14:creationId xmlns:p14="http://schemas.microsoft.com/office/powerpoint/2010/main" val="1657079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458200" cy="914400"/>
          </a:xfrm>
        </p:spPr>
        <p:txBody>
          <a:bodyPr/>
          <a:lstStyle/>
          <a:p>
            <a:r>
              <a:rPr lang="en-US" sz="6000" b="1" baseline="30000" dirty="0">
                <a:solidFill>
                  <a:schemeClr val="tx1"/>
                </a:solidFill>
                <a:latin typeface="Leelawadee" pitchFamily="34" charset="-34"/>
                <a:cs typeface="Leelawadee" pitchFamily="34" charset="-34"/>
              </a:rPr>
              <a:t>Eligible projects include</a:t>
            </a:r>
            <a:r>
              <a:rPr lang="en-US" sz="6000" b="1" baseline="30000" dirty="0" smtClean="0">
                <a:solidFill>
                  <a:schemeClr val="tx1"/>
                </a:solidFill>
                <a:latin typeface="Leelawadee" pitchFamily="34" charset="-34"/>
                <a:cs typeface="Leelawadee" pitchFamily="34" charset="-34"/>
              </a:rPr>
              <a:t>:</a:t>
            </a:r>
            <a:endParaRPr lang="en-US" sz="6000" dirty="0">
              <a:solidFill>
                <a:schemeClr val="tx1"/>
              </a:solidFill>
              <a:latin typeface="Leelawadee" pitchFamily="34" charset="-34"/>
              <a:cs typeface="Leelawadee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1600"/>
            <a:ext cx="8077200" cy="2819400"/>
          </a:xfrm>
        </p:spPr>
        <p:txBody>
          <a:bodyPr/>
          <a:lstStyle/>
          <a:p>
            <a:r>
              <a:rPr lang="en-US" sz="2400" dirty="0" smtClean="0">
                <a:latin typeface="Leelawadee" pitchFamily="34" charset="-34"/>
                <a:cs typeface="Leelawadee" pitchFamily="34" charset="-34"/>
              </a:rPr>
              <a:t>construction and equipping of a new facility for the purpose of providing workforce training and education,</a:t>
            </a:r>
            <a:r>
              <a:rPr lang="en-US" sz="2800" dirty="0" smtClean="0">
                <a:latin typeface="Leelawadee" pitchFamily="34" charset="-34"/>
                <a:cs typeface="Leelawadee" pitchFamily="34" charset="-34"/>
              </a:rPr>
              <a:t/>
            </a:r>
            <a:br>
              <a:rPr lang="en-US" sz="2800" dirty="0" smtClean="0">
                <a:latin typeface="Leelawadee" pitchFamily="34" charset="-34"/>
                <a:cs typeface="Leelawadee" pitchFamily="34" charset="-34"/>
              </a:rPr>
            </a:br>
            <a:endParaRPr lang="en-US" sz="1400" dirty="0" smtClean="0">
              <a:latin typeface="Leelawadee" pitchFamily="34" charset="-34"/>
              <a:cs typeface="Leelawadee" pitchFamily="34" charset="-34"/>
            </a:endParaRPr>
          </a:p>
          <a:p>
            <a:r>
              <a:rPr lang="en-US" sz="2400" dirty="0" smtClean="0">
                <a:latin typeface="Leelawadee" pitchFamily="34" charset="-34"/>
                <a:cs typeface="Leelawadee" pitchFamily="34" charset="-34"/>
              </a:rPr>
              <a:t>renovation or upgrade of an existing facility, and</a:t>
            </a:r>
            <a:r>
              <a:rPr lang="en-US" sz="2800" dirty="0" smtClean="0">
                <a:latin typeface="Leelawadee" pitchFamily="34" charset="-34"/>
                <a:cs typeface="Leelawadee" pitchFamily="34" charset="-34"/>
              </a:rPr>
              <a:t/>
            </a:r>
            <a:br>
              <a:rPr lang="en-US" sz="2800" dirty="0" smtClean="0">
                <a:latin typeface="Leelawadee" pitchFamily="34" charset="-34"/>
                <a:cs typeface="Leelawadee" pitchFamily="34" charset="-34"/>
              </a:rPr>
            </a:br>
            <a:endParaRPr lang="en-US" sz="1400" dirty="0" smtClean="0">
              <a:latin typeface="Leelawadee" pitchFamily="34" charset="-34"/>
              <a:cs typeface="Leelawadee" pitchFamily="34" charset="-34"/>
            </a:endParaRPr>
          </a:p>
          <a:p>
            <a:r>
              <a:rPr lang="en-US" sz="2400" dirty="0" smtClean="0">
                <a:latin typeface="Leelawadee" pitchFamily="34" charset="-34"/>
                <a:cs typeface="Leelawadee" pitchFamily="34" charset="-34"/>
              </a:rPr>
              <a:t>purchase of new or upgraded equipment, software and furnishings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4" name="Picture 6" descr="C:\Users\wmaglinger\Documents\Picture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80" b="21724"/>
          <a:stretch/>
        </p:blipFill>
        <p:spPr bwMode="auto">
          <a:xfrm>
            <a:off x="1981200" y="4343400"/>
            <a:ext cx="5865479" cy="21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7913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458200" cy="914400"/>
          </a:xfrm>
        </p:spPr>
        <p:txBody>
          <a:bodyPr/>
          <a:lstStyle/>
          <a:p>
            <a:r>
              <a:rPr lang="en-US" sz="6000" b="1" baseline="30000" dirty="0" smtClean="0">
                <a:solidFill>
                  <a:schemeClr val="tx1"/>
                </a:solidFill>
                <a:latin typeface="Leelawadee" pitchFamily="34" charset="-34"/>
                <a:cs typeface="Leelawadee" pitchFamily="34" charset="-34"/>
              </a:rPr>
              <a:t>Applicant Partnerships</a:t>
            </a:r>
            <a:endParaRPr lang="en-US" sz="6000" dirty="0">
              <a:solidFill>
                <a:schemeClr val="tx1"/>
              </a:solidFill>
              <a:latin typeface="Leelawadee" pitchFamily="34" charset="-34"/>
              <a:cs typeface="Leelawadee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371600"/>
            <a:ext cx="8001000" cy="47244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>
                <a:latin typeface="Leelawadee" pitchFamily="34" charset="-34"/>
                <a:cs typeface="Leelawadee" pitchFamily="34" charset="-34"/>
              </a:rPr>
              <a:t>Eligible applicants are public-private partnerships which shall include:</a:t>
            </a:r>
          </a:p>
          <a:p>
            <a:pPr marL="0" indent="0">
              <a:buNone/>
            </a:pPr>
            <a:endParaRPr lang="en-US" sz="1200" dirty="0" smtClean="0">
              <a:latin typeface="Leelawadee" pitchFamily="34" charset="-34"/>
              <a:cs typeface="Leelawadee" pitchFamily="34" charset="-34"/>
            </a:endParaRPr>
          </a:p>
          <a:p>
            <a:r>
              <a:rPr lang="en-US" sz="2000" dirty="0" smtClean="0">
                <a:latin typeface="Leelawadee" pitchFamily="34" charset="-34"/>
                <a:cs typeface="Leelawadee" pitchFamily="34" charset="-34"/>
              </a:rPr>
              <a:t>private sector employers,</a:t>
            </a:r>
          </a:p>
          <a:p>
            <a:r>
              <a:rPr lang="en-US" sz="2000" dirty="0" smtClean="0">
                <a:latin typeface="Leelawadee" pitchFamily="34" charset="-34"/>
                <a:cs typeface="Leelawadee" pitchFamily="34" charset="-34"/>
              </a:rPr>
              <a:t>high schools or secondary technical schools, and</a:t>
            </a:r>
          </a:p>
          <a:p>
            <a:r>
              <a:rPr lang="en-US" sz="2000" dirty="0" smtClean="0">
                <a:latin typeface="Leelawadee" pitchFamily="34" charset="-34"/>
                <a:cs typeface="Leelawadee" pitchFamily="34" charset="-34"/>
              </a:rPr>
              <a:t>postsecondary institutions.</a:t>
            </a:r>
          </a:p>
          <a:p>
            <a:pPr marL="0" indent="0">
              <a:buNone/>
            </a:pPr>
            <a:endParaRPr lang="en-US" sz="2000" dirty="0" smtClean="0">
              <a:latin typeface="Leelawadee" pitchFamily="34" charset="-34"/>
              <a:cs typeface="Leelawadee" pitchFamily="34" charset="-34"/>
            </a:endParaRPr>
          </a:p>
          <a:p>
            <a:pPr marL="0" indent="0">
              <a:buNone/>
            </a:pPr>
            <a:r>
              <a:rPr lang="en-US" sz="2000" dirty="0" smtClean="0">
                <a:latin typeface="Leelawadee" pitchFamily="34" charset="-34"/>
                <a:cs typeface="Leelawadee" pitchFamily="34" charset="-34"/>
              </a:rPr>
              <a:t>Applicants are encouraged to include broad partnerships, potentially also including: </a:t>
            </a:r>
          </a:p>
          <a:p>
            <a:pPr marL="0" lvl="1" indent="400050">
              <a:buFont typeface="Arial" pitchFamily="34" charset="0"/>
              <a:buChar char="•"/>
            </a:pPr>
            <a:r>
              <a:rPr lang="en-US" sz="1600" dirty="0" smtClean="0">
                <a:latin typeface="Leelawadee" pitchFamily="34" charset="-34"/>
                <a:ea typeface="+mn-ea"/>
                <a:cs typeface="Leelawadee" pitchFamily="34" charset="-34"/>
              </a:rPr>
              <a:t>local elected officials, </a:t>
            </a:r>
          </a:p>
          <a:p>
            <a:pPr marL="0" lvl="1" indent="400050">
              <a:buFont typeface="Arial" pitchFamily="34" charset="0"/>
              <a:buChar char="•"/>
            </a:pPr>
            <a:r>
              <a:rPr lang="en-US" sz="1600" dirty="0" smtClean="0">
                <a:latin typeface="Leelawadee" pitchFamily="34" charset="-34"/>
                <a:ea typeface="+mn-ea"/>
                <a:cs typeface="Leelawadee" pitchFamily="34" charset="-34"/>
              </a:rPr>
              <a:t>workforce </a:t>
            </a:r>
            <a:r>
              <a:rPr lang="en-US" sz="1600" dirty="0" smtClean="0">
                <a:latin typeface="Leelawadee" pitchFamily="34" charset="-34"/>
                <a:cs typeface="Leelawadee" pitchFamily="34" charset="-34"/>
              </a:rPr>
              <a:t>development boards, and</a:t>
            </a:r>
          </a:p>
          <a:p>
            <a:pPr marL="0" lvl="1" indent="400050">
              <a:buFont typeface="Arial" pitchFamily="34" charset="0"/>
              <a:buChar char="•"/>
            </a:pPr>
            <a:r>
              <a:rPr lang="en-US" sz="1600" dirty="0" smtClean="0">
                <a:latin typeface="Leelawadee" pitchFamily="34" charset="-34"/>
                <a:cs typeface="Leelawadee" pitchFamily="34" charset="-34"/>
              </a:rPr>
              <a:t>economic development agencies.</a:t>
            </a:r>
          </a:p>
          <a:p>
            <a:pPr marL="0" lvl="1" indent="400050">
              <a:buFont typeface="Arial" pitchFamily="34" charset="0"/>
              <a:buChar char="•"/>
            </a:pPr>
            <a:endParaRPr lang="en-US" sz="1600" dirty="0" smtClean="0">
              <a:latin typeface="Leelawadee" pitchFamily="34" charset="-34"/>
              <a:cs typeface="Leelawadee" pitchFamily="34" charset="-34"/>
            </a:endParaRPr>
          </a:p>
          <a:p>
            <a:pPr marL="0" lvl="1" indent="0">
              <a:buNone/>
            </a:pPr>
            <a:r>
              <a:rPr lang="en-US" sz="1600" dirty="0" smtClean="0">
                <a:latin typeface="Leelawadee" pitchFamily="34" charset="-34"/>
                <a:cs typeface="Leelawadee" pitchFamily="34" charset="-34"/>
              </a:rPr>
              <a:t>Partners should collaborate on a project designed to provide the necessary facilities, equipment, programs and curriculum to train and educate workers to meet the regional workforce needs of Kentucky’s employers now and in the future.</a:t>
            </a:r>
          </a:p>
        </p:txBody>
      </p:sp>
    </p:spTree>
    <p:extLst>
      <p:ext uri="{BB962C8B-B14F-4D97-AF65-F5344CB8AC3E}">
        <p14:creationId xmlns:p14="http://schemas.microsoft.com/office/powerpoint/2010/main" val="4259341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458200" cy="914400"/>
          </a:xfrm>
        </p:spPr>
        <p:txBody>
          <a:bodyPr/>
          <a:lstStyle/>
          <a:p>
            <a:r>
              <a:rPr lang="en-US" sz="6000" b="1" baseline="30000" dirty="0" smtClean="0">
                <a:solidFill>
                  <a:schemeClr val="tx1"/>
                </a:solidFill>
                <a:latin typeface="Leelawadee" pitchFamily="34" charset="-34"/>
                <a:cs typeface="Leelawadee" pitchFamily="34" charset="-34"/>
              </a:rPr>
              <a:t>Eligible Costs and Funding</a:t>
            </a:r>
            <a:endParaRPr lang="en-US" sz="6000" dirty="0">
              <a:solidFill>
                <a:schemeClr val="tx1"/>
              </a:solidFill>
              <a:latin typeface="Leelawadee" pitchFamily="34" charset="-34"/>
              <a:cs typeface="Leelawadee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371600"/>
            <a:ext cx="8153400" cy="6248400"/>
          </a:xfrm>
        </p:spPr>
        <p:txBody>
          <a:bodyPr/>
          <a:lstStyle/>
          <a:p>
            <a:pPr marL="457200" indent="-457200"/>
            <a:r>
              <a:rPr lang="en-US" sz="2100" dirty="0" smtClean="0">
                <a:latin typeface="Leelawadee" pitchFamily="34" charset="-34"/>
                <a:cs typeface="Leelawadee" pitchFamily="34" charset="-34"/>
              </a:rPr>
              <a:t>Work Ready Skills Initiative proposals should create, maintain and promote higher wage and sustainable career opportunities.</a:t>
            </a:r>
          </a:p>
          <a:p>
            <a:pPr marL="0" indent="0">
              <a:buNone/>
            </a:pPr>
            <a:r>
              <a:rPr lang="en-US" sz="2100" dirty="0" smtClean="0">
                <a:latin typeface="Leelawadee" pitchFamily="34" charset="-34"/>
                <a:cs typeface="Leelawadee" pitchFamily="34" charset="-34"/>
              </a:rPr>
              <a:t> </a:t>
            </a:r>
          </a:p>
          <a:p>
            <a:pPr marL="457200" indent="-457200"/>
            <a:r>
              <a:rPr lang="en-US" sz="2100" dirty="0" smtClean="0">
                <a:latin typeface="Leelawadee" pitchFamily="34" charset="-34"/>
                <a:cs typeface="Leelawadee" pitchFamily="34" charset="-34"/>
              </a:rPr>
              <a:t>Work </a:t>
            </a:r>
            <a:r>
              <a:rPr lang="en-US" sz="2100" dirty="0">
                <a:latin typeface="Leelawadee" pitchFamily="34" charset="-34"/>
                <a:cs typeface="Leelawadee" pitchFamily="34" charset="-34"/>
              </a:rPr>
              <a:t>Ready Skills Initiative </a:t>
            </a:r>
            <a:r>
              <a:rPr lang="en-US" sz="2100" dirty="0" smtClean="0">
                <a:latin typeface="Leelawadee" pitchFamily="34" charset="-34"/>
                <a:cs typeface="Leelawadee" pitchFamily="34" charset="-34"/>
              </a:rPr>
              <a:t>funds must be matched with at least 10% local investment in the project. Substantially higher levels of local investment are expected except in hardship areas.</a:t>
            </a:r>
          </a:p>
          <a:p>
            <a:pPr marL="457200" indent="-457200"/>
            <a:endParaRPr lang="en-US" sz="2100" dirty="0" smtClean="0">
              <a:latin typeface="Leelawadee" pitchFamily="34" charset="-34"/>
              <a:cs typeface="Leelawadee" pitchFamily="34" charset="-34"/>
            </a:endParaRPr>
          </a:p>
          <a:p>
            <a:pPr marL="457200" indent="-457200"/>
            <a:r>
              <a:rPr lang="en-US" sz="2100" dirty="0" smtClean="0">
                <a:latin typeface="Leelawadee" pitchFamily="34" charset="-34"/>
                <a:cs typeface="Leelawadee" pitchFamily="34" charset="-34"/>
              </a:rPr>
              <a:t>A public scoring matrix will provide additional points for projects with higher levels of local investment.</a:t>
            </a:r>
          </a:p>
          <a:p>
            <a:pPr marL="457200" indent="-457200"/>
            <a:endParaRPr lang="en-US" sz="2100" dirty="0" smtClean="0">
              <a:latin typeface="Leelawadee" pitchFamily="34" charset="-34"/>
              <a:cs typeface="Leelawadee" pitchFamily="34" charset="-34"/>
            </a:endParaRPr>
          </a:p>
          <a:p>
            <a:pPr marL="457200" indent="-457200"/>
            <a:r>
              <a:rPr lang="en-US" sz="2100" dirty="0" smtClean="0">
                <a:latin typeface="Leelawadee" pitchFamily="34" charset="-34"/>
                <a:cs typeface="Leelawadee" pitchFamily="34" charset="-34"/>
              </a:rPr>
              <a:t>Scoring matrix will also provide additional points for facilities training high school students by day in dual credit courses and adults by night.</a:t>
            </a:r>
          </a:p>
        </p:txBody>
      </p:sp>
    </p:spTree>
    <p:extLst>
      <p:ext uri="{BB962C8B-B14F-4D97-AF65-F5344CB8AC3E}">
        <p14:creationId xmlns:p14="http://schemas.microsoft.com/office/powerpoint/2010/main" val="325987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458200" cy="914400"/>
          </a:xfrm>
        </p:spPr>
        <p:txBody>
          <a:bodyPr/>
          <a:lstStyle/>
          <a:p>
            <a:r>
              <a:rPr lang="en-US" sz="6000" b="1" baseline="30000" dirty="0" smtClean="0">
                <a:solidFill>
                  <a:schemeClr val="tx1"/>
                </a:solidFill>
                <a:latin typeface="Leelawadee" pitchFamily="34" charset="-34"/>
                <a:cs typeface="Leelawadee" pitchFamily="34" charset="-34"/>
              </a:rPr>
              <a:t>Eligible costs include:</a:t>
            </a:r>
            <a:endParaRPr lang="en-US" sz="6000" dirty="0">
              <a:solidFill>
                <a:schemeClr val="tx1"/>
              </a:solidFill>
              <a:latin typeface="Leelawadee" pitchFamily="34" charset="-34"/>
              <a:cs typeface="Leelawadee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1295400"/>
            <a:ext cx="8001000" cy="5378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Leelawadee" pitchFamily="34" charset="-34"/>
                <a:cs typeface="Leelawadee" pitchFamily="34" charset="-34"/>
              </a:rPr>
              <a:t>land acquisition,</a:t>
            </a:r>
            <a:br>
              <a:rPr lang="en-US" sz="2400" dirty="0" smtClean="0">
                <a:latin typeface="Leelawadee" pitchFamily="34" charset="-34"/>
                <a:cs typeface="Leelawadee" pitchFamily="34" charset="-34"/>
              </a:rPr>
            </a:br>
            <a:endParaRPr lang="en-US" sz="1050" dirty="0" smtClean="0">
              <a:latin typeface="Leelawadee" pitchFamily="34" charset="-34"/>
              <a:cs typeface="Leelawadee" pitchFamily="34" charset="-34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Leelawadee" pitchFamily="34" charset="-34"/>
                <a:cs typeface="Leelawadee" pitchFamily="34" charset="-34"/>
              </a:rPr>
              <a:t>facility acquisition, design, construction, expansion, improvements and renovation,</a:t>
            </a:r>
            <a:br>
              <a:rPr lang="en-US" sz="2400" dirty="0" smtClean="0">
                <a:latin typeface="Leelawadee" pitchFamily="34" charset="-34"/>
                <a:cs typeface="Leelawadee" pitchFamily="34" charset="-34"/>
              </a:rPr>
            </a:br>
            <a:endParaRPr lang="en-US" sz="1050" dirty="0" smtClean="0">
              <a:latin typeface="Leelawadee" pitchFamily="34" charset="-34"/>
              <a:cs typeface="Leelawadee" pitchFamily="34" charset="-34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Leelawadee" pitchFamily="34" charset="-34"/>
                <a:cs typeface="Leelawadee" pitchFamily="34" charset="-34"/>
              </a:rPr>
              <a:t>Industry relevant equipment and furnishings, and</a:t>
            </a:r>
            <a:br>
              <a:rPr lang="en-US" sz="2400" dirty="0" smtClean="0">
                <a:latin typeface="Leelawadee" pitchFamily="34" charset="-34"/>
                <a:cs typeface="Leelawadee" pitchFamily="34" charset="-34"/>
              </a:rPr>
            </a:br>
            <a:endParaRPr lang="en-US" sz="1050" dirty="0" smtClean="0">
              <a:latin typeface="Leelawadee" pitchFamily="34" charset="-34"/>
              <a:cs typeface="Leelawadee" pitchFamily="34" charset="-34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Leelawadee" pitchFamily="34" charset="-34"/>
                <a:cs typeface="Leelawadee" pitchFamily="34" charset="-34"/>
              </a:rPr>
              <a:t>marketing expenses for the first year of the project.</a:t>
            </a:r>
          </a:p>
          <a:p>
            <a:endParaRPr lang="en-US" sz="2400" dirty="0" smtClean="0">
              <a:latin typeface="Leelawadee" pitchFamily="34" charset="-34"/>
              <a:cs typeface="Leelawadee" pitchFamily="34" charset="-34"/>
            </a:endParaRPr>
          </a:p>
          <a:p>
            <a:r>
              <a:rPr lang="en-US" sz="2400" dirty="0" smtClean="0">
                <a:latin typeface="Leelawadee" pitchFamily="34" charset="-34"/>
                <a:cs typeface="Leelawadee" pitchFamily="34" charset="-34"/>
              </a:rPr>
              <a:t>A partner public educational institution will be the owner of the facilities and equipment associated with the project.</a:t>
            </a:r>
          </a:p>
          <a:p>
            <a:endParaRPr lang="en-US" sz="2400" dirty="0" smtClean="0">
              <a:latin typeface="Leelawadee" pitchFamily="34" charset="-34"/>
              <a:cs typeface="Leelawadee" pitchFamily="34" charset="-34"/>
            </a:endParaRPr>
          </a:p>
          <a:p>
            <a:r>
              <a:rPr lang="en-US" sz="2400" dirty="0" smtClean="0">
                <a:latin typeface="Leelawadee" pitchFamily="34" charset="-34"/>
                <a:cs typeface="Leelawadee" pitchFamily="34" charset="-34"/>
              </a:rPr>
              <a:t>Parties responsible for future maintenance and support of project operations will need to demonstrate financial and operational capability.</a:t>
            </a:r>
            <a:endParaRPr lang="en-US" sz="2400" dirty="0">
              <a:latin typeface="Leelawadee" pitchFamily="34" charset="-34"/>
              <a:cs typeface="Leelawadee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6800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458200" cy="914400"/>
          </a:xfrm>
        </p:spPr>
        <p:txBody>
          <a:bodyPr/>
          <a:lstStyle/>
          <a:p>
            <a:r>
              <a:rPr lang="en-US" sz="6000" b="1" baseline="30000" dirty="0" smtClean="0">
                <a:solidFill>
                  <a:schemeClr val="tx1"/>
                </a:solidFill>
                <a:latin typeface="Leelawadee" pitchFamily="34" charset="-34"/>
                <a:cs typeface="Leelawadee" pitchFamily="34" charset="-34"/>
              </a:rPr>
              <a:t>The Process &amp; Timeline</a:t>
            </a:r>
            <a:endParaRPr lang="en-US" sz="6000" dirty="0">
              <a:solidFill>
                <a:schemeClr val="tx1"/>
              </a:solidFill>
              <a:latin typeface="Leelawadee" pitchFamily="34" charset="-34"/>
              <a:cs typeface="Leelawadee" pitchFamily="34" charset="-34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8382000" cy="4495800"/>
          </a:xfrm>
        </p:spPr>
        <p:txBody>
          <a:bodyPr/>
          <a:lstStyle/>
          <a:p>
            <a:pPr marL="457200" indent="-457200"/>
            <a:endParaRPr lang="en-US" sz="2400" dirty="0" smtClean="0">
              <a:latin typeface="Leelawadee" pitchFamily="34" charset="-34"/>
              <a:cs typeface="Leelawadee" pitchFamily="34" charset="-34"/>
            </a:endParaRPr>
          </a:p>
          <a:p>
            <a:pPr marL="457200" indent="-457200"/>
            <a:r>
              <a:rPr lang="en-US" sz="2400" dirty="0" smtClean="0">
                <a:latin typeface="Leelawadee" pitchFamily="34" charset="-34"/>
                <a:cs typeface="Leelawadee" pitchFamily="34" charset="-34"/>
              </a:rPr>
              <a:t>A </a:t>
            </a:r>
            <a:r>
              <a:rPr lang="en-US" sz="2400" dirty="0">
                <a:latin typeface="Leelawadee" pitchFamily="34" charset="-34"/>
                <a:cs typeface="Leelawadee" pitchFamily="34" charset="-34"/>
              </a:rPr>
              <a:t>new application period will occur every 6 months when funding is </a:t>
            </a:r>
            <a:r>
              <a:rPr lang="en-US" sz="2400" dirty="0" smtClean="0">
                <a:latin typeface="Leelawadee" pitchFamily="34" charset="-34"/>
                <a:cs typeface="Leelawadee" pitchFamily="34" charset="-34"/>
              </a:rPr>
              <a:t>available.</a:t>
            </a:r>
          </a:p>
          <a:p>
            <a:pPr marL="457200" indent="-457200"/>
            <a:endParaRPr lang="en-US" sz="2400" dirty="0">
              <a:latin typeface="Leelawadee" pitchFamily="34" charset="-34"/>
              <a:cs typeface="Leelawadee" pitchFamily="34" charset="-34"/>
            </a:endParaRPr>
          </a:p>
          <a:p>
            <a:pPr marL="457200" indent="-457200"/>
            <a:r>
              <a:rPr lang="en-US" sz="2400" dirty="0" smtClean="0">
                <a:latin typeface="Leelawadee" pitchFamily="34" charset="-34"/>
                <a:cs typeface="Leelawadee" pitchFamily="34" charset="-34"/>
              </a:rPr>
              <a:t>Applications </a:t>
            </a:r>
            <a:r>
              <a:rPr lang="en-US" sz="2400" dirty="0">
                <a:latin typeface="Leelawadee" pitchFamily="34" charset="-34"/>
                <a:cs typeface="Leelawadee" pitchFamily="34" charset="-34"/>
              </a:rPr>
              <a:t>will include a pre-application screening prior to the submission of a full </a:t>
            </a:r>
            <a:r>
              <a:rPr lang="en-US" sz="2400" dirty="0" smtClean="0">
                <a:latin typeface="Leelawadee" pitchFamily="34" charset="-34"/>
                <a:cs typeface="Leelawadee" pitchFamily="34" charset="-34"/>
              </a:rPr>
              <a:t>application.</a:t>
            </a:r>
          </a:p>
          <a:p>
            <a:pPr marL="457200" indent="-457200"/>
            <a:endParaRPr lang="en-US" sz="2400" dirty="0">
              <a:latin typeface="Leelawadee" pitchFamily="34" charset="-34"/>
              <a:cs typeface="Leelawadee" pitchFamily="34" charset="-34"/>
            </a:endParaRPr>
          </a:p>
          <a:p>
            <a:pPr marL="457200" indent="-457200"/>
            <a:r>
              <a:rPr lang="en-US" sz="2400" dirty="0" smtClean="0">
                <a:latin typeface="Leelawadee" pitchFamily="34" charset="-34"/>
                <a:cs typeface="Leelawadee" pitchFamily="34" charset="-34"/>
              </a:rPr>
              <a:t>A nine-member committee will publically score each proposed application and determine the compatibility of each pre-application in relation to the goals of the Work Ready Skills Initiative.</a:t>
            </a:r>
          </a:p>
        </p:txBody>
      </p:sp>
    </p:spTree>
    <p:extLst>
      <p:ext uri="{BB962C8B-B14F-4D97-AF65-F5344CB8AC3E}">
        <p14:creationId xmlns:p14="http://schemas.microsoft.com/office/powerpoint/2010/main" val="559207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Blue and green balls design template">
  <a:themeElements>
    <a:clrScheme name="Office Theme 1">
      <a:dk1>
        <a:srgbClr val="808080"/>
      </a:dk1>
      <a:lt1>
        <a:srgbClr val="EBF5FF"/>
      </a:lt1>
      <a:dk2>
        <a:srgbClr val="BDDEFF"/>
      </a:dk2>
      <a:lt2>
        <a:srgbClr val="CCECFF"/>
      </a:lt2>
      <a:accent1>
        <a:srgbClr val="339966"/>
      </a:accent1>
      <a:accent2>
        <a:srgbClr val="333399"/>
      </a:accent2>
      <a:accent3>
        <a:srgbClr val="DBECFF"/>
      </a:accent3>
      <a:accent4>
        <a:srgbClr val="C9D1DA"/>
      </a:accent4>
      <a:accent5>
        <a:srgbClr val="ADCAB8"/>
      </a:accent5>
      <a:accent6>
        <a:srgbClr val="2D2D8A"/>
      </a:accent6>
      <a:hlink>
        <a:srgbClr val="66FFFF"/>
      </a:hlink>
      <a:folHlink>
        <a:srgbClr val="99FF99"/>
      </a:folHlink>
    </a:clrScheme>
    <a:fontScheme name="Office Them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Office Theme 1">
        <a:dk1>
          <a:srgbClr val="808080"/>
        </a:dk1>
        <a:lt1>
          <a:srgbClr val="EBF5FF"/>
        </a:lt1>
        <a:dk2>
          <a:srgbClr val="BDDEFF"/>
        </a:dk2>
        <a:lt2>
          <a:srgbClr val="CCECFF"/>
        </a:lt2>
        <a:accent1>
          <a:srgbClr val="339966"/>
        </a:accent1>
        <a:accent2>
          <a:srgbClr val="333399"/>
        </a:accent2>
        <a:accent3>
          <a:srgbClr val="DBECFF"/>
        </a:accent3>
        <a:accent4>
          <a:srgbClr val="C9D1DA"/>
        </a:accent4>
        <a:accent5>
          <a:srgbClr val="ADCAB8"/>
        </a:accent5>
        <a:accent6>
          <a:srgbClr val="2D2D8A"/>
        </a:accent6>
        <a:hlink>
          <a:srgbClr val="66FFFF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336699"/>
        </a:dk1>
        <a:lt1>
          <a:srgbClr val="FFFFFF"/>
        </a:lt1>
        <a:dk2>
          <a:srgbClr val="00B4F5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D6F9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CC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336699"/>
        </a:dk1>
        <a:lt1>
          <a:srgbClr val="FFFFFF"/>
        </a:lt1>
        <a:dk2>
          <a:srgbClr val="006699"/>
        </a:dk2>
        <a:lt2>
          <a:srgbClr val="E3EBF1"/>
        </a:lt2>
        <a:accent1>
          <a:srgbClr val="033497"/>
        </a:accent1>
        <a:accent2>
          <a:srgbClr val="00CC66"/>
        </a:accent2>
        <a:accent3>
          <a:srgbClr val="AAB8CA"/>
        </a:accent3>
        <a:accent4>
          <a:srgbClr val="DADADA"/>
        </a:accent4>
        <a:accent5>
          <a:srgbClr val="AAAEC9"/>
        </a:accent5>
        <a:accent6>
          <a:srgbClr val="00B95C"/>
        </a:accent6>
        <a:hlink>
          <a:srgbClr val="6CACFA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90D697"/>
        </a:dk1>
        <a:lt1>
          <a:srgbClr val="FFFFFF"/>
        </a:lt1>
        <a:dk2>
          <a:srgbClr val="339966"/>
        </a:dk2>
        <a:lt2>
          <a:srgbClr val="969696"/>
        </a:lt2>
        <a:accent1>
          <a:srgbClr val="318DF3"/>
        </a:accent1>
        <a:accent2>
          <a:srgbClr val="CCECFF"/>
        </a:accent2>
        <a:accent3>
          <a:srgbClr val="FFFFFF"/>
        </a:accent3>
        <a:accent4>
          <a:srgbClr val="7AB780"/>
        </a:accent4>
        <a:accent5>
          <a:srgbClr val="ADC5F8"/>
        </a:accent5>
        <a:accent6>
          <a:srgbClr val="B9D6E7"/>
        </a:accent6>
        <a:hlink>
          <a:srgbClr val="9900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5A58"/>
        </a:dk1>
        <a:lt1>
          <a:srgbClr val="D2FFE6"/>
        </a:lt1>
        <a:dk2>
          <a:srgbClr val="C0C0C0"/>
        </a:dk2>
        <a:lt2>
          <a:srgbClr val="CCECFF"/>
        </a:lt2>
        <a:accent1>
          <a:srgbClr val="026A4A"/>
        </a:accent1>
        <a:accent2>
          <a:srgbClr val="528FC6"/>
        </a:accent2>
        <a:accent3>
          <a:srgbClr val="DCDCDC"/>
        </a:accent3>
        <a:accent4>
          <a:srgbClr val="B3DAC4"/>
        </a:accent4>
        <a:accent5>
          <a:srgbClr val="AAB9B1"/>
        </a:accent5>
        <a:accent6>
          <a:srgbClr val="4981B3"/>
        </a:accent6>
        <a:hlink>
          <a:srgbClr val="9FDAFF"/>
        </a:hlink>
        <a:folHlink>
          <a:srgbClr val="99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6">
        <a:dk1>
          <a:srgbClr val="3E3E5C"/>
        </a:dk1>
        <a:lt1>
          <a:srgbClr val="E6E6FF"/>
        </a:lt1>
        <a:dk2>
          <a:srgbClr val="0099CC"/>
        </a:dk2>
        <a:lt2>
          <a:srgbClr val="FFFFFF"/>
        </a:lt2>
        <a:accent1>
          <a:srgbClr val="246DB0"/>
        </a:accent1>
        <a:accent2>
          <a:srgbClr val="6666FF"/>
        </a:accent2>
        <a:accent3>
          <a:srgbClr val="AACAE2"/>
        </a:accent3>
        <a:accent4>
          <a:srgbClr val="C4C4DA"/>
        </a:accent4>
        <a:accent5>
          <a:srgbClr val="ACBAD4"/>
        </a:accent5>
        <a:accent6>
          <a:srgbClr val="5C5CE7"/>
        </a:accent6>
        <a:hlink>
          <a:srgbClr val="99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C6D5E0"/>
        </a:dk1>
        <a:lt1>
          <a:srgbClr val="D7D7EB"/>
        </a:lt1>
        <a:dk2>
          <a:srgbClr val="7DC4FF"/>
        </a:dk2>
        <a:lt2>
          <a:srgbClr val="777777"/>
        </a:lt2>
        <a:accent1>
          <a:srgbClr val="2658A2"/>
        </a:accent1>
        <a:accent2>
          <a:srgbClr val="5F5FCB"/>
        </a:accent2>
        <a:accent3>
          <a:srgbClr val="E8E8F3"/>
        </a:accent3>
        <a:accent4>
          <a:srgbClr val="A9B6BF"/>
        </a:accent4>
        <a:accent5>
          <a:srgbClr val="ACB4CE"/>
        </a:accent5>
        <a:accent6>
          <a:srgbClr val="5555B8"/>
        </a:accent6>
        <a:hlink>
          <a:srgbClr val="A1E99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B3F2"/>
        </a:dk1>
        <a:lt1>
          <a:srgbClr val="DEF6F1"/>
        </a:lt1>
        <a:dk2>
          <a:srgbClr val="CEE7FE"/>
        </a:dk2>
        <a:lt2>
          <a:srgbClr val="969696"/>
        </a:lt2>
        <a:accent1>
          <a:srgbClr val="CCECFF"/>
        </a:accent1>
        <a:accent2>
          <a:srgbClr val="8DC6FF"/>
        </a:accent2>
        <a:accent3>
          <a:srgbClr val="ECFAF7"/>
        </a:accent3>
        <a:accent4>
          <a:srgbClr val="0098CF"/>
        </a:accent4>
        <a:accent5>
          <a:srgbClr val="E2F4FF"/>
        </a:accent5>
        <a:accent6>
          <a:srgbClr val="7FB3E7"/>
        </a:accent6>
        <a:hlink>
          <a:srgbClr val="0033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9">
        <a:dk1>
          <a:srgbClr val="969696"/>
        </a:dk1>
        <a:lt1>
          <a:srgbClr val="E6FFE6"/>
        </a:lt1>
        <a:dk2>
          <a:srgbClr val="9CE292"/>
        </a:dk2>
        <a:lt2>
          <a:srgbClr val="CEF1FE"/>
        </a:lt2>
        <a:accent1>
          <a:srgbClr val="EBB047"/>
        </a:accent1>
        <a:accent2>
          <a:srgbClr val="8DC6FF"/>
        </a:accent2>
        <a:accent3>
          <a:srgbClr val="CBEEC7"/>
        </a:accent3>
        <a:accent4>
          <a:srgbClr val="C4DAC4"/>
        </a:accent4>
        <a:accent5>
          <a:srgbClr val="F3D4B1"/>
        </a:accent5>
        <a:accent6>
          <a:srgbClr val="7FB3E7"/>
        </a:accent6>
        <a:hlink>
          <a:srgbClr val="0066FF"/>
        </a:hlink>
        <a:folHlink>
          <a:srgbClr val="00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DBFFD3"/>
        </a:dk1>
        <a:lt1>
          <a:srgbClr val="FFFFFF"/>
        </a:lt1>
        <a:dk2>
          <a:srgbClr val="CCECFF"/>
        </a:dk2>
        <a:lt2>
          <a:srgbClr val="808080"/>
        </a:lt2>
        <a:accent1>
          <a:srgbClr val="69B4FF"/>
        </a:accent1>
        <a:accent2>
          <a:srgbClr val="00CC00"/>
        </a:accent2>
        <a:accent3>
          <a:srgbClr val="FFFFFF"/>
        </a:accent3>
        <a:accent4>
          <a:srgbClr val="BBDAB4"/>
        </a:accent4>
        <a:accent5>
          <a:srgbClr val="B9D6FF"/>
        </a:accent5>
        <a:accent6>
          <a:srgbClr val="00B900"/>
        </a:accent6>
        <a:hlink>
          <a:srgbClr val="3333CC"/>
        </a:hlink>
        <a:folHlink>
          <a:srgbClr val="0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B86652B4619E4697B5DDFE55F47AC7" ma:contentTypeVersion="1" ma:contentTypeDescription="Create a new document." ma:contentTypeScope="" ma:versionID="81b4aa3b65b2bc08a650ca0b9ad15296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a447206dab0015f8b9f8924535193e8c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C6F09F4-D17F-410B-8AA9-7BD4AA079902}">
  <ds:schemaRefs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www.w3.org/XML/1998/namespace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sharepoint/v3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593DE3B-0201-418D-8B9E-DB55D267F6F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EEE96F8-E997-47E1-8A0A-C6AD66A9CC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 and green balls design template</Template>
  <TotalTime>526</TotalTime>
  <Words>363</Words>
  <Application>Microsoft Office PowerPoint</Application>
  <PresentationFormat>On-screen Show (4:3)</PresentationFormat>
  <Paragraphs>78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Arial Black</vt:lpstr>
      <vt:lpstr>Leelawadee</vt:lpstr>
      <vt:lpstr>Times New Roman</vt:lpstr>
      <vt:lpstr>Blue and green balls design template</vt:lpstr>
      <vt:lpstr>PowerPoint Presentation</vt:lpstr>
      <vt:lpstr>Goal:  For employers, educators and communities to come together across regions and create cutting edge programs to provide students and adults the skills demanded by employers in Kentucky’s priority sectors. </vt:lpstr>
      <vt:lpstr>What this means:</vt:lpstr>
      <vt:lpstr>Priority Industry Sectors:</vt:lpstr>
      <vt:lpstr>Eligible projects include:</vt:lpstr>
      <vt:lpstr>Applicant Partnerships</vt:lpstr>
      <vt:lpstr>Eligible Costs and Funding</vt:lpstr>
      <vt:lpstr>Eligible costs include:</vt:lpstr>
      <vt:lpstr>The Process &amp; Timeline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Hurst, Brett (Education Cabinet)</dc:creator>
  <cp:lastModifiedBy>Baker, Anne</cp:lastModifiedBy>
  <cp:revision>46</cp:revision>
  <cp:lastPrinted>2016-07-12T18:47:32Z</cp:lastPrinted>
  <dcterms:created xsi:type="dcterms:W3CDTF">2016-07-12T13:18:32Z</dcterms:created>
  <dcterms:modified xsi:type="dcterms:W3CDTF">2017-08-25T17:24:36Z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0x0101009CB86652B4619E4697B5DDFE55F47AC7</vt:lpwstr>
  </property>
</Properties>
</file>