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7"/>
  </p:notesMasterIdLst>
  <p:handoutMasterIdLst>
    <p:handoutMasterId r:id="rId18"/>
  </p:handoutMasterIdLst>
  <p:sldIdLst>
    <p:sldId id="275" r:id="rId2"/>
    <p:sldId id="338" r:id="rId3"/>
    <p:sldId id="324" r:id="rId4"/>
    <p:sldId id="308" r:id="rId5"/>
    <p:sldId id="330" r:id="rId6"/>
    <p:sldId id="320" r:id="rId7"/>
    <p:sldId id="329" r:id="rId8"/>
    <p:sldId id="326" r:id="rId9"/>
    <p:sldId id="331" r:id="rId10"/>
    <p:sldId id="345" r:id="rId11"/>
    <p:sldId id="337" r:id="rId12"/>
    <p:sldId id="328" r:id="rId13"/>
    <p:sldId id="339" r:id="rId14"/>
    <p:sldId id="335" r:id="rId15"/>
    <p:sldId id="334" r:id="rId16"/>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36" autoAdjust="0"/>
    <p:restoredTop sz="86250" autoAdjust="0"/>
  </p:normalViewPr>
  <p:slideViewPr>
    <p:cSldViewPr>
      <p:cViewPr varScale="1">
        <p:scale>
          <a:sx n="92" d="100"/>
          <a:sy n="92" d="100"/>
        </p:scale>
        <p:origin x="954"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5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885A4-7D1D-A34F-972D-5362DA84E0FA}" type="doc">
      <dgm:prSet loTypeId="urn:microsoft.com/office/officeart/2005/8/layout/default" loCatId="" qsTypeId="urn:microsoft.com/office/officeart/2005/8/quickstyle/simple4" qsCatId="simple" csTypeId="urn:microsoft.com/office/officeart/2005/8/colors/accent0_3" csCatId="mainScheme" phldr="1"/>
      <dgm:spPr/>
      <dgm:t>
        <a:bodyPr/>
        <a:lstStyle/>
        <a:p>
          <a:endParaRPr lang="en-US"/>
        </a:p>
      </dgm:t>
    </dgm:pt>
    <dgm:pt modelId="{790E7494-F041-094D-BCAE-4A6DC4B67DCA}">
      <dgm:prSet phldrT="[Text]" custT="1"/>
      <dgm:spPr/>
      <dgm:t>
        <a:bodyPr anchor="t"/>
        <a:lstStyle/>
        <a:p>
          <a:r>
            <a:rPr lang="en-US" sz="3200" dirty="0" smtClean="0">
              <a:latin typeface="Open sans"/>
              <a:cs typeface="Open sans"/>
            </a:rPr>
            <a:t>82%</a:t>
          </a:r>
        </a:p>
        <a:p>
          <a:r>
            <a:rPr lang="en-US" sz="1400" dirty="0" smtClean="0">
              <a:latin typeface="Open sans"/>
              <a:cs typeface="Open sans"/>
            </a:rPr>
            <a:t>developed new or enhanced ideas for new products and/or markets</a:t>
          </a:r>
          <a:endParaRPr lang="en-US" sz="1400" dirty="0">
            <a:latin typeface="Open sans"/>
            <a:cs typeface="Open sans"/>
          </a:endParaRPr>
        </a:p>
      </dgm:t>
    </dgm:pt>
    <dgm:pt modelId="{7B12F126-12F1-C34B-8A6E-49B40C2E3D3B}" type="parTrans" cxnId="{F587CACF-3266-0B40-A566-886FBF0DD4DC}">
      <dgm:prSet/>
      <dgm:spPr/>
      <dgm:t>
        <a:bodyPr/>
        <a:lstStyle/>
        <a:p>
          <a:endParaRPr lang="en-US">
            <a:latin typeface="Open sans"/>
            <a:cs typeface="Open sans"/>
          </a:endParaRPr>
        </a:p>
      </dgm:t>
    </dgm:pt>
    <dgm:pt modelId="{C2B3F5ED-E5E8-A049-ACA0-06A7D6041BE3}" type="sibTrans" cxnId="{F587CACF-3266-0B40-A566-886FBF0DD4DC}">
      <dgm:prSet/>
      <dgm:spPr/>
      <dgm:t>
        <a:bodyPr/>
        <a:lstStyle/>
        <a:p>
          <a:endParaRPr lang="en-US">
            <a:latin typeface="Open sans"/>
            <a:cs typeface="Open sans"/>
          </a:endParaRPr>
        </a:p>
      </dgm:t>
    </dgm:pt>
    <dgm:pt modelId="{4F065AA3-8892-F248-927B-571453A22674}">
      <dgm:prSet custT="1"/>
      <dgm:spPr/>
      <dgm:t>
        <a:bodyPr anchor="t"/>
        <a:lstStyle/>
        <a:p>
          <a:r>
            <a:rPr lang="en-US" sz="3200" dirty="0" smtClean="0">
              <a:latin typeface="Open sans"/>
              <a:cs typeface="Open sans"/>
            </a:rPr>
            <a:t>91%</a:t>
          </a:r>
        </a:p>
        <a:p>
          <a:r>
            <a:rPr lang="en-US" sz="1400" dirty="0" smtClean="0">
              <a:latin typeface="Open sans"/>
              <a:cs typeface="Open sans"/>
            </a:rPr>
            <a:t>found support in finding employees with the skills and experiences relevant to their business needs  </a:t>
          </a:r>
          <a:endParaRPr lang="en-US" sz="1400" dirty="0">
            <a:latin typeface="Open sans"/>
            <a:cs typeface="Open sans"/>
          </a:endParaRPr>
        </a:p>
      </dgm:t>
    </dgm:pt>
    <dgm:pt modelId="{97CEB6BF-6C04-2B4D-B8E8-F6EB1D7AFD05}" type="parTrans" cxnId="{2722F7E0-F7A6-CA44-94AB-09EBA84C36AC}">
      <dgm:prSet/>
      <dgm:spPr/>
      <dgm:t>
        <a:bodyPr/>
        <a:lstStyle/>
        <a:p>
          <a:endParaRPr lang="en-US">
            <a:latin typeface="Open sans"/>
            <a:cs typeface="Open sans"/>
          </a:endParaRPr>
        </a:p>
      </dgm:t>
    </dgm:pt>
    <dgm:pt modelId="{22AD0D22-5282-3744-9B30-867AECBFABE8}" type="sibTrans" cxnId="{2722F7E0-F7A6-CA44-94AB-09EBA84C36AC}">
      <dgm:prSet/>
      <dgm:spPr/>
      <dgm:t>
        <a:bodyPr/>
        <a:lstStyle/>
        <a:p>
          <a:endParaRPr lang="en-US">
            <a:latin typeface="Open sans"/>
            <a:cs typeface="Open sans"/>
          </a:endParaRPr>
        </a:p>
      </dgm:t>
    </dgm:pt>
    <dgm:pt modelId="{AE67C22B-7FC1-764C-AD64-D2FD3B80676A}">
      <dgm:prSet custT="1"/>
      <dgm:spPr/>
      <dgm:t>
        <a:bodyPr anchor="t"/>
        <a:lstStyle/>
        <a:p>
          <a:r>
            <a:rPr lang="en-US" sz="3200" dirty="0" smtClean="0">
              <a:latin typeface="Open sans"/>
              <a:cs typeface="Open sans"/>
            </a:rPr>
            <a:t>82%</a:t>
          </a:r>
          <a:endParaRPr lang="en-US" sz="1800" dirty="0" smtClean="0">
            <a:latin typeface="Open sans"/>
            <a:cs typeface="Open sans"/>
          </a:endParaRPr>
        </a:p>
        <a:p>
          <a:r>
            <a:rPr lang="en-US" sz="1400" dirty="0" smtClean="0">
              <a:latin typeface="Open sans"/>
              <a:cs typeface="Open sans"/>
            </a:rPr>
            <a:t>developed new recruitment practices</a:t>
          </a:r>
        </a:p>
      </dgm:t>
    </dgm:pt>
    <dgm:pt modelId="{452A42AB-4925-454D-8DB5-E4FD5D196042}" type="parTrans" cxnId="{2FAE55F1-0040-384A-948A-8510A4313C77}">
      <dgm:prSet/>
      <dgm:spPr/>
      <dgm:t>
        <a:bodyPr/>
        <a:lstStyle/>
        <a:p>
          <a:endParaRPr lang="en-US">
            <a:latin typeface="Open sans"/>
            <a:cs typeface="Open sans"/>
          </a:endParaRPr>
        </a:p>
      </dgm:t>
    </dgm:pt>
    <dgm:pt modelId="{BF1C6B18-5CC3-0B49-937D-F188E3D04CCD}" type="sibTrans" cxnId="{2FAE55F1-0040-384A-948A-8510A4313C77}">
      <dgm:prSet/>
      <dgm:spPr/>
      <dgm:t>
        <a:bodyPr/>
        <a:lstStyle/>
        <a:p>
          <a:endParaRPr lang="en-US">
            <a:latin typeface="Open sans"/>
            <a:cs typeface="Open sans"/>
          </a:endParaRPr>
        </a:p>
      </dgm:t>
    </dgm:pt>
    <dgm:pt modelId="{4649D0D7-02F4-1243-8AFA-C64ABAAFA666}">
      <dgm:prSet custT="1"/>
      <dgm:spPr/>
      <dgm:t>
        <a:bodyPr anchor="t"/>
        <a:lstStyle/>
        <a:p>
          <a:r>
            <a:rPr lang="en-US" sz="3200" dirty="0" smtClean="0">
              <a:latin typeface="Open sans"/>
              <a:cs typeface="Open sans"/>
            </a:rPr>
            <a:t>71%</a:t>
          </a:r>
        </a:p>
        <a:p>
          <a:r>
            <a:rPr lang="en-US" sz="1400" dirty="0" smtClean="0">
              <a:latin typeface="Open sans"/>
              <a:cs typeface="Open sans"/>
            </a:rPr>
            <a:t>increased student/jobseeker awareness of training/education programs.</a:t>
          </a:r>
          <a:endParaRPr lang="en-US" sz="1400" dirty="0">
            <a:latin typeface="Open sans"/>
            <a:cs typeface="Open sans"/>
          </a:endParaRPr>
        </a:p>
      </dgm:t>
    </dgm:pt>
    <dgm:pt modelId="{C4365D39-EC86-6A4C-BB76-9EA3C4DA9804}" type="parTrans" cxnId="{02551CD5-B235-4740-A049-DAD88052D2A0}">
      <dgm:prSet/>
      <dgm:spPr/>
      <dgm:t>
        <a:bodyPr/>
        <a:lstStyle/>
        <a:p>
          <a:endParaRPr lang="en-US">
            <a:latin typeface="Open sans"/>
            <a:cs typeface="Open sans"/>
          </a:endParaRPr>
        </a:p>
      </dgm:t>
    </dgm:pt>
    <dgm:pt modelId="{BEACBA4E-602C-0C45-8DF6-B75ABE65EFD7}" type="sibTrans" cxnId="{02551CD5-B235-4740-A049-DAD88052D2A0}">
      <dgm:prSet/>
      <dgm:spPr/>
      <dgm:t>
        <a:bodyPr/>
        <a:lstStyle/>
        <a:p>
          <a:endParaRPr lang="en-US">
            <a:latin typeface="Open sans"/>
            <a:cs typeface="Open sans"/>
          </a:endParaRPr>
        </a:p>
      </dgm:t>
    </dgm:pt>
    <dgm:pt modelId="{D0D3C3D5-C703-E145-B10D-6FACCCA2B850}">
      <dgm:prSet custT="1"/>
      <dgm:spPr/>
      <dgm:t>
        <a:bodyPr anchor="t"/>
        <a:lstStyle/>
        <a:p>
          <a:r>
            <a:rPr lang="en-US" sz="3200" dirty="0" smtClean="0">
              <a:latin typeface="Open sans"/>
              <a:cs typeface="Open sans"/>
            </a:rPr>
            <a:t>62%</a:t>
          </a:r>
        </a:p>
        <a:p>
          <a:r>
            <a:rPr lang="en-US" sz="1400" dirty="0" smtClean="0">
              <a:latin typeface="Open sans"/>
              <a:cs typeface="Open sans"/>
            </a:rPr>
            <a:t>experienced increased alignment across secondary, post-secondary, and workforce programming.</a:t>
          </a:r>
          <a:endParaRPr lang="en-US" sz="1400" dirty="0">
            <a:latin typeface="Open sans"/>
            <a:cs typeface="Open sans"/>
          </a:endParaRPr>
        </a:p>
      </dgm:t>
    </dgm:pt>
    <dgm:pt modelId="{081D043B-6209-0C46-A24B-B5DA3AD3E38C}" type="parTrans" cxnId="{619EBC23-7A68-0445-B2FF-D9308155B6D7}">
      <dgm:prSet/>
      <dgm:spPr/>
      <dgm:t>
        <a:bodyPr/>
        <a:lstStyle/>
        <a:p>
          <a:endParaRPr lang="en-US">
            <a:latin typeface="Open sans"/>
            <a:cs typeface="Open sans"/>
          </a:endParaRPr>
        </a:p>
      </dgm:t>
    </dgm:pt>
    <dgm:pt modelId="{4780F77E-6788-5C4D-A0F6-6D6BD9BA8002}" type="sibTrans" cxnId="{619EBC23-7A68-0445-B2FF-D9308155B6D7}">
      <dgm:prSet/>
      <dgm:spPr/>
      <dgm:t>
        <a:bodyPr/>
        <a:lstStyle/>
        <a:p>
          <a:endParaRPr lang="en-US">
            <a:latin typeface="Open sans"/>
            <a:cs typeface="Open sans"/>
          </a:endParaRPr>
        </a:p>
      </dgm:t>
    </dgm:pt>
    <dgm:pt modelId="{DD082742-2ED5-D143-B7F2-95AB935AAF12}">
      <dgm:prSet custT="1"/>
      <dgm:spPr/>
      <dgm:t>
        <a:bodyPr anchor="t"/>
        <a:lstStyle/>
        <a:p>
          <a:r>
            <a:rPr lang="en-US" sz="3200" dirty="0" smtClean="0">
              <a:latin typeface="Open sans"/>
              <a:cs typeface="Open sans"/>
            </a:rPr>
            <a:t>67%</a:t>
          </a:r>
        </a:p>
        <a:p>
          <a:r>
            <a:rPr lang="en-US" sz="1400" dirty="0" smtClean="0">
              <a:latin typeface="Open sans"/>
              <a:cs typeface="Open sans"/>
            </a:rPr>
            <a:t>enhanced existing or developed new training/education program(s).</a:t>
          </a:r>
          <a:endParaRPr lang="en-US" sz="1400" dirty="0">
            <a:latin typeface="Open sans"/>
            <a:cs typeface="Open sans"/>
          </a:endParaRPr>
        </a:p>
      </dgm:t>
    </dgm:pt>
    <dgm:pt modelId="{B9570770-4816-8D46-B0E8-AED032D0558C}" type="parTrans" cxnId="{60F1670C-F3D5-0040-8A7F-E111751DE6E9}">
      <dgm:prSet/>
      <dgm:spPr/>
      <dgm:t>
        <a:bodyPr/>
        <a:lstStyle/>
        <a:p>
          <a:endParaRPr lang="en-US">
            <a:latin typeface="Open sans"/>
            <a:cs typeface="Open sans"/>
          </a:endParaRPr>
        </a:p>
      </dgm:t>
    </dgm:pt>
    <dgm:pt modelId="{DD0F37B2-42BE-C243-838E-084919D71059}" type="sibTrans" cxnId="{60F1670C-F3D5-0040-8A7F-E111751DE6E9}">
      <dgm:prSet/>
      <dgm:spPr/>
      <dgm:t>
        <a:bodyPr/>
        <a:lstStyle/>
        <a:p>
          <a:endParaRPr lang="en-US">
            <a:latin typeface="Open sans"/>
            <a:cs typeface="Open sans"/>
          </a:endParaRPr>
        </a:p>
      </dgm:t>
    </dgm:pt>
    <dgm:pt modelId="{09EF7E81-FC1D-364D-8072-683AD6DAB01D}" type="pres">
      <dgm:prSet presAssocID="{8CA885A4-7D1D-A34F-972D-5362DA84E0FA}" presName="diagram" presStyleCnt="0">
        <dgm:presLayoutVars>
          <dgm:dir/>
          <dgm:resizeHandles val="exact"/>
        </dgm:presLayoutVars>
      </dgm:prSet>
      <dgm:spPr/>
      <dgm:t>
        <a:bodyPr/>
        <a:lstStyle/>
        <a:p>
          <a:endParaRPr lang="en-US"/>
        </a:p>
      </dgm:t>
    </dgm:pt>
    <dgm:pt modelId="{4CCC3F48-ADDD-3749-8934-783F57ACC2A3}" type="pres">
      <dgm:prSet presAssocID="{790E7494-F041-094D-BCAE-4A6DC4B67DCA}" presName="node" presStyleLbl="node1" presStyleIdx="0" presStyleCnt="6" custScaleX="34460" custScaleY="42497">
        <dgm:presLayoutVars>
          <dgm:bulletEnabled val="1"/>
        </dgm:presLayoutVars>
      </dgm:prSet>
      <dgm:spPr/>
      <dgm:t>
        <a:bodyPr/>
        <a:lstStyle/>
        <a:p>
          <a:endParaRPr lang="en-US"/>
        </a:p>
      </dgm:t>
    </dgm:pt>
    <dgm:pt modelId="{93E3ED2D-53E0-D946-BC4E-967C1E85D039}" type="pres">
      <dgm:prSet presAssocID="{C2B3F5ED-E5E8-A049-ACA0-06A7D6041BE3}" presName="sibTrans" presStyleCnt="0"/>
      <dgm:spPr/>
    </dgm:pt>
    <dgm:pt modelId="{058447F4-8DB2-8B46-9839-B25BF414088F}" type="pres">
      <dgm:prSet presAssocID="{4F065AA3-8892-F248-927B-571453A22674}" presName="node" presStyleLbl="node1" presStyleIdx="1" presStyleCnt="6" custScaleX="34460" custScaleY="42497">
        <dgm:presLayoutVars>
          <dgm:bulletEnabled val="1"/>
        </dgm:presLayoutVars>
      </dgm:prSet>
      <dgm:spPr/>
      <dgm:t>
        <a:bodyPr/>
        <a:lstStyle/>
        <a:p>
          <a:endParaRPr lang="en-US"/>
        </a:p>
      </dgm:t>
    </dgm:pt>
    <dgm:pt modelId="{163C6EE0-A4EE-8D4D-9960-54A1AA6B970C}" type="pres">
      <dgm:prSet presAssocID="{22AD0D22-5282-3744-9B30-867AECBFABE8}" presName="sibTrans" presStyleCnt="0"/>
      <dgm:spPr/>
    </dgm:pt>
    <dgm:pt modelId="{AC442D1D-EB13-C840-9847-B8F5991089B1}" type="pres">
      <dgm:prSet presAssocID="{AE67C22B-7FC1-764C-AD64-D2FD3B80676A}" presName="node" presStyleLbl="node1" presStyleIdx="2" presStyleCnt="6" custScaleX="34460" custScaleY="42497">
        <dgm:presLayoutVars>
          <dgm:bulletEnabled val="1"/>
        </dgm:presLayoutVars>
      </dgm:prSet>
      <dgm:spPr/>
      <dgm:t>
        <a:bodyPr/>
        <a:lstStyle/>
        <a:p>
          <a:endParaRPr lang="en-US"/>
        </a:p>
      </dgm:t>
    </dgm:pt>
    <dgm:pt modelId="{554BA672-8DB3-D545-8FD0-6339F17D41D3}" type="pres">
      <dgm:prSet presAssocID="{BF1C6B18-5CC3-0B49-937D-F188E3D04CCD}" presName="sibTrans" presStyleCnt="0"/>
      <dgm:spPr/>
    </dgm:pt>
    <dgm:pt modelId="{498CA84E-B910-E444-A1B6-9D1E7CEDF031}" type="pres">
      <dgm:prSet presAssocID="{4649D0D7-02F4-1243-8AFA-C64ABAAFA666}" presName="node" presStyleLbl="node1" presStyleIdx="3" presStyleCnt="6" custScaleX="34460" custScaleY="42497">
        <dgm:presLayoutVars>
          <dgm:bulletEnabled val="1"/>
        </dgm:presLayoutVars>
      </dgm:prSet>
      <dgm:spPr/>
      <dgm:t>
        <a:bodyPr/>
        <a:lstStyle/>
        <a:p>
          <a:endParaRPr lang="en-US"/>
        </a:p>
      </dgm:t>
    </dgm:pt>
    <dgm:pt modelId="{601A929E-E388-2F45-94FD-B27DC04A02AF}" type="pres">
      <dgm:prSet presAssocID="{BEACBA4E-602C-0C45-8DF6-B75ABE65EFD7}" presName="sibTrans" presStyleCnt="0"/>
      <dgm:spPr/>
    </dgm:pt>
    <dgm:pt modelId="{7A420311-3B3C-C248-9694-3FF950273B6B}" type="pres">
      <dgm:prSet presAssocID="{D0D3C3D5-C703-E145-B10D-6FACCCA2B850}" presName="node" presStyleLbl="node1" presStyleIdx="4" presStyleCnt="6" custScaleX="34460" custScaleY="42497">
        <dgm:presLayoutVars>
          <dgm:bulletEnabled val="1"/>
        </dgm:presLayoutVars>
      </dgm:prSet>
      <dgm:spPr/>
      <dgm:t>
        <a:bodyPr/>
        <a:lstStyle/>
        <a:p>
          <a:endParaRPr lang="en-US"/>
        </a:p>
      </dgm:t>
    </dgm:pt>
    <dgm:pt modelId="{C6022426-8574-1947-8E93-3DDDDD6A163E}" type="pres">
      <dgm:prSet presAssocID="{4780F77E-6788-5C4D-A0F6-6D6BD9BA8002}" presName="sibTrans" presStyleCnt="0"/>
      <dgm:spPr/>
    </dgm:pt>
    <dgm:pt modelId="{2CF68371-0447-D746-881D-C16AFB032C0E}" type="pres">
      <dgm:prSet presAssocID="{DD082742-2ED5-D143-B7F2-95AB935AAF12}" presName="node" presStyleLbl="node1" presStyleIdx="5" presStyleCnt="6" custScaleX="34460" custScaleY="42497">
        <dgm:presLayoutVars>
          <dgm:bulletEnabled val="1"/>
        </dgm:presLayoutVars>
      </dgm:prSet>
      <dgm:spPr/>
      <dgm:t>
        <a:bodyPr/>
        <a:lstStyle/>
        <a:p>
          <a:endParaRPr lang="en-US"/>
        </a:p>
      </dgm:t>
    </dgm:pt>
  </dgm:ptLst>
  <dgm:cxnLst>
    <dgm:cxn modelId="{8141B464-5A7B-CD47-839C-62AA46694F06}" type="presOf" srcId="{AE67C22B-7FC1-764C-AD64-D2FD3B80676A}" destId="{AC442D1D-EB13-C840-9847-B8F5991089B1}" srcOrd="0" destOrd="0" presId="urn:microsoft.com/office/officeart/2005/8/layout/default"/>
    <dgm:cxn modelId="{E380983D-3996-F248-BE3A-337E7CF3CD76}" type="presOf" srcId="{4649D0D7-02F4-1243-8AFA-C64ABAAFA666}" destId="{498CA84E-B910-E444-A1B6-9D1E7CEDF031}" srcOrd="0" destOrd="0" presId="urn:microsoft.com/office/officeart/2005/8/layout/default"/>
    <dgm:cxn modelId="{60F1670C-F3D5-0040-8A7F-E111751DE6E9}" srcId="{8CA885A4-7D1D-A34F-972D-5362DA84E0FA}" destId="{DD082742-2ED5-D143-B7F2-95AB935AAF12}" srcOrd="5" destOrd="0" parTransId="{B9570770-4816-8D46-B0E8-AED032D0558C}" sibTransId="{DD0F37B2-42BE-C243-838E-084919D71059}"/>
    <dgm:cxn modelId="{2FAE55F1-0040-384A-948A-8510A4313C77}" srcId="{8CA885A4-7D1D-A34F-972D-5362DA84E0FA}" destId="{AE67C22B-7FC1-764C-AD64-D2FD3B80676A}" srcOrd="2" destOrd="0" parTransId="{452A42AB-4925-454D-8DB5-E4FD5D196042}" sibTransId="{BF1C6B18-5CC3-0B49-937D-F188E3D04CCD}"/>
    <dgm:cxn modelId="{02551CD5-B235-4740-A049-DAD88052D2A0}" srcId="{8CA885A4-7D1D-A34F-972D-5362DA84E0FA}" destId="{4649D0D7-02F4-1243-8AFA-C64ABAAFA666}" srcOrd="3" destOrd="0" parTransId="{C4365D39-EC86-6A4C-BB76-9EA3C4DA9804}" sibTransId="{BEACBA4E-602C-0C45-8DF6-B75ABE65EFD7}"/>
    <dgm:cxn modelId="{38FCBA00-9632-3245-8A39-42CB50F01B04}" type="presOf" srcId="{4F065AA3-8892-F248-927B-571453A22674}" destId="{058447F4-8DB2-8B46-9839-B25BF414088F}" srcOrd="0" destOrd="0" presId="urn:microsoft.com/office/officeart/2005/8/layout/default"/>
    <dgm:cxn modelId="{F587CACF-3266-0B40-A566-886FBF0DD4DC}" srcId="{8CA885A4-7D1D-A34F-972D-5362DA84E0FA}" destId="{790E7494-F041-094D-BCAE-4A6DC4B67DCA}" srcOrd="0" destOrd="0" parTransId="{7B12F126-12F1-C34B-8A6E-49B40C2E3D3B}" sibTransId="{C2B3F5ED-E5E8-A049-ACA0-06A7D6041BE3}"/>
    <dgm:cxn modelId="{BF95C263-75ED-7C4E-95E0-321C20B6A05F}" type="presOf" srcId="{DD082742-2ED5-D143-B7F2-95AB935AAF12}" destId="{2CF68371-0447-D746-881D-C16AFB032C0E}" srcOrd="0" destOrd="0" presId="urn:microsoft.com/office/officeart/2005/8/layout/default"/>
    <dgm:cxn modelId="{819DCFC7-0951-6D48-9756-37BB554A00D2}" type="presOf" srcId="{8CA885A4-7D1D-A34F-972D-5362DA84E0FA}" destId="{09EF7E81-FC1D-364D-8072-683AD6DAB01D}" srcOrd="0" destOrd="0" presId="urn:microsoft.com/office/officeart/2005/8/layout/default"/>
    <dgm:cxn modelId="{2722F7E0-F7A6-CA44-94AB-09EBA84C36AC}" srcId="{8CA885A4-7D1D-A34F-972D-5362DA84E0FA}" destId="{4F065AA3-8892-F248-927B-571453A22674}" srcOrd="1" destOrd="0" parTransId="{97CEB6BF-6C04-2B4D-B8E8-F6EB1D7AFD05}" sibTransId="{22AD0D22-5282-3744-9B30-867AECBFABE8}"/>
    <dgm:cxn modelId="{619EBC23-7A68-0445-B2FF-D9308155B6D7}" srcId="{8CA885A4-7D1D-A34F-972D-5362DA84E0FA}" destId="{D0D3C3D5-C703-E145-B10D-6FACCCA2B850}" srcOrd="4" destOrd="0" parTransId="{081D043B-6209-0C46-A24B-B5DA3AD3E38C}" sibTransId="{4780F77E-6788-5C4D-A0F6-6D6BD9BA8002}"/>
    <dgm:cxn modelId="{9AA24D7F-02AF-324A-8B34-D096DC694D37}" type="presOf" srcId="{D0D3C3D5-C703-E145-B10D-6FACCCA2B850}" destId="{7A420311-3B3C-C248-9694-3FF950273B6B}" srcOrd="0" destOrd="0" presId="urn:microsoft.com/office/officeart/2005/8/layout/default"/>
    <dgm:cxn modelId="{307C5F4B-6D4D-C94B-9D66-7C1133C3C72A}" type="presOf" srcId="{790E7494-F041-094D-BCAE-4A6DC4B67DCA}" destId="{4CCC3F48-ADDD-3749-8934-783F57ACC2A3}" srcOrd="0" destOrd="0" presId="urn:microsoft.com/office/officeart/2005/8/layout/default"/>
    <dgm:cxn modelId="{8E76521F-E651-4847-A3A8-C37D1F370CD4}" type="presParOf" srcId="{09EF7E81-FC1D-364D-8072-683AD6DAB01D}" destId="{4CCC3F48-ADDD-3749-8934-783F57ACC2A3}" srcOrd="0" destOrd="0" presId="urn:microsoft.com/office/officeart/2005/8/layout/default"/>
    <dgm:cxn modelId="{AC8B009C-F922-0147-A42D-13251C69FBA8}" type="presParOf" srcId="{09EF7E81-FC1D-364D-8072-683AD6DAB01D}" destId="{93E3ED2D-53E0-D946-BC4E-967C1E85D039}" srcOrd="1" destOrd="0" presId="urn:microsoft.com/office/officeart/2005/8/layout/default"/>
    <dgm:cxn modelId="{44D1B3DC-480D-8648-84F7-E24424BDBEDC}" type="presParOf" srcId="{09EF7E81-FC1D-364D-8072-683AD6DAB01D}" destId="{058447F4-8DB2-8B46-9839-B25BF414088F}" srcOrd="2" destOrd="0" presId="urn:microsoft.com/office/officeart/2005/8/layout/default"/>
    <dgm:cxn modelId="{912D2116-2DDC-B742-BDCB-FAB8169064C7}" type="presParOf" srcId="{09EF7E81-FC1D-364D-8072-683AD6DAB01D}" destId="{163C6EE0-A4EE-8D4D-9960-54A1AA6B970C}" srcOrd="3" destOrd="0" presId="urn:microsoft.com/office/officeart/2005/8/layout/default"/>
    <dgm:cxn modelId="{EF5B4195-D86B-B949-B64F-8C295053243C}" type="presParOf" srcId="{09EF7E81-FC1D-364D-8072-683AD6DAB01D}" destId="{AC442D1D-EB13-C840-9847-B8F5991089B1}" srcOrd="4" destOrd="0" presId="urn:microsoft.com/office/officeart/2005/8/layout/default"/>
    <dgm:cxn modelId="{BD490707-06E7-4F47-94CF-3C966D16565A}" type="presParOf" srcId="{09EF7E81-FC1D-364D-8072-683AD6DAB01D}" destId="{554BA672-8DB3-D545-8FD0-6339F17D41D3}" srcOrd="5" destOrd="0" presId="urn:microsoft.com/office/officeart/2005/8/layout/default"/>
    <dgm:cxn modelId="{FE8FCB72-F19B-D948-AD0F-9A34304F52CC}" type="presParOf" srcId="{09EF7E81-FC1D-364D-8072-683AD6DAB01D}" destId="{498CA84E-B910-E444-A1B6-9D1E7CEDF031}" srcOrd="6" destOrd="0" presId="urn:microsoft.com/office/officeart/2005/8/layout/default"/>
    <dgm:cxn modelId="{D56A0AFB-3A83-194E-BB3C-4318F494123C}" type="presParOf" srcId="{09EF7E81-FC1D-364D-8072-683AD6DAB01D}" destId="{601A929E-E388-2F45-94FD-B27DC04A02AF}" srcOrd="7" destOrd="0" presId="urn:microsoft.com/office/officeart/2005/8/layout/default"/>
    <dgm:cxn modelId="{E3A3A5A0-8A4F-5647-B2F9-E10DD5128B5F}" type="presParOf" srcId="{09EF7E81-FC1D-364D-8072-683AD6DAB01D}" destId="{7A420311-3B3C-C248-9694-3FF950273B6B}" srcOrd="8" destOrd="0" presId="urn:microsoft.com/office/officeart/2005/8/layout/default"/>
    <dgm:cxn modelId="{ED71E619-E89F-1541-B383-8639452EF737}" type="presParOf" srcId="{09EF7E81-FC1D-364D-8072-683AD6DAB01D}" destId="{C6022426-8574-1947-8E93-3DDDDD6A163E}" srcOrd="9" destOrd="0" presId="urn:microsoft.com/office/officeart/2005/8/layout/default"/>
    <dgm:cxn modelId="{37E09C1B-407C-D54A-B7F2-8CE8174ECBD0}" type="presParOf" srcId="{09EF7E81-FC1D-364D-8072-683AD6DAB01D}" destId="{2CF68371-0447-D746-881D-C16AFB032C0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C3F48-ADDD-3749-8934-783F57ACC2A3}">
      <dsp:nvSpPr>
        <dsp:cNvPr id="0" name=""/>
        <dsp:cNvSpPr/>
      </dsp:nvSpPr>
      <dsp:spPr>
        <a:xfrm>
          <a:off x="4872" y="616733"/>
          <a:ext cx="2359651" cy="174599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82%</a:t>
          </a:r>
        </a:p>
        <a:p>
          <a:pPr lvl="0" algn="ctr" defTabSz="1422400">
            <a:lnSpc>
              <a:spcPct val="90000"/>
            </a:lnSpc>
            <a:spcBef>
              <a:spcPct val="0"/>
            </a:spcBef>
            <a:spcAft>
              <a:spcPct val="35000"/>
            </a:spcAft>
          </a:pPr>
          <a:r>
            <a:rPr lang="en-US" sz="1400" kern="1200" dirty="0" smtClean="0">
              <a:latin typeface="Open sans"/>
              <a:cs typeface="Open sans"/>
            </a:rPr>
            <a:t>developed new or enhanced ideas for new products and/or markets</a:t>
          </a:r>
          <a:endParaRPr lang="en-US" sz="1400" kern="1200" dirty="0">
            <a:latin typeface="Open sans"/>
            <a:cs typeface="Open sans"/>
          </a:endParaRPr>
        </a:p>
      </dsp:txBody>
      <dsp:txXfrm>
        <a:off x="4872" y="616733"/>
        <a:ext cx="2359651" cy="1745991"/>
      </dsp:txXfrm>
    </dsp:sp>
    <dsp:sp modelId="{058447F4-8DB2-8B46-9839-B25BF414088F}">
      <dsp:nvSpPr>
        <dsp:cNvPr id="0" name=""/>
        <dsp:cNvSpPr/>
      </dsp:nvSpPr>
      <dsp:spPr>
        <a:xfrm>
          <a:off x="3049274" y="616733"/>
          <a:ext cx="2359651" cy="174599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91%</a:t>
          </a:r>
        </a:p>
        <a:p>
          <a:pPr lvl="0" algn="ctr" defTabSz="1422400">
            <a:lnSpc>
              <a:spcPct val="90000"/>
            </a:lnSpc>
            <a:spcBef>
              <a:spcPct val="0"/>
            </a:spcBef>
            <a:spcAft>
              <a:spcPct val="35000"/>
            </a:spcAft>
          </a:pPr>
          <a:r>
            <a:rPr lang="en-US" sz="1400" kern="1200" dirty="0" smtClean="0">
              <a:latin typeface="Open sans"/>
              <a:cs typeface="Open sans"/>
            </a:rPr>
            <a:t>found support in finding employees with the skills and experiences relevant to their business needs  </a:t>
          </a:r>
          <a:endParaRPr lang="en-US" sz="1400" kern="1200" dirty="0">
            <a:latin typeface="Open sans"/>
            <a:cs typeface="Open sans"/>
          </a:endParaRPr>
        </a:p>
      </dsp:txBody>
      <dsp:txXfrm>
        <a:off x="3049274" y="616733"/>
        <a:ext cx="2359651" cy="1745991"/>
      </dsp:txXfrm>
    </dsp:sp>
    <dsp:sp modelId="{AC442D1D-EB13-C840-9847-B8F5991089B1}">
      <dsp:nvSpPr>
        <dsp:cNvPr id="0" name=""/>
        <dsp:cNvSpPr/>
      </dsp:nvSpPr>
      <dsp:spPr>
        <a:xfrm>
          <a:off x="6093676" y="616733"/>
          <a:ext cx="2359651" cy="174599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82%</a:t>
          </a:r>
          <a:endParaRPr lang="en-US" sz="1800" kern="1200" dirty="0" smtClean="0">
            <a:latin typeface="Open sans"/>
            <a:cs typeface="Open sans"/>
          </a:endParaRPr>
        </a:p>
        <a:p>
          <a:pPr lvl="0" algn="ctr" defTabSz="1422400">
            <a:lnSpc>
              <a:spcPct val="90000"/>
            </a:lnSpc>
            <a:spcBef>
              <a:spcPct val="0"/>
            </a:spcBef>
            <a:spcAft>
              <a:spcPct val="35000"/>
            </a:spcAft>
          </a:pPr>
          <a:r>
            <a:rPr lang="en-US" sz="1400" kern="1200" dirty="0" smtClean="0">
              <a:latin typeface="Open sans"/>
              <a:cs typeface="Open sans"/>
            </a:rPr>
            <a:t>developed new recruitment practices</a:t>
          </a:r>
        </a:p>
      </dsp:txBody>
      <dsp:txXfrm>
        <a:off x="6093676" y="616733"/>
        <a:ext cx="2359651" cy="1745991"/>
      </dsp:txXfrm>
    </dsp:sp>
    <dsp:sp modelId="{498CA84E-B910-E444-A1B6-9D1E7CEDF031}">
      <dsp:nvSpPr>
        <dsp:cNvPr id="0" name=""/>
        <dsp:cNvSpPr/>
      </dsp:nvSpPr>
      <dsp:spPr>
        <a:xfrm>
          <a:off x="4872" y="3047475"/>
          <a:ext cx="2359651" cy="174599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71%</a:t>
          </a:r>
        </a:p>
        <a:p>
          <a:pPr lvl="0" algn="ctr" defTabSz="1422400">
            <a:lnSpc>
              <a:spcPct val="90000"/>
            </a:lnSpc>
            <a:spcBef>
              <a:spcPct val="0"/>
            </a:spcBef>
            <a:spcAft>
              <a:spcPct val="35000"/>
            </a:spcAft>
          </a:pPr>
          <a:r>
            <a:rPr lang="en-US" sz="1400" kern="1200" dirty="0" smtClean="0">
              <a:latin typeface="Open sans"/>
              <a:cs typeface="Open sans"/>
            </a:rPr>
            <a:t>increased student/jobseeker awareness of training/education programs.</a:t>
          </a:r>
          <a:endParaRPr lang="en-US" sz="1400" kern="1200" dirty="0">
            <a:latin typeface="Open sans"/>
            <a:cs typeface="Open sans"/>
          </a:endParaRPr>
        </a:p>
      </dsp:txBody>
      <dsp:txXfrm>
        <a:off x="4872" y="3047475"/>
        <a:ext cx="2359651" cy="1745991"/>
      </dsp:txXfrm>
    </dsp:sp>
    <dsp:sp modelId="{7A420311-3B3C-C248-9694-3FF950273B6B}">
      <dsp:nvSpPr>
        <dsp:cNvPr id="0" name=""/>
        <dsp:cNvSpPr/>
      </dsp:nvSpPr>
      <dsp:spPr>
        <a:xfrm>
          <a:off x="3049274" y="3047475"/>
          <a:ext cx="2359651" cy="174599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62%</a:t>
          </a:r>
        </a:p>
        <a:p>
          <a:pPr lvl="0" algn="ctr" defTabSz="1422400">
            <a:lnSpc>
              <a:spcPct val="90000"/>
            </a:lnSpc>
            <a:spcBef>
              <a:spcPct val="0"/>
            </a:spcBef>
            <a:spcAft>
              <a:spcPct val="35000"/>
            </a:spcAft>
          </a:pPr>
          <a:r>
            <a:rPr lang="en-US" sz="1400" kern="1200" dirty="0" smtClean="0">
              <a:latin typeface="Open sans"/>
              <a:cs typeface="Open sans"/>
            </a:rPr>
            <a:t>experienced increased alignment across secondary, post-secondary, and workforce programming.</a:t>
          </a:r>
          <a:endParaRPr lang="en-US" sz="1400" kern="1200" dirty="0">
            <a:latin typeface="Open sans"/>
            <a:cs typeface="Open sans"/>
          </a:endParaRPr>
        </a:p>
      </dsp:txBody>
      <dsp:txXfrm>
        <a:off x="3049274" y="3047475"/>
        <a:ext cx="2359651" cy="1745991"/>
      </dsp:txXfrm>
    </dsp:sp>
    <dsp:sp modelId="{2CF68371-0447-D746-881D-C16AFB032C0E}">
      <dsp:nvSpPr>
        <dsp:cNvPr id="0" name=""/>
        <dsp:cNvSpPr/>
      </dsp:nvSpPr>
      <dsp:spPr>
        <a:xfrm>
          <a:off x="6093676" y="3047475"/>
          <a:ext cx="2359651" cy="174599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latin typeface="Open sans"/>
              <a:cs typeface="Open sans"/>
            </a:rPr>
            <a:t>67%</a:t>
          </a:r>
        </a:p>
        <a:p>
          <a:pPr lvl="0" algn="ctr" defTabSz="1422400">
            <a:lnSpc>
              <a:spcPct val="90000"/>
            </a:lnSpc>
            <a:spcBef>
              <a:spcPct val="0"/>
            </a:spcBef>
            <a:spcAft>
              <a:spcPct val="35000"/>
            </a:spcAft>
          </a:pPr>
          <a:r>
            <a:rPr lang="en-US" sz="1400" kern="1200" dirty="0" smtClean="0">
              <a:latin typeface="Open sans"/>
              <a:cs typeface="Open sans"/>
            </a:rPr>
            <a:t>enhanced existing or developed new training/education program(s).</a:t>
          </a:r>
          <a:endParaRPr lang="en-US" sz="1400" kern="1200" dirty="0">
            <a:latin typeface="Open sans"/>
            <a:cs typeface="Open sans"/>
          </a:endParaRPr>
        </a:p>
      </dsp:txBody>
      <dsp:txXfrm>
        <a:off x="6093676" y="3047475"/>
        <a:ext cx="2359651" cy="17459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01081C79-E629-40C6-A4EB-018C0E91891A}" type="datetimeFigureOut">
              <a:rPr lang="en-US" smtClean="0"/>
              <a:t>8/16/2017</a:t>
            </a:fld>
            <a:endParaRPr lang="en-US"/>
          </a:p>
        </p:txBody>
      </p:sp>
      <p:sp>
        <p:nvSpPr>
          <p:cNvPr id="4" name="Footer Placeholder 3"/>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F6A66454-D19F-4F13-A6DE-C221532833B1}" type="slidenum">
              <a:rPr lang="en-US" smtClean="0"/>
              <a:t>‹#›</a:t>
            </a:fld>
            <a:endParaRPr lang="en-US"/>
          </a:p>
        </p:txBody>
      </p:sp>
    </p:spTree>
    <p:extLst>
      <p:ext uri="{BB962C8B-B14F-4D97-AF65-F5344CB8AC3E}">
        <p14:creationId xmlns:p14="http://schemas.microsoft.com/office/powerpoint/2010/main" val="696663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3220859C-F5B1-435C-A8E4-9DB9FA25AAD9}" type="datetimeFigureOut">
              <a:rPr lang="en-US" smtClean="0"/>
              <a:t>8/16/2017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E92724D9-B718-478D-BAD4-D47836753C6A}" type="slidenum">
              <a:rPr lang="en-US" smtClean="0"/>
              <a:t>‹#›</a:t>
            </a:fld>
            <a:endParaRPr lang="en-US"/>
          </a:p>
        </p:txBody>
      </p:sp>
    </p:spTree>
    <p:extLst>
      <p:ext uri="{BB962C8B-B14F-4D97-AF65-F5344CB8AC3E}">
        <p14:creationId xmlns:p14="http://schemas.microsoft.com/office/powerpoint/2010/main" val="1746462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20403693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2724D9-B718-478D-BAD4-D47836753C6A}" type="slidenum">
              <a:rPr lang="en-US" smtClean="0"/>
              <a:t>1</a:t>
            </a:fld>
            <a:endParaRPr lang="en-US"/>
          </a:p>
        </p:txBody>
      </p:sp>
    </p:spTree>
    <p:extLst>
      <p:ext uri="{BB962C8B-B14F-4D97-AF65-F5344CB8AC3E}">
        <p14:creationId xmlns:p14="http://schemas.microsoft.com/office/powerpoint/2010/main" val="301249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724D9-B718-478D-BAD4-D47836753C6A}" type="slidenum">
              <a:rPr lang="en-US" smtClean="0"/>
              <a:t>10</a:t>
            </a:fld>
            <a:endParaRPr lang="en-US"/>
          </a:p>
        </p:txBody>
      </p:sp>
    </p:spTree>
    <p:extLst>
      <p:ext uri="{BB962C8B-B14F-4D97-AF65-F5344CB8AC3E}">
        <p14:creationId xmlns:p14="http://schemas.microsoft.com/office/powerpoint/2010/main" val="1097841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724D9-B718-478D-BAD4-D47836753C6A}" type="slidenum">
              <a:rPr lang="en-US" smtClean="0"/>
              <a:t>11</a:t>
            </a:fld>
            <a:endParaRPr lang="en-US"/>
          </a:p>
        </p:txBody>
      </p:sp>
    </p:spTree>
    <p:extLst>
      <p:ext uri="{BB962C8B-B14F-4D97-AF65-F5344CB8AC3E}">
        <p14:creationId xmlns:p14="http://schemas.microsoft.com/office/powerpoint/2010/main" val="23102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F8890515-F164-4F78-AE05-E49277D9EA6E}" type="datetime1">
              <a:rPr lang="en-US" smtClean="0"/>
              <a:t>8/16/2017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F55EC67E-402D-4FA6-937E-816E25842894}" type="slidenum">
              <a:rPr lang="en-US" smtClean="0"/>
              <a:t>12</a:t>
            </a:fld>
            <a:endParaRPr lang="en-US" dirty="0"/>
          </a:p>
        </p:txBody>
      </p:sp>
    </p:spTree>
    <p:extLst>
      <p:ext uri="{BB962C8B-B14F-4D97-AF65-F5344CB8AC3E}">
        <p14:creationId xmlns:p14="http://schemas.microsoft.com/office/powerpoint/2010/main" val="62166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2724D9-B718-478D-BAD4-D47836753C6A}" type="slidenum">
              <a:rPr lang="en-US" smtClean="0"/>
              <a:t>13</a:t>
            </a:fld>
            <a:endParaRPr lang="en-US"/>
          </a:p>
        </p:txBody>
      </p:sp>
    </p:spTree>
    <p:extLst>
      <p:ext uri="{BB962C8B-B14F-4D97-AF65-F5344CB8AC3E}">
        <p14:creationId xmlns:p14="http://schemas.microsoft.com/office/powerpoint/2010/main" val="4019463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724D9-B718-478D-BAD4-D47836753C6A}" type="slidenum">
              <a:rPr lang="en-US" smtClean="0"/>
              <a:t>14</a:t>
            </a:fld>
            <a:endParaRPr lang="en-US"/>
          </a:p>
        </p:txBody>
      </p:sp>
    </p:spTree>
    <p:extLst>
      <p:ext uri="{BB962C8B-B14F-4D97-AF65-F5344CB8AC3E}">
        <p14:creationId xmlns:p14="http://schemas.microsoft.com/office/powerpoint/2010/main" val="157024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724D9-B718-478D-BAD4-D47836753C6A}" type="slidenum">
              <a:rPr lang="en-US" smtClean="0"/>
              <a:t>15</a:t>
            </a:fld>
            <a:endParaRPr lang="en-US"/>
          </a:p>
        </p:txBody>
      </p:sp>
    </p:spTree>
    <p:extLst>
      <p:ext uri="{BB962C8B-B14F-4D97-AF65-F5344CB8AC3E}">
        <p14:creationId xmlns:p14="http://schemas.microsoft.com/office/powerpoint/2010/main" val="212348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Vision - </a:t>
            </a:r>
            <a:r>
              <a:rPr lang="en-US" dirty="0" smtClean="0">
                <a:latin typeface="Arial" charset="0"/>
                <a:ea typeface="MS PGothic" charset="0"/>
                <a:cs typeface="Arial" charset="0"/>
                <a:sym typeface="Calibri" charset="0"/>
              </a:rPr>
              <a:t>Every Colorado business has access to a skilled workforce and every Coloradan has access to meaningful employment, resulting in statewide economic vitality.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Mission </a:t>
            </a:r>
            <a:r>
              <a:rPr lang="en-US" dirty="0" smtClean="0"/>
              <a:t>- </a:t>
            </a:r>
            <a:r>
              <a:rPr lang="en-US" dirty="0" smtClean="0">
                <a:latin typeface="Arial" charset="0"/>
                <a:ea typeface="MS PGothic" charset="0"/>
                <a:cs typeface="Arial" charset="0"/>
                <a:sym typeface="Calibri" charset="0"/>
              </a:rPr>
              <a:t>To facilitate the creation and sustainability of a industry-led Colorado talent development system that appropriately integrates the work of education, training, economic and workforce development to meet the needs of businesses, workers, job-seekers and students.</a:t>
            </a:r>
          </a:p>
          <a:p>
            <a:endParaRPr lang="en-US" dirty="0"/>
          </a:p>
        </p:txBody>
      </p:sp>
      <p:sp>
        <p:nvSpPr>
          <p:cNvPr id="4" name="Slide Number Placeholder 3"/>
          <p:cNvSpPr>
            <a:spLocks noGrp="1"/>
          </p:cNvSpPr>
          <p:nvPr>
            <p:ph type="sldNum" sz="quarter" idx="10"/>
          </p:nvPr>
        </p:nvSpPr>
        <p:spPr/>
        <p:txBody>
          <a:bodyPr/>
          <a:lstStyle/>
          <a:p>
            <a:fld id="{E92724D9-B718-478D-BAD4-D47836753C6A}" type="slidenum">
              <a:rPr lang="en-US" smtClean="0"/>
              <a:t>2</a:t>
            </a:fld>
            <a:endParaRPr lang="en-US"/>
          </a:p>
        </p:txBody>
      </p:sp>
    </p:spTree>
    <p:extLst>
      <p:ext uri="{BB962C8B-B14F-4D97-AF65-F5344CB8AC3E}">
        <p14:creationId xmlns:p14="http://schemas.microsoft.com/office/powerpoint/2010/main" val="249031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Intermediaries</a:t>
            </a:r>
            <a:r>
              <a:rPr lang="en-US" baseline="0" dirty="0" smtClean="0"/>
              <a:t> have a very important role.</a:t>
            </a:r>
            <a:endParaRPr lang="en-US" dirty="0"/>
          </a:p>
        </p:txBody>
      </p:sp>
      <p:sp>
        <p:nvSpPr>
          <p:cNvPr id="4" name="Slide Number Placeholder 3"/>
          <p:cNvSpPr>
            <a:spLocks noGrp="1"/>
          </p:cNvSpPr>
          <p:nvPr>
            <p:ph type="sldNum" sz="quarter" idx="10"/>
          </p:nvPr>
        </p:nvSpPr>
        <p:spPr/>
        <p:txBody>
          <a:bodyPr/>
          <a:lstStyle/>
          <a:p>
            <a:fld id="{E92724D9-B718-478D-BAD4-D47836753C6A}" type="slidenum">
              <a:rPr lang="en-US" smtClean="0"/>
              <a:t>3</a:t>
            </a:fld>
            <a:endParaRPr lang="en-US"/>
          </a:p>
        </p:txBody>
      </p:sp>
    </p:spTree>
    <p:extLst>
      <p:ext uri="{BB962C8B-B14F-4D97-AF65-F5344CB8AC3E}">
        <p14:creationId xmlns:p14="http://schemas.microsoft.com/office/powerpoint/2010/main" val="102009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hlinkClick r:id="rId3"/>
              </a:rPr>
              <a:t>https://</a:t>
            </a:r>
            <a:r>
              <a:rPr lang="pt-BR" dirty="0" smtClean="0">
                <a:hlinkClick r:id="rId3"/>
              </a:rPr>
              <a:t>vimeo.com/204036933</a:t>
            </a:r>
            <a:endParaRPr lang="pt-B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endParaRPr lang="en-US" dirty="0"/>
          </a:p>
          <a:p>
            <a:r>
              <a:rPr lang="en-US" dirty="0"/>
              <a:t/>
            </a:r>
            <a:br>
              <a:rPr lang="en-US" dirty="0"/>
            </a:br>
            <a:endParaRPr lang="en-US" dirty="0" smtClean="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JM" sz="1200">
                <a:solidFill>
                  <a:schemeClr val="dk1"/>
                </a:solidFill>
                <a:latin typeface="Calibri"/>
                <a:ea typeface="Calibri"/>
                <a:cs typeface="Calibri"/>
                <a:sym typeface="Calibri"/>
              </a:rPr>
              <a:pPr algn="r">
                <a:buClr>
                  <a:schemeClr val="dk1"/>
                </a:buClr>
                <a:buSzPct val="25000"/>
              </a:pPr>
              <a:t>4</a:t>
            </a:fld>
            <a:endParaRPr lang="en-JM"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81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places that industry-led workforce development initiatives and programs are being worked on today.  </a:t>
            </a:r>
            <a:r>
              <a:rPr lang="en-US" b="1" dirty="0" smtClean="0"/>
              <a:t>If you want to sit at the table with other businesses to help set the workforce development agenda</a:t>
            </a:r>
            <a:r>
              <a:rPr lang="en-US" dirty="0" smtClean="0"/>
              <a:t>, you could consider joining the following efforts:</a:t>
            </a:r>
          </a:p>
          <a:p>
            <a:pPr marL="171450" indent="-171450" fontAlgn="base">
              <a:buFont typeface="Arial" panose="020B0604020202020204" pitchFamily="34" charset="0"/>
              <a:buChar char="•"/>
            </a:pPr>
            <a:r>
              <a:rPr lang="en-US" dirty="0" smtClean="0"/>
              <a:t>Regional Sector Partnerships</a:t>
            </a:r>
          </a:p>
          <a:p>
            <a:pPr marL="171450" indent="-171450" fontAlgn="base">
              <a:buFont typeface="Arial" panose="020B0604020202020204" pitchFamily="34" charset="0"/>
              <a:buChar char="•"/>
            </a:pPr>
            <a:r>
              <a:rPr lang="en-US" dirty="0" smtClean="0"/>
              <a:t>Trade Associations</a:t>
            </a:r>
          </a:p>
          <a:p>
            <a:pPr marL="171450" indent="-171450" fontAlgn="base">
              <a:buFont typeface="Arial" panose="020B0604020202020204" pitchFamily="34" charset="0"/>
              <a:buChar char="•"/>
            </a:pPr>
            <a:r>
              <a:rPr lang="en-US" dirty="0" smtClean="0"/>
              <a:t>Workforce Development Boards</a:t>
            </a:r>
          </a:p>
          <a:p>
            <a:pPr marL="171450" indent="-171450" fontAlgn="base">
              <a:buFont typeface="Arial" panose="020B0604020202020204" pitchFamily="34" charset="0"/>
              <a:buChar char="•"/>
            </a:pPr>
            <a:r>
              <a:rPr lang="en-US" dirty="0" smtClean="0"/>
              <a:t>Academic Advisory Councils</a:t>
            </a:r>
          </a:p>
          <a:p>
            <a:pPr marL="171450" indent="-171450" fontAlgn="base">
              <a:buFont typeface="Arial" panose="020B0604020202020204" pitchFamily="34" charset="0"/>
              <a:buChar char="•"/>
            </a:pPr>
            <a:r>
              <a:rPr lang="en-US" dirty="0" smtClean="0"/>
              <a:t>Economic Development Boards</a:t>
            </a:r>
          </a:p>
          <a:p>
            <a:pPr marL="171450" indent="-171450" fontAlgn="base">
              <a:buFont typeface="Arial" panose="020B0604020202020204" pitchFamily="34" charset="0"/>
              <a:buChar char="•"/>
            </a:pPr>
            <a:r>
              <a:rPr lang="en-US" dirty="0" smtClean="0"/>
              <a:t>Non-profit community organizations</a:t>
            </a:r>
          </a:p>
          <a:p>
            <a:pPr marL="171450" indent="-171450" fontAlgn="base">
              <a:buFont typeface="Arial" panose="020B0604020202020204" pitchFamily="34" charset="0"/>
              <a:buChar char="•"/>
            </a:pPr>
            <a:r>
              <a:rPr lang="en-US" dirty="0" smtClean="0"/>
              <a:t>For-profit businesses</a:t>
            </a:r>
          </a:p>
          <a:p>
            <a:r>
              <a:rPr lang="en-US" dirty="0" smtClean="0"/>
              <a:t>The Colorado Workforce Development Council has been nurturing the development of regional sector partnership for the past 4 years.  A sector partnership is an industry specific regional partnership led by business in partnership with economic development, education, and workforce development.   Over 450 businesses are actively involved in 20+ sector partnerships across all 14 economic regions of Colorado today.</a:t>
            </a:r>
            <a:endParaRPr lang="en-US" dirty="0" smtClean="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JM" sz="1200">
                <a:solidFill>
                  <a:schemeClr val="dk1"/>
                </a:solidFill>
                <a:latin typeface="Calibri"/>
                <a:ea typeface="Calibri"/>
                <a:cs typeface="Calibri"/>
                <a:sym typeface="Calibri"/>
              </a:rPr>
              <a:pPr algn="r">
                <a:buClr>
                  <a:schemeClr val="dk1"/>
                </a:buClr>
                <a:buSzPct val="25000"/>
              </a:pPr>
              <a:t>5</a:t>
            </a:fld>
            <a:endParaRPr lang="en-JM"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4248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a:t>
            </a:r>
            <a:r>
              <a:rPr lang="en-US" baseline="0" dirty="0" smtClean="0"/>
              <a:t> impacts from sector partnerships</a:t>
            </a:r>
            <a:endParaRPr lang="en-US" dirty="0"/>
          </a:p>
        </p:txBody>
      </p:sp>
      <p:sp>
        <p:nvSpPr>
          <p:cNvPr id="4" name="Slide Number Placeholder 3"/>
          <p:cNvSpPr>
            <a:spLocks noGrp="1"/>
          </p:cNvSpPr>
          <p:nvPr>
            <p:ph type="sldNum" sz="quarter" idx="10"/>
          </p:nvPr>
        </p:nvSpPr>
        <p:spPr/>
        <p:txBody>
          <a:bodyPr/>
          <a:lstStyle/>
          <a:p>
            <a:fld id="{E92724D9-B718-478D-BAD4-D47836753C6A}" type="slidenum">
              <a:rPr lang="en-US" smtClean="0"/>
              <a:t>6</a:t>
            </a:fld>
            <a:endParaRPr lang="en-US"/>
          </a:p>
        </p:txBody>
      </p:sp>
    </p:spTree>
    <p:extLst>
      <p:ext uri="{BB962C8B-B14F-4D97-AF65-F5344CB8AC3E}">
        <p14:creationId xmlns:p14="http://schemas.microsoft.com/office/powerpoint/2010/main" val="455242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Career Pathways Systems Building (Edu &amp; Training Programs)</a:t>
            </a:r>
            <a:endParaRPr lang="en-US" b="1" dirty="0" smtClean="0">
              <a:effectLst/>
            </a:endParaRPr>
          </a:p>
          <a:p>
            <a:pPr rtl="0"/>
            <a:r>
              <a:rPr lang="en-US" sz="1200" b="1" i="0" u="none" strike="noStrike" kern="1200" dirty="0" smtClean="0">
                <a:solidFill>
                  <a:schemeClr val="tx1"/>
                </a:solidFill>
                <a:effectLst/>
                <a:latin typeface="+mn-lt"/>
                <a:ea typeface="+mn-ea"/>
                <a:cs typeface="+mn-cs"/>
              </a:rPr>
              <a:t>If you are interested in learning more about whether or not quality career pathway programs exist to develop the talent you need, you may want to consider learning more about existing career pathway programs.</a:t>
            </a:r>
            <a:endParaRPr lang="en-US" b="0" dirty="0" smtClean="0">
              <a:effectLst/>
            </a:endParaRPr>
          </a:p>
          <a:p>
            <a:pPr rtl="0"/>
            <a:r>
              <a:rPr lang="en-US" sz="1200" b="1" i="0" u="none" strike="noStrike" kern="1200" dirty="0" smtClean="0">
                <a:solidFill>
                  <a:schemeClr val="tx1"/>
                </a:solidFill>
                <a:effectLst/>
                <a:latin typeface="+mn-lt"/>
                <a:ea typeface="+mn-ea"/>
                <a:cs typeface="+mn-cs"/>
              </a:rPr>
              <a:t>What is a career pathway system?  </a:t>
            </a:r>
            <a:r>
              <a:rPr lang="en-US" sz="1200" b="0" i="0" u="none" strike="noStrike" kern="1200" dirty="0" smtClean="0">
                <a:solidFill>
                  <a:schemeClr val="tx1"/>
                </a:solidFill>
                <a:effectLst/>
                <a:latin typeface="+mn-lt"/>
                <a:ea typeface="+mn-ea"/>
                <a:cs typeface="+mn-cs"/>
              </a:rPr>
              <a:t>A career pathway system aligns public partners and engages them in a continuous conversation that is led by industry to ensure that job-seekers and students move seamlessly through and among support programs, educational institutions, training opportunities, and work-based experiences to build skills and credentials that meet industry demand and prepare them for jobs and careers. In Colorado, a sector partnership is the vehicle for building industry-driven career pathway systems, providing a forum for productive and ongoing collaboration with industry and among workforce, education, training partners, and other community partners. In Colorado, the statewide career pathway system aligns career pathway programs and systems developed throughout high demand industries in each economic development region of the state.</a:t>
            </a:r>
            <a:endParaRPr lang="en-US" b="0" dirty="0" smtClean="0">
              <a:effectLst/>
            </a:endParaRPr>
          </a:p>
          <a:p>
            <a:pPr rtl="0"/>
            <a:r>
              <a:rPr lang="en-US" sz="1200" b="1" i="0" u="none" strike="noStrike" kern="1200" dirty="0" smtClean="0">
                <a:solidFill>
                  <a:schemeClr val="tx1"/>
                </a:solidFill>
                <a:effectLst/>
                <a:latin typeface="+mn-lt"/>
                <a:ea typeface="+mn-ea"/>
                <a:cs typeface="+mn-cs"/>
              </a:rPr>
              <a:t>What’s the difference between a career pathway system and a career pathway program?</a:t>
            </a:r>
            <a:r>
              <a:rPr lang="en-US" sz="1200" b="0" i="0" u="none" strike="noStrike" kern="1200" dirty="0" smtClean="0">
                <a:solidFill>
                  <a:schemeClr val="tx1"/>
                </a:solidFill>
                <a:effectLst/>
                <a:latin typeface="+mn-lt"/>
                <a:ea typeface="+mn-ea"/>
                <a:cs typeface="+mn-cs"/>
              </a:rPr>
              <a:t>  A career pathway program offers a clear sequence of stackable credits and credentials, combined with support services, which enables students and job-seekers to secure industry-relevant skills, certifications, and credentials and advance to higher levels of education and employment in high demand occupations.  A career pathway system is made up of multiple career pathway programs that span educational institutions, workforce and support service partners. These programs are all oriented around a shared understanding of the needs of industry. Often times, tools like career pathway maps are used to talk with students and job seekers about how they can progress through education and training experiences to obtain employment that meets his or her goals.</a:t>
            </a:r>
            <a:endParaRPr lang="en-US" b="0" dirty="0" smtClean="0">
              <a:effectLst/>
            </a:endParaRPr>
          </a:p>
        </p:txBody>
      </p:sp>
      <p:sp>
        <p:nvSpPr>
          <p:cNvPr id="4" name="Slide Number Placeholder 3"/>
          <p:cNvSpPr>
            <a:spLocks noGrp="1"/>
          </p:cNvSpPr>
          <p:nvPr>
            <p:ph type="sldNum" sz="quarter" idx="10"/>
          </p:nvPr>
        </p:nvSpPr>
        <p:spPr/>
        <p:txBody>
          <a:bodyPr/>
          <a:lstStyle/>
          <a:p>
            <a:fld id="{E92724D9-B718-478D-BAD4-D47836753C6A}" type="slidenum">
              <a:rPr lang="en-US" smtClean="0"/>
              <a:t>7</a:t>
            </a:fld>
            <a:endParaRPr lang="en-US"/>
          </a:p>
        </p:txBody>
      </p:sp>
    </p:spTree>
    <p:extLst>
      <p:ext uri="{BB962C8B-B14F-4D97-AF65-F5344CB8AC3E}">
        <p14:creationId xmlns:p14="http://schemas.microsoft.com/office/powerpoint/2010/main" val="403295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360"/>
              </a:spcBef>
              <a:spcAft>
                <a:spcPts val="0"/>
              </a:spcAft>
              <a:buClr>
                <a:schemeClr val="dk1"/>
              </a:buClr>
              <a:buSzTx/>
              <a:buFont typeface="Calibri"/>
              <a:buNone/>
              <a:tabLst/>
              <a:defRPr/>
            </a:pPr>
            <a:r>
              <a:rPr lang="en-US" dirty="0" smtClean="0"/>
              <a:t>The portfolio of talent development programs that require business leadership and ownership we’re referring to as work-based </a:t>
            </a:r>
            <a:r>
              <a:rPr lang="en-US" dirty="0" smtClean="0"/>
              <a:t>learning</a:t>
            </a:r>
          </a:p>
          <a:p>
            <a:pPr marL="0" marR="0" indent="0" algn="l" defTabSz="457200" rtl="0" eaLnBrk="1" fontAlgn="auto" latinLnBrk="0" hangingPunct="1">
              <a:lnSpc>
                <a:spcPct val="100000"/>
              </a:lnSpc>
              <a:spcBef>
                <a:spcPts val="360"/>
              </a:spcBef>
              <a:spcAft>
                <a:spcPts val="0"/>
              </a:spcAft>
              <a:buClr>
                <a:schemeClr val="dk1"/>
              </a:buClr>
              <a:buSzTx/>
              <a:buFont typeface="Calibri"/>
              <a:buNone/>
              <a:tabLst/>
              <a:defRPr/>
            </a:pPr>
            <a:endParaRPr lang="en-US" dirty="0" smtClean="0"/>
          </a:p>
          <a:p>
            <a:r>
              <a:rPr lang="en-US" dirty="0" smtClean="0"/>
              <a:t>WBL programs require</a:t>
            </a:r>
          </a:p>
          <a:p>
            <a:pPr lvl="1"/>
            <a:r>
              <a:rPr lang="en-US" dirty="0" smtClean="0"/>
              <a:t>Labor market data</a:t>
            </a:r>
          </a:p>
          <a:p>
            <a:pPr lvl="1"/>
            <a:r>
              <a:rPr lang="en-US" dirty="0" smtClean="0"/>
              <a:t>Competency maps (defined in the context of work 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Continuum </a:t>
            </a:r>
            <a:r>
              <a:rPr lang="en-US" dirty="0" smtClean="0"/>
              <a:t>of experiential learning programs to attract and develop talent</a:t>
            </a:r>
          </a:p>
          <a:p>
            <a:pPr lvl="0"/>
            <a:endParaRPr lang="en-US" dirty="0" smtClean="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JM" sz="1200" smtClean="0">
                <a:solidFill>
                  <a:schemeClr val="dk1"/>
                </a:solidFill>
                <a:latin typeface="Calibri"/>
                <a:ea typeface="Calibri"/>
                <a:cs typeface="Calibri"/>
                <a:sym typeface="Calibri"/>
              </a:rPr>
              <a:pPr algn="r">
                <a:buClr>
                  <a:schemeClr val="dk1"/>
                </a:buClr>
                <a:buSzPct val="25000"/>
              </a:pPr>
              <a:t>8</a:t>
            </a:fld>
            <a:endParaRPr lang="en-JM"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929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Competency-Based Approach</a:t>
            </a:r>
          </a:p>
          <a:p>
            <a:pPr lvl="1"/>
            <a:r>
              <a:rPr lang="en-US" dirty="0" smtClean="0"/>
              <a:t>Compile KSA (see O*Net)</a:t>
            </a:r>
          </a:p>
          <a:p>
            <a:pPr lvl="1"/>
            <a:r>
              <a:rPr lang="en-US" dirty="0" smtClean="0"/>
              <a:t>Vet locally for critical occupations</a:t>
            </a:r>
          </a:p>
          <a:p>
            <a:pPr lvl="1"/>
            <a:r>
              <a:rPr lang="en-US" dirty="0" smtClean="0"/>
              <a:t>Distribute to educators and trainers</a:t>
            </a:r>
          </a:p>
          <a:p>
            <a:endParaRPr lang="en-US" dirty="0"/>
          </a:p>
        </p:txBody>
      </p:sp>
      <p:sp>
        <p:nvSpPr>
          <p:cNvPr id="4" name="Slide Number Placeholder 3"/>
          <p:cNvSpPr>
            <a:spLocks noGrp="1"/>
          </p:cNvSpPr>
          <p:nvPr>
            <p:ph type="sldNum" sz="quarter" idx="10"/>
          </p:nvPr>
        </p:nvSpPr>
        <p:spPr/>
        <p:txBody>
          <a:bodyPr/>
          <a:lstStyle/>
          <a:p>
            <a:fld id="{E92724D9-B718-478D-BAD4-D47836753C6A}" type="slidenum">
              <a:rPr lang="en-US" smtClean="0"/>
              <a:t>9</a:t>
            </a:fld>
            <a:endParaRPr lang="en-US"/>
          </a:p>
        </p:txBody>
      </p:sp>
    </p:spTree>
    <p:extLst>
      <p:ext uri="{BB962C8B-B14F-4D97-AF65-F5344CB8AC3E}">
        <p14:creationId xmlns:p14="http://schemas.microsoft.com/office/powerpoint/2010/main" val="117267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spTree>
    <p:extLst>
      <p:ext uri="{BB962C8B-B14F-4D97-AF65-F5344CB8AC3E}">
        <p14:creationId xmlns:p14="http://schemas.microsoft.com/office/powerpoint/2010/main" val="134712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spTree>
    <p:extLst>
      <p:ext uri="{BB962C8B-B14F-4D97-AF65-F5344CB8AC3E}">
        <p14:creationId xmlns:p14="http://schemas.microsoft.com/office/powerpoint/2010/main" val="196022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spTree>
    <p:extLst>
      <p:ext uri="{BB962C8B-B14F-4D97-AF65-F5344CB8AC3E}">
        <p14:creationId xmlns:p14="http://schemas.microsoft.com/office/powerpoint/2010/main" val="1818127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1" y="593368"/>
            <a:ext cx="8520601"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 name="Text Placeholder 2"/>
          <p:cNvSpPr>
            <a:spLocks noGrp="1"/>
          </p:cNvSpPr>
          <p:nvPr>
            <p:ph type="body" sz="quarter" idx="13"/>
          </p:nvPr>
        </p:nvSpPr>
        <p:spPr>
          <a:xfrm>
            <a:off x="304800" y="1498600"/>
            <a:ext cx="8534400" cy="4572000"/>
          </a:xfrm>
          <a:prstGeom prst="rect">
            <a:avLst/>
          </a:prstGeom>
        </p:spPr>
        <p:txBody>
          <a:bodyPr/>
          <a:lstStyle>
            <a:lvl1pPr marL="214313" indent="-214313">
              <a:buFont typeface="Arial" panose="020B0604020202020204" pitchFamily="34" charset="0"/>
              <a:buChar char="•"/>
              <a:defRPr/>
            </a:lvl1pPr>
            <a:lvl2pPr marL="0" indent="0">
              <a:buFont typeface="Arial" panose="020B0604020202020204" pitchFamily="34" charse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vl6pPr marL="0" indent="0">
              <a:buFont typeface="Arial" panose="020B0604020202020204" pitchFamily="34" charset="0"/>
              <a:buNone/>
              <a:defRPr/>
            </a:lvl6pPr>
          </a:lstStyle>
          <a:p>
            <a:pPr lvl="0"/>
            <a:r>
              <a:rPr lang="en-US" dirty="0" smtClean="0"/>
              <a:t>Click to edit Master text styles</a:t>
            </a:r>
          </a:p>
          <a:p>
            <a:pPr lvl="1"/>
            <a:r>
              <a:rPr lang="en-US" dirty="0" smtClean="0"/>
              <a:t>	Second level</a:t>
            </a:r>
          </a:p>
          <a:p>
            <a:pPr lvl="3"/>
            <a:r>
              <a:rPr lang="en-US" dirty="0" smtClean="0"/>
              <a:t>		Third level</a:t>
            </a:r>
          </a:p>
          <a:p>
            <a:pPr lvl="4"/>
            <a:r>
              <a:rPr lang="en-US" dirty="0" smtClean="0"/>
              <a:t>			Fourth level</a:t>
            </a:r>
          </a:p>
          <a:p>
            <a:pPr lvl="5"/>
            <a:r>
              <a:rPr lang="en-US" dirty="0" smtClean="0"/>
              <a:t>				Fifth level</a:t>
            </a:r>
            <a:endParaRPr lang="en-US" dirty="0"/>
          </a:p>
        </p:txBody>
      </p:sp>
      <p:sp>
        <p:nvSpPr>
          <p:cNvPr id="5"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spTree>
    <p:extLst>
      <p:ext uri="{BB962C8B-B14F-4D97-AF65-F5344CB8AC3E}">
        <p14:creationId xmlns:p14="http://schemas.microsoft.com/office/powerpoint/2010/main" val="169990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spTree>
    <p:extLst>
      <p:ext uri="{BB962C8B-B14F-4D97-AF65-F5344CB8AC3E}">
        <p14:creationId xmlns:p14="http://schemas.microsoft.com/office/powerpoint/2010/main" val="31752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spTree>
    <p:extLst>
      <p:ext uri="{BB962C8B-B14F-4D97-AF65-F5344CB8AC3E}">
        <p14:creationId xmlns:p14="http://schemas.microsoft.com/office/powerpoint/2010/main" val="329669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spTree>
    <p:extLst>
      <p:ext uri="{BB962C8B-B14F-4D97-AF65-F5344CB8AC3E}">
        <p14:creationId xmlns:p14="http://schemas.microsoft.com/office/powerpoint/2010/main" val="277939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 y="3962401"/>
            <a:ext cx="4038600" cy="21637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a:xfrm>
            <a:off x="4619625"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spTree>
    <p:extLst>
      <p:ext uri="{BB962C8B-B14F-4D97-AF65-F5344CB8AC3E}">
        <p14:creationId xmlns:p14="http://schemas.microsoft.com/office/powerpoint/2010/main" val="263753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8"/>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spTree>
    <p:extLst>
      <p:ext uri="{BB962C8B-B14F-4D97-AF65-F5344CB8AC3E}">
        <p14:creationId xmlns:p14="http://schemas.microsoft.com/office/powerpoint/2010/main" val="69874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spTree>
    <p:extLst>
      <p:ext uri="{BB962C8B-B14F-4D97-AF65-F5344CB8AC3E}">
        <p14:creationId xmlns:p14="http://schemas.microsoft.com/office/powerpoint/2010/main" val="415389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spTree>
    <p:extLst>
      <p:ext uri="{BB962C8B-B14F-4D97-AF65-F5344CB8AC3E}">
        <p14:creationId xmlns:p14="http://schemas.microsoft.com/office/powerpoint/2010/main" val="20733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spTree>
    <p:extLst>
      <p:ext uri="{BB962C8B-B14F-4D97-AF65-F5344CB8AC3E}">
        <p14:creationId xmlns:p14="http://schemas.microsoft.com/office/powerpoint/2010/main" val="60904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blue_mts_header.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438649"/>
            <a:ext cx="9144000" cy="241935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A8BEFFB-F252-44F8-8A8D-86219BA0018B}" type="slidenum">
              <a:rPr lang="en-US" smtClean="0"/>
              <a:pPr/>
              <a:t>‹#›</a:t>
            </a:fld>
            <a:endParaRPr lang="en-US"/>
          </a:p>
        </p:txBody>
      </p:sp>
      <p:pic>
        <p:nvPicPr>
          <p:cNvPr id="6" name="Picture 5" descr="cwdclogo-150x150.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305800" y="138113"/>
            <a:ext cx="762000" cy="762000"/>
          </a:xfrm>
          <a:prstGeom prst="rect">
            <a:avLst/>
          </a:prstGeom>
        </p:spPr>
      </p:pic>
    </p:spTree>
    <p:extLst>
      <p:ext uri="{BB962C8B-B14F-4D97-AF65-F5344CB8AC3E}">
        <p14:creationId xmlns:p14="http://schemas.microsoft.com/office/powerpoint/2010/main" val="4083795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81" r:id="rId5"/>
    <p:sldLayoutId id="2147483671" r:id="rId6"/>
    <p:sldLayoutId id="2147483672" r:id="rId7"/>
    <p:sldLayoutId id="2147483673" r:id="rId8"/>
    <p:sldLayoutId id="2147483674" r:id="rId9"/>
    <p:sldLayoutId id="2147483675" r:id="rId10"/>
    <p:sldLayoutId id="2147483678" r:id="rId11"/>
    <p:sldLayoutId id="2147483679" r:id="rId12"/>
  </p:sldLayoutIdLst>
  <p:txStyles>
    <p:titleStyle>
      <a:lvl1pPr algn="ctr" defTabSz="914400" rtl="0" eaLnBrk="1" latinLnBrk="0" hangingPunct="1">
        <a:spcBef>
          <a:spcPct val="0"/>
        </a:spcBef>
        <a:buNone/>
        <a:defRPr sz="32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wendy.brors@state.co.u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20403693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sz="4800" dirty="0" smtClean="0"/>
              <a:t>Trade Associations and Talent Development</a:t>
            </a:r>
            <a:r>
              <a:rPr lang="en-US" sz="4800" dirty="0"/>
              <a:t/>
            </a:r>
            <a:br>
              <a:rPr lang="en-US" sz="4800" dirty="0"/>
            </a:br>
            <a:endParaRPr lang="en-US" sz="4800" dirty="0"/>
          </a:p>
        </p:txBody>
      </p:sp>
      <p:sp>
        <p:nvSpPr>
          <p:cNvPr id="5" name="Subtitle 4"/>
          <p:cNvSpPr>
            <a:spLocks noGrp="1"/>
          </p:cNvSpPr>
          <p:nvPr>
            <p:ph type="subTitle" idx="1"/>
          </p:nvPr>
        </p:nvSpPr>
        <p:spPr/>
        <p:txBody>
          <a:bodyPr/>
          <a:lstStyle/>
          <a:p>
            <a:r>
              <a:rPr lang="en-US" dirty="0" smtClean="0">
                <a:solidFill>
                  <a:schemeClr val="tx1"/>
                </a:solidFill>
              </a:rPr>
              <a:t>Wendy </a:t>
            </a:r>
            <a:r>
              <a:rPr lang="en-US" dirty="0" err="1" smtClean="0">
                <a:solidFill>
                  <a:schemeClr val="tx1"/>
                </a:solidFill>
              </a:rPr>
              <a:t>Brors</a:t>
            </a:r>
            <a:endParaRPr lang="en-US" dirty="0">
              <a:solidFill>
                <a:schemeClr val="tx1"/>
              </a:solidFill>
            </a:endParaRPr>
          </a:p>
          <a:p>
            <a:r>
              <a:rPr lang="en-US" dirty="0" smtClean="0">
                <a:solidFill>
                  <a:schemeClr val="tx1"/>
                </a:solidFill>
              </a:rPr>
              <a:t>Colorado Workforce Development Council</a:t>
            </a:r>
            <a:endParaRPr lang="en-US" dirty="0">
              <a:solidFill>
                <a:schemeClr val="tx1"/>
              </a:solidFill>
            </a:endParaRPr>
          </a:p>
        </p:txBody>
      </p:sp>
    </p:spTree>
    <p:extLst>
      <p:ext uri="{BB962C8B-B14F-4D97-AF65-F5344CB8AC3E}">
        <p14:creationId xmlns:p14="http://schemas.microsoft.com/office/powerpoint/2010/main" val="1006161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4"/>
          <p:cNvGrpSpPr>
            <a:grpSpLocks/>
          </p:cNvGrpSpPr>
          <p:nvPr/>
        </p:nvGrpSpPr>
        <p:grpSpPr bwMode="auto">
          <a:xfrm flipH="1">
            <a:off x="7175549" y="1335768"/>
            <a:ext cx="593826" cy="482939"/>
            <a:chOff x="3205" y="10722"/>
            <a:chExt cx="4683" cy="7507"/>
          </a:xfrm>
        </p:grpSpPr>
        <p:sp>
          <p:nvSpPr>
            <p:cNvPr id="110" name="Freeform 5"/>
            <p:cNvSpPr>
              <a:spLocks/>
            </p:cNvSpPr>
            <p:nvPr/>
          </p:nvSpPr>
          <p:spPr bwMode="auto">
            <a:xfrm>
              <a:off x="3205" y="10722"/>
              <a:ext cx="4683"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solidFill>
                  <a:srgbClr val="FF0000"/>
                </a:solidFill>
              </a:endParaRPr>
            </a:p>
          </p:txBody>
        </p:sp>
      </p:grpSp>
      <p:grpSp>
        <p:nvGrpSpPr>
          <p:cNvPr id="96" name="Group 4"/>
          <p:cNvGrpSpPr>
            <a:grpSpLocks/>
          </p:cNvGrpSpPr>
          <p:nvPr/>
        </p:nvGrpSpPr>
        <p:grpSpPr bwMode="auto">
          <a:xfrm rot="16200000">
            <a:off x="2755635" y="1606167"/>
            <a:ext cx="1598124" cy="1341886"/>
            <a:chOff x="-17392" y="10722"/>
            <a:chExt cx="28099" cy="7507"/>
          </a:xfrm>
        </p:grpSpPr>
        <p:sp>
          <p:nvSpPr>
            <p:cNvPr id="97" name="Freeform 5"/>
            <p:cNvSpPr>
              <a:spLocks/>
            </p:cNvSpPr>
            <p:nvPr/>
          </p:nvSpPr>
          <p:spPr bwMode="auto">
            <a:xfrm>
              <a:off x="-17392" y="10722"/>
              <a:ext cx="28099"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94" name="Group 4"/>
          <p:cNvGrpSpPr>
            <a:grpSpLocks/>
          </p:cNvGrpSpPr>
          <p:nvPr/>
        </p:nvGrpSpPr>
        <p:grpSpPr bwMode="auto">
          <a:xfrm flipH="1">
            <a:off x="5755301" y="4606130"/>
            <a:ext cx="391431" cy="31172"/>
            <a:chOff x="-17392" y="10722"/>
            <a:chExt cx="28099" cy="7507"/>
          </a:xfrm>
        </p:grpSpPr>
        <p:sp>
          <p:nvSpPr>
            <p:cNvPr id="95" name="Freeform 5"/>
            <p:cNvSpPr>
              <a:spLocks/>
            </p:cNvSpPr>
            <p:nvPr/>
          </p:nvSpPr>
          <p:spPr bwMode="auto">
            <a:xfrm>
              <a:off x="-17392" y="10722"/>
              <a:ext cx="28099"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92" name="Group 4"/>
          <p:cNvGrpSpPr>
            <a:grpSpLocks/>
          </p:cNvGrpSpPr>
          <p:nvPr/>
        </p:nvGrpSpPr>
        <p:grpSpPr bwMode="auto">
          <a:xfrm rot="16200000" flipH="1" flipV="1">
            <a:off x="4499448" y="5321292"/>
            <a:ext cx="190040" cy="565530"/>
            <a:chOff x="3205" y="10722"/>
            <a:chExt cx="4683" cy="7507"/>
          </a:xfrm>
        </p:grpSpPr>
        <p:sp>
          <p:nvSpPr>
            <p:cNvPr id="93" name="Freeform 5"/>
            <p:cNvSpPr>
              <a:spLocks/>
            </p:cNvSpPr>
            <p:nvPr/>
          </p:nvSpPr>
          <p:spPr bwMode="auto">
            <a:xfrm>
              <a:off x="3205" y="10722"/>
              <a:ext cx="4683"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149" name="Group 148"/>
          <p:cNvGrpSpPr>
            <a:grpSpLocks/>
          </p:cNvGrpSpPr>
          <p:nvPr/>
        </p:nvGrpSpPr>
        <p:grpSpPr bwMode="auto">
          <a:xfrm rot="5400000">
            <a:off x="8298204" y="4836170"/>
            <a:ext cx="114775" cy="172034"/>
            <a:chOff x="3184" y="10722"/>
            <a:chExt cx="4683" cy="7507"/>
          </a:xfrm>
        </p:grpSpPr>
        <p:sp>
          <p:nvSpPr>
            <p:cNvPr id="150" name="Freeform 149"/>
            <p:cNvSpPr>
              <a:spLocks/>
            </p:cNvSpPr>
            <p:nvPr/>
          </p:nvSpPr>
          <p:spPr bwMode="auto">
            <a:xfrm>
              <a:off x="3184" y="10722"/>
              <a:ext cx="4683"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151" name="Group 150"/>
          <p:cNvGrpSpPr>
            <a:grpSpLocks/>
          </p:cNvGrpSpPr>
          <p:nvPr/>
        </p:nvGrpSpPr>
        <p:grpSpPr bwMode="auto">
          <a:xfrm rot="16200000" flipV="1">
            <a:off x="7527841" y="5643921"/>
            <a:ext cx="448314" cy="160952"/>
            <a:chOff x="3184" y="10722"/>
            <a:chExt cx="4683" cy="7507"/>
          </a:xfrm>
        </p:grpSpPr>
        <p:sp>
          <p:nvSpPr>
            <p:cNvPr id="152" name="Freeform 151"/>
            <p:cNvSpPr>
              <a:spLocks/>
            </p:cNvSpPr>
            <p:nvPr/>
          </p:nvSpPr>
          <p:spPr bwMode="auto">
            <a:xfrm>
              <a:off x="3184" y="10722"/>
              <a:ext cx="4683"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147" name="Group 4"/>
          <p:cNvGrpSpPr>
            <a:grpSpLocks/>
          </p:cNvGrpSpPr>
          <p:nvPr/>
        </p:nvGrpSpPr>
        <p:grpSpPr bwMode="auto">
          <a:xfrm rot="16200000" flipH="1">
            <a:off x="6912942" y="3649194"/>
            <a:ext cx="182066" cy="344068"/>
            <a:chOff x="3205" y="10722"/>
            <a:chExt cx="4683" cy="7507"/>
          </a:xfrm>
        </p:grpSpPr>
        <p:sp>
          <p:nvSpPr>
            <p:cNvPr id="148" name="Freeform 5"/>
            <p:cNvSpPr>
              <a:spLocks/>
            </p:cNvSpPr>
            <p:nvPr/>
          </p:nvSpPr>
          <p:spPr bwMode="auto">
            <a:xfrm>
              <a:off x="3205" y="10722"/>
              <a:ext cx="4683"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solidFill>
                  <a:srgbClr val="FF0000"/>
                </a:solidFill>
              </a:endParaRPr>
            </a:p>
          </p:txBody>
        </p:sp>
      </p:grpSp>
      <p:grpSp>
        <p:nvGrpSpPr>
          <p:cNvPr id="119" name="Group 4"/>
          <p:cNvGrpSpPr>
            <a:grpSpLocks/>
          </p:cNvGrpSpPr>
          <p:nvPr/>
        </p:nvGrpSpPr>
        <p:grpSpPr bwMode="auto">
          <a:xfrm>
            <a:off x="2899463" y="3076170"/>
            <a:ext cx="548929" cy="2430953"/>
            <a:chOff x="-17392" y="10722"/>
            <a:chExt cx="28099" cy="7507"/>
          </a:xfrm>
        </p:grpSpPr>
        <p:sp>
          <p:nvSpPr>
            <p:cNvPr id="120" name="Freeform 5"/>
            <p:cNvSpPr>
              <a:spLocks/>
            </p:cNvSpPr>
            <p:nvPr/>
          </p:nvSpPr>
          <p:spPr bwMode="auto">
            <a:xfrm>
              <a:off x="-17392" y="10722"/>
              <a:ext cx="28099"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274" name="Group 4"/>
          <p:cNvGrpSpPr>
            <a:grpSpLocks/>
          </p:cNvGrpSpPr>
          <p:nvPr/>
        </p:nvGrpSpPr>
        <p:grpSpPr bwMode="auto">
          <a:xfrm flipH="1">
            <a:off x="5758021" y="3394342"/>
            <a:ext cx="391431" cy="488628"/>
            <a:chOff x="-17392" y="10722"/>
            <a:chExt cx="28099" cy="7507"/>
          </a:xfrm>
        </p:grpSpPr>
        <p:sp>
          <p:nvSpPr>
            <p:cNvPr id="275" name="Freeform 5"/>
            <p:cNvSpPr>
              <a:spLocks/>
            </p:cNvSpPr>
            <p:nvPr/>
          </p:nvSpPr>
          <p:spPr bwMode="auto">
            <a:xfrm>
              <a:off x="-17392" y="10722"/>
              <a:ext cx="28099"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257" name="Group 4"/>
          <p:cNvGrpSpPr>
            <a:grpSpLocks/>
          </p:cNvGrpSpPr>
          <p:nvPr/>
        </p:nvGrpSpPr>
        <p:grpSpPr bwMode="auto">
          <a:xfrm flipH="1">
            <a:off x="6784117" y="1818707"/>
            <a:ext cx="391431" cy="3019017"/>
            <a:chOff x="-17392" y="10722"/>
            <a:chExt cx="28099" cy="7507"/>
          </a:xfrm>
        </p:grpSpPr>
        <p:sp>
          <p:nvSpPr>
            <p:cNvPr id="258" name="Freeform 5"/>
            <p:cNvSpPr>
              <a:spLocks/>
            </p:cNvSpPr>
            <p:nvPr/>
          </p:nvSpPr>
          <p:spPr bwMode="auto">
            <a:xfrm>
              <a:off x="-17392" y="10722"/>
              <a:ext cx="28099"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243" name="Group 4"/>
          <p:cNvGrpSpPr>
            <a:grpSpLocks/>
          </p:cNvGrpSpPr>
          <p:nvPr/>
        </p:nvGrpSpPr>
        <p:grpSpPr bwMode="auto">
          <a:xfrm flipH="1">
            <a:off x="8050177" y="1825201"/>
            <a:ext cx="391431" cy="3547585"/>
            <a:chOff x="-17392" y="10722"/>
            <a:chExt cx="28099" cy="7507"/>
          </a:xfrm>
        </p:grpSpPr>
        <p:sp>
          <p:nvSpPr>
            <p:cNvPr id="245" name="Freeform 5"/>
            <p:cNvSpPr>
              <a:spLocks/>
            </p:cNvSpPr>
            <p:nvPr/>
          </p:nvSpPr>
          <p:spPr bwMode="auto">
            <a:xfrm>
              <a:off x="-17392" y="10722"/>
              <a:ext cx="28099"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sp>
        <p:nvSpPr>
          <p:cNvPr id="114" name="Text Box 2"/>
          <p:cNvSpPr>
            <a:spLocks noChangeArrowheads="1"/>
          </p:cNvSpPr>
          <p:nvPr/>
        </p:nvSpPr>
        <p:spPr bwMode="auto">
          <a:xfrm>
            <a:off x="5096610" y="3468443"/>
            <a:ext cx="882549" cy="690631"/>
          </a:xfrm>
          <a:prstGeom prst="roundRect">
            <a:avLst>
              <a:gd name="adj" fmla="val 16667"/>
            </a:avLst>
          </a:prstGeom>
          <a:solidFill>
            <a:schemeClr val="accent6">
              <a:lumMod val="40000"/>
              <a:lumOff val="60000"/>
            </a:schemeClr>
          </a:solidFill>
          <a:ln w="9525">
            <a:solidFill>
              <a:schemeClr val="tx1"/>
            </a:solidFill>
            <a:miter lim="800000"/>
            <a:headEnd/>
            <a:tailEnd/>
          </a:ln>
        </p:spPr>
        <p:txBody>
          <a:bodyPr vert="horz" wrap="square" lIns="107577" tIns="53788" rIns="107577" bIns="53788" numCol="1" anchor="t" anchorCtr="0" compatLnSpc="1">
            <a:prstTxWarp prst="textNoShape">
              <a:avLst/>
            </a:prstTxWarp>
          </a:bodyPr>
          <a:lstStyle/>
          <a:p>
            <a:pPr algn="ctr" defTabSz="1075742" eaLnBrk="0" fontAlgn="base" hangingPunct="0">
              <a:spcBef>
                <a:spcPct val="0"/>
              </a:spcBef>
              <a:spcAft>
                <a:spcPts val="941"/>
              </a:spcAft>
            </a:pPr>
            <a:r>
              <a:rPr lang="en-US" altLang="en-US" sz="941" dirty="0">
                <a:latin typeface="Arial" pitchFamily="34" charset="0"/>
                <a:cs typeface="Arial" pitchFamily="34" charset="0"/>
              </a:rPr>
              <a:t>Structural Iron &amp; Steel Worker</a:t>
            </a:r>
            <a:endParaRPr lang="en-US" altLang="en-US" sz="2118" dirty="0">
              <a:latin typeface="Arial" panose="020B0604020202020204" pitchFamily="34" charset="0"/>
              <a:cs typeface="Arial" pitchFamily="34" charset="0"/>
            </a:endParaRPr>
          </a:p>
        </p:txBody>
      </p:sp>
      <p:grpSp>
        <p:nvGrpSpPr>
          <p:cNvPr id="207" name="Group 4"/>
          <p:cNvGrpSpPr>
            <a:grpSpLocks/>
          </p:cNvGrpSpPr>
          <p:nvPr/>
        </p:nvGrpSpPr>
        <p:grpSpPr bwMode="auto">
          <a:xfrm rot="16200000" flipH="1">
            <a:off x="3493092" y="5340619"/>
            <a:ext cx="197882" cy="523308"/>
            <a:chOff x="3205" y="10722"/>
            <a:chExt cx="4683" cy="7507"/>
          </a:xfrm>
        </p:grpSpPr>
        <p:sp>
          <p:nvSpPr>
            <p:cNvPr id="208" name="Freeform 5"/>
            <p:cNvSpPr>
              <a:spLocks/>
            </p:cNvSpPr>
            <p:nvPr/>
          </p:nvSpPr>
          <p:spPr bwMode="auto">
            <a:xfrm>
              <a:off x="3205" y="10722"/>
              <a:ext cx="4683"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137" name="Group 136"/>
          <p:cNvGrpSpPr>
            <a:grpSpLocks/>
          </p:cNvGrpSpPr>
          <p:nvPr/>
        </p:nvGrpSpPr>
        <p:grpSpPr bwMode="auto">
          <a:xfrm rot="5400000">
            <a:off x="8288015" y="3202509"/>
            <a:ext cx="114775" cy="199021"/>
            <a:chOff x="3184" y="10722"/>
            <a:chExt cx="4683" cy="7507"/>
          </a:xfrm>
        </p:grpSpPr>
        <p:sp>
          <p:nvSpPr>
            <p:cNvPr id="143" name="Freeform 142"/>
            <p:cNvSpPr>
              <a:spLocks/>
            </p:cNvSpPr>
            <p:nvPr/>
          </p:nvSpPr>
          <p:spPr bwMode="auto">
            <a:xfrm>
              <a:off x="3184" y="10722"/>
              <a:ext cx="4683"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138" name="Group 137"/>
          <p:cNvGrpSpPr>
            <a:grpSpLocks/>
          </p:cNvGrpSpPr>
          <p:nvPr/>
        </p:nvGrpSpPr>
        <p:grpSpPr bwMode="auto">
          <a:xfrm rot="5400000">
            <a:off x="8288015" y="3798931"/>
            <a:ext cx="114775" cy="172034"/>
            <a:chOff x="3184" y="10722"/>
            <a:chExt cx="4683" cy="7507"/>
          </a:xfrm>
        </p:grpSpPr>
        <p:sp>
          <p:nvSpPr>
            <p:cNvPr id="139" name="Freeform 138"/>
            <p:cNvSpPr>
              <a:spLocks/>
            </p:cNvSpPr>
            <p:nvPr/>
          </p:nvSpPr>
          <p:spPr bwMode="auto">
            <a:xfrm>
              <a:off x="3184" y="10722"/>
              <a:ext cx="4683"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99" name="Group 98"/>
          <p:cNvGrpSpPr>
            <a:grpSpLocks/>
          </p:cNvGrpSpPr>
          <p:nvPr/>
        </p:nvGrpSpPr>
        <p:grpSpPr bwMode="auto">
          <a:xfrm rot="5400000">
            <a:off x="8291865" y="4303432"/>
            <a:ext cx="114775" cy="172034"/>
            <a:chOff x="3184" y="10722"/>
            <a:chExt cx="4683" cy="7507"/>
          </a:xfrm>
        </p:grpSpPr>
        <p:sp>
          <p:nvSpPr>
            <p:cNvPr id="100" name="Freeform 99"/>
            <p:cNvSpPr>
              <a:spLocks/>
            </p:cNvSpPr>
            <p:nvPr/>
          </p:nvSpPr>
          <p:spPr bwMode="auto">
            <a:xfrm>
              <a:off x="3184" y="10722"/>
              <a:ext cx="4683"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sp>
        <p:nvSpPr>
          <p:cNvPr id="247" name="Text Box 2"/>
          <p:cNvSpPr>
            <a:spLocks noChangeArrowheads="1"/>
          </p:cNvSpPr>
          <p:nvPr/>
        </p:nvSpPr>
        <p:spPr bwMode="auto">
          <a:xfrm>
            <a:off x="3487913" y="5600725"/>
            <a:ext cx="928223" cy="411578"/>
          </a:xfrm>
          <a:prstGeom prst="roundRect">
            <a:avLst>
              <a:gd name="adj" fmla="val 16667"/>
            </a:avLst>
          </a:prstGeom>
          <a:solidFill>
            <a:schemeClr val="accent6">
              <a:lumMod val="40000"/>
              <a:lumOff val="60000"/>
            </a:schemeClr>
          </a:solidFill>
          <a:ln w="9525">
            <a:solidFill>
              <a:schemeClr val="tx1"/>
            </a:solidFill>
            <a:miter lim="800000"/>
            <a:headEnd/>
            <a:tailEnd/>
          </a:ln>
        </p:spPr>
        <p:txBody>
          <a:bodyPr vert="horz" wrap="square" lIns="107577" tIns="53788" rIns="107577" bIns="53788" numCol="1" anchor="t" anchorCtr="0" compatLnSpc="1">
            <a:prstTxWarp prst="textNoShape">
              <a:avLst/>
            </a:prstTxWarp>
          </a:bodyPr>
          <a:lstStyle/>
          <a:p>
            <a:pPr algn="ctr" defTabSz="1075742" eaLnBrk="0" fontAlgn="base" hangingPunct="0">
              <a:spcBef>
                <a:spcPct val="0"/>
              </a:spcBef>
              <a:spcAft>
                <a:spcPts val="941"/>
              </a:spcAft>
            </a:pPr>
            <a:r>
              <a:rPr lang="en-US" altLang="en-US" sz="941" dirty="0">
                <a:latin typeface="Arial" pitchFamily="34" charset="0"/>
                <a:cs typeface="Arial" pitchFamily="34" charset="0"/>
              </a:rPr>
              <a:t>Construction Laborers</a:t>
            </a:r>
          </a:p>
        </p:txBody>
      </p:sp>
      <p:sp>
        <p:nvSpPr>
          <p:cNvPr id="249" name="TextBox 248"/>
          <p:cNvSpPr txBox="1"/>
          <p:nvPr/>
        </p:nvSpPr>
        <p:spPr>
          <a:xfrm>
            <a:off x="281994" y="334943"/>
            <a:ext cx="8549149" cy="526747"/>
          </a:xfrm>
          <a:prstGeom prst="rect">
            <a:avLst/>
          </a:prstGeom>
          <a:noFill/>
        </p:spPr>
        <p:txBody>
          <a:bodyPr wrap="square" rtlCol="0">
            <a:spAutoFit/>
          </a:bodyPr>
          <a:lstStyle/>
          <a:p>
            <a:pPr algn="ctr"/>
            <a:r>
              <a:rPr lang="en-US" sz="2823" b="1" dirty="0">
                <a:solidFill>
                  <a:srgbClr val="22518A"/>
                </a:solidFill>
              </a:rPr>
              <a:t>Colorado’s </a:t>
            </a:r>
            <a:r>
              <a:rPr lang="en-US" sz="2823" b="1" dirty="0">
                <a:solidFill>
                  <a:srgbClr val="22518A"/>
                </a:solidFill>
              </a:rPr>
              <a:t>Construction Top Jobs </a:t>
            </a:r>
            <a:r>
              <a:rPr lang="en-US" sz="2823" b="1" dirty="0">
                <a:solidFill>
                  <a:srgbClr val="22518A"/>
                </a:solidFill>
              </a:rPr>
              <a:t>Map</a:t>
            </a:r>
          </a:p>
        </p:txBody>
      </p:sp>
      <p:sp>
        <p:nvSpPr>
          <p:cNvPr id="157" name="Text Box 2"/>
          <p:cNvSpPr>
            <a:spLocks noChangeArrowheads="1"/>
          </p:cNvSpPr>
          <p:nvPr/>
        </p:nvSpPr>
        <p:spPr bwMode="auto">
          <a:xfrm>
            <a:off x="3679878" y="934131"/>
            <a:ext cx="1121196" cy="756455"/>
          </a:xfrm>
          <a:prstGeom prst="flowChartDocument">
            <a:avLst/>
          </a:prstGeom>
          <a:solidFill>
            <a:schemeClr val="accent6"/>
          </a:solidFill>
          <a:ln w="9525">
            <a:solidFill>
              <a:schemeClr val="accent6"/>
            </a:solidFill>
            <a:miter lim="800000"/>
            <a:headEnd/>
            <a:tailEnd/>
          </a:ln>
        </p:spPr>
        <p:txBody>
          <a:bodyPr vert="horz" wrap="square" lIns="107577" tIns="53788" rIns="107577" bIns="53788" numCol="1" anchor="t" anchorCtr="0" compatLnSpc="1">
            <a:prstTxWarp prst="textNoShape">
              <a:avLst/>
            </a:prstTxWarp>
          </a:bodyPr>
          <a:lstStyle/>
          <a:p>
            <a:pPr algn="ctr" defTabSz="1075742" eaLnBrk="0" fontAlgn="base" hangingPunct="0">
              <a:spcBef>
                <a:spcPct val="0"/>
              </a:spcBef>
              <a:spcAft>
                <a:spcPts val="941"/>
              </a:spcAft>
            </a:pPr>
            <a:r>
              <a:rPr lang="en-US" altLang="en-US" sz="941" b="1" cap="all" dirty="0">
                <a:solidFill>
                  <a:schemeClr val="bg1"/>
                </a:solidFill>
                <a:cs typeface="Arial" pitchFamily="34" charset="0"/>
              </a:rPr>
              <a:t>Building &amp; </a:t>
            </a:r>
            <a:r>
              <a:rPr lang="en-US" altLang="en-US" sz="941" b="1" cap="all" dirty="0">
                <a:solidFill>
                  <a:schemeClr val="bg1"/>
                </a:solidFill>
                <a:cs typeface="Arial" pitchFamily="34" charset="0"/>
              </a:rPr>
              <a:t>infrastructure </a:t>
            </a:r>
            <a:r>
              <a:rPr lang="en-US" altLang="en-US" sz="941" b="1" cap="all" dirty="0">
                <a:solidFill>
                  <a:schemeClr val="bg1"/>
                </a:solidFill>
                <a:cs typeface="Arial" pitchFamily="34" charset="0"/>
              </a:rPr>
              <a:t>with Skilled Trades</a:t>
            </a:r>
            <a:endParaRPr lang="en-US" altLang="en-US" sz="2118" b="1" cap="all" dirty="0">
              <a:solidFill>
                <a:schemeClr val="bg1"/>
              </a:solidFill>
              <a:cs typeface="Arial" pitchFamily="34" charset="0"/>
            </a:endParaRPr>
          </a:p>
        </p:txBody>
      </p:sp>
      <p:sp>
        <p:nvSpPr>
          <p:cNvPr id="168" name="Text Box 2"/>
          <p:cNvSpPr>
            <a:spLocks noChangeArrowheads="1"/>
          </p:cNvSpPr>
          <p:nvPr/>
        </p:nvSpPr>
        <p:spPr bwMode="auto">
          <a:xfrm>
            <a:off x="3871111" y="2368045"/>
            <a:ext cx="752548" cy="228659"/>
          </a:xfrm>
          <a:prstGeom prst="roundRect">
            <a:avLst>
              <a:gd name="adj" fmla="val 16667"/>
            </a:avLst>
          </a:prstGeom>
          <a:solidFill>
            <a:schemeClr val="accent6">
              <a:lumMod val="40000"/>
              <a:lumOff val="60000"/>
            </a:schemeClr>
          </a:solidFill>
          <a:ln w="9525">
            <a:solidFill>
              <a:schemeClr val="tx1"/>
            </a:solidFill>
            <a:miter lim="800000"/>
            <a:headEnd/>
            <a:tailEnd/>
          </a:ln>
        </p:spPr>
        <p:txBody>
          <a:bodyPr vert="horz" wrap="square" lIns="107577" tIns="53788" rIns="107577" bIns="53788" numCol="1" anchor="ctr" anchorCtr="0" compatLnSpc="1">
            <a:prstTxWarp prst="textNoShape">
              <a:avLst/>
            </a:prstTxWarp>
          </a:bodyPr>
          <a:lstStyle/>
          <a:p>
            <a:pPr algn="ctr" defTabSz="1075742" eaLnBrk="0" fontAlgn="base" hangingPunct="0">
              <a:spcBef>
                <a:spcPct val="0"/>
              </a:spcBef>
              <a:spcAft>
                <a:spcPts val="941"/>
              </a:spcAft>
            </a:pPr>
            <a:r>
              <a:rPr lang="en-US" altLang="en-US" sz="941" dirty="0">
                <a:latin typeface="Arial" pitchFamily="34" charset="0"/>
                <a:cs typeface="Arial" pitchFamily="34" charset="0"/>
              </a:rPr>
              <a:t>Foreman</a:t>
            </a:r>
            <a:endParaRPr lang="en-US" altLang="en-US" sz="2118" dirty="0">
              <a:latin typeface="Arial" panose="020B0604020202020204" pitchFamily="34" charset="0"/>
              <a:cs typeface="Arial" pitchFamily="34" charset="0"/>
            </a:endParaRPr>
          </a:p>
        </p:txBody>
      </p:sp>
      <p:sp>
        <p:nvSpPr>
          <p:cNvPr id="173" name="Text Box 2"/>
          <p:cNvSpPr>
            <a:spLocks noChangeArrowheads="1"/>
          </p:cNvSpPr>
          <p:nvPr/>
        </p:nvSpPr>
        <p:spPr bwMode="auto">
          <a:xfrm>
            <a:off x="3668745" y="1904290"/>
            <a:ext cx="1121196" cy="320942"/>
          </a:xfrm>
          <a:prstGeom prst="roundRect">
            <a:avLst>
              <a:gd name="adj" fmla="val 16667"/>
            </a:avLst>
          </a:prstGeom>
          <a:solidFill>
            <a:schemeClr val="accent6">
              <a:lumMod val="40000"/>
              <a:lumOff val="60000"/>
            </a:schemeClr>
          </a:solidFill>
          <a:ln w="9525">
            <a:solidFill>
              <a:schemeClr val="tx1"/>
            </a:solidFill>
            <a:miter lim="800000"/>
            <a:headEnd/>
            <a:tailEnd/>
          </a:ln>
        </p:spPr>
        <p:txBody>
          <a:bodyPr vert="horz" wrap="square" lIns="107577" tIns="53788" rIns="107577" bIns="53788" numCol="1" anchor="ctr" anchorCtr="0" compatLnSpc="1">
            <a:prstTxWarp prst="textNoShape">
              <a:avLst/>
            </a:prstTxWarp>
          </a:bodyPr>
          <a:lstStyle/>
          <a:p>
            <a:pPr algn="ctr" defTabSz="1075742" eaLnBrk="0" fontAlgn="base" hangingPunct="0">
              <a:spcBef>
                <a:spcPct val="0"/>
              </a:spcBef>
              <a:spcAft>
                <a:spcPts val="941"/>
              </a:spcAft>
            </a:pPr>
            <a:r>
              <a:rPr lang="en-US" altLang="en-US" sz="941" dirty="0">
                <a:latin typeface="Arial" pitchFamily="34" charset="0"/>
                <a:cs typeface="Arial" pitchFamily="34" charset="0"/>
              </a:rPr>
              <a:t>Superintendent</a:t>
            </a:r>
            <a:endParaRPr lang="en-US" altLang="en-US" sz="2118" dirty="0">
              <a:latin typeface="Arial" panose="020B0604020202020204" pitchFamily="34" charset="0"/>
              <a:cs typeface="Arial" pitchFamily="34" charset="0"/>
            </a:endParaRPr>
          </a:p>
        </p:txBody>
      </p:sp>
      <p:sp>
        <p:nvSpPr>
          <p:cNvPr id="176" name="Text Box 2"/>
          <p:cNvSpPr>
            <a:spLocks noChangeArrowheads="1"/>
          </p:cNvSpPr>
          <p:nvPr/>
        </p:nvSpPr>
        <p:spPr bwMode="auto">
          <a:xfrm>
            <a:off x="5108155" y="4256336"/>
            <a:ext cx="882550" cy="717685"/>
          </a:xfrm>
          <a:prstGeom prst="roundRect">
            <a:avLst>
              <a:gd name="adj" fmla="val 16667"/>
            </a:avLst>
          </a:prstGeom>
          <a:solidFill>
            <a:schemeClr val="accent6">
              <a:lumMod val="40000"/>
              <a:lumOff val="60000"/>
            </a:schemeClr>
          </a:solidFill>
          <a:ln w="9525">
            <a:solidFill>
              <a:schemeClr val="tx1"/>
            </a:solidFill>
            <a:miter lim="800000"/>
            <a:headEnd/>
            <a:tailEnd/>
          </a:ln>
        </p:spPr>
        <p:txBody>
          <a:bodyPr vert="horz" wrap="square" lIns="107577" tIns="53788" rIns="107577" bIns="53788" numCol="1" anchor="t" anchorCtr="0" compatLnSpc="1">
            <a:prstTxWarp prst="textNoShape">
              <a:avLst/>
            </a:prstTxWarp>
          </a:bodyPr>
          <a:lstStyle/>
          <a:p>
            <a:pPr algn="ctr" defTabSz="1075742" eaLnBrk="0" fontAlgn="base" hangingPunct="0">
              <a:spcBef>
                <a:spcPct val="0"/>
              </a:spcBef>
              <a:spcAft>
                <a:spcPts val="941"/>
              </a:spcAft>
            </a:pPr>
            <a:r>
              <a:rPr lang="en-US" altLang="en-US" sz="941" dirty="0">
                <a:latin typeface="Arial" pitchFamily="34" charset="0"/>
                <a:cs typeface="Arial" pitchFamily="34" charset="0"/>
              </a:rPr>
              <a:t>Operating Engineer &amp; Equipment Operator</a:t>
            </a:r>
            <a:endParaRPr lang="en-US" altLang="en-US" sz="2118" dirty="0">
              <a:latin typeface="Arial" panose="020B0604020202020204" pitchFamily="34" charset="0"/>
              <a:cs typeface="Arial" pitchFamily="34" charset="0"/>
            </a:endParaRPr>
          </a:p>
        </p:txBody>
      </p:sp>
      <p:grpSp>
        <p:nvGrpSpPr>
          <p:cNvPr id="261" name="Group 4"/>
          <p:cNvGrpSpPr>
            <a:grpSpLocks/>
          </p:cNvGrpSpPr>
          <p:nvPr/>
        </p:nvGrpSpPr>
        <p:grpSpPr bwMode="auto">
          <a:xfrm rot="16200000" flipH="1">
            <a:off x="6912942" y="3168614"/>
            <a:ext cx="182066" cy="344068"/>
            <a:chOff x="3205" y="10722"/>
            <a:chExt cx="4683" cy="7507"/>
          </a:xfrm>
        </p:grpSpPr>
        <p:sp>
          <p:nvSpPr>
            <p:cNvPr id="262" name="Freeform 5"/>
            <p:cNvSpPr>
              <a:spLocks/>
            </p:cNvSpPr>
            <p:nvPr/>
          </p:nvSpPr>
          <p:spPr bwMode="auto">
            <a:xfrm>
              <a:off x="3205" y="10722"/>
              <a:ext cx="4683"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solidFill>
                  <a:srgbClr val="FF0000"/>
                </a:solidFill>
              </a:endParaRPr>
            </a:p>
          </p:txBody>
        </p:sp>
      </p:grpSp>
      <p:sp>
        <p:nvSpPr>
          <p:cNvPr id="268" name="Text Box 2"/>
          <p:cNvSpPr>
            <a:spLocks noChangeArrowheads="1"/>
          </p:cNvSpPr>
          <p:nvPr/>
        </p:nvSpPr>
        <p:spPr bwMode="auto">
          <a:xfrm>
            <a:off x="6290399" y="3076172"/>
            <a:ext cx="761287" cy="320942"/>
          </a:xfrm>
          <a:prstGeom prst="roundRect">
            <a:avLst>
              <a:gd name="adj" fmla="val 16667"/>
            </a:avLst>
          </a:prstGeom>
          <a:solidFill>
            <a:schemeClr val="accent2">
              <a:lumMod val="60000"/>
              <a:lumOff val="40000"/>
            </a:schemeClr>
          </a:solidFill>
          <a:ln w="9525">
            <a:solidFill>
              <a:schemeClr val="bg2">
                <a:lumMod val="50000"/>
              </a:schemeClr>
            </a:solidFill>
            <a:miter lim="800000"/>
            <a:headEnd/>
            <a:tailEnd/>
          </a:ln>
        </p:spPr>
        <p:txBody>
          <a:bodyPr vert="horz" wrap="square" lIns="62345" tIns="31173" rIns="62345" bIns="31173" numCol="1" anchor="ctr" anchorCtr="0" compatLnSpc="1">
            <a:prstTxWarp prst="textNoShape">
              <a:avLst/>
            </a:prstTxWarp>
          </a:bodyPr>
          <a:lstStyle/>
          <a:p>
            <a:pPr algn="ctr" eaLnBrk="0" fontAlgn="base" hangingPunct="0">
              <a:spcBef>
                <a:spcPct val="0"/>
              </a:spcBef>
              <a:spcAft>
                <a:spcPts val="545"/>
              </a:spcAft>
            </a:pPr>
            <a:r>
              <a:rPr lang="en-US" altLang="en-US" sz="941" dirty="0">
                <a:latin typeface="Arial" panose="020B0604020202020204" pitchFamily="34" charset="0"/>
              </a:rPr>
              <a:t>Architect</a:t>
            </a:r>
          </a:p>
        </p:txBody>
      </p:sp>
      <p:sp>
        <p:nvSpPr>
          <p:cNvPr id="103" name="Text Box 2"/>
          <p:cNvSpPr>
            <a:spLocks noChangeArrowheads="1"/>
          </p:cNvSpPr>
          <p:nvPr/>
        </p:nvSpPr>
        <p:spPr bwMode="auto">
          <a:xfrm>
            <a:off x="957560" y="3451143"/>
            <a:ext cx="3895008" cy="1956933"/>
          </a:xfrm>
          <a:prstGeom prst="roundRect">
            <a:avLst>
              <a:gd name="adj" fmla="val 16667"/>
            </a:avLst>
          </a:prstGeom>
          <a:solidFill>
            <a:schemeClr val="accent6">
              <a:lumMod val="40000"/>
              <a:lumOff val="60000"/>
            </a:schemeClr>
          </a:solidFill>
          <a:ln w="9525">
            <a:solidFill>
              <a:schemeClr val="tx1"/>
            </a:solidFill>
            <a:miter lim="800000"/>
            <a:headEnd/>
            <a:tailEnd/>
          </a:ln>
        </p:spPr>
        <p:txBody>
          <a:bodyPr vert="horz" wrap="square" lIns="107577" tIns="53788" rIns="107577" bIns="53788" numCol="1" anchor="ctr" anchorCtr="0" compatLnSpc="1">
            <a:prstTxWarp prst="textNoShape">
              <a:avLst/>
            </a:prstTxWarp>
          </a:bodyPr>
          <a:lstStyle/>
          <a:p>
            <a:pPr algn="ctr" defTabSz="1075742" eaLnBrk="0" fontAlgn="base" hangingPunct="0">
              <a:spcBef>
                <a:spcPct val="0"/>
              </a:spcBef>
            </a:pPr>
            <a:r>
              <a:rPr lang="en-US" altLang="en-US" sz="941" dirty="0">
                <a:latin typeface="Arial" pitchFamily="34" charset="0"/>
                <a:cs typeface="Arial" pitchFamily="34" charset="0"/>
              </a:rPr>
              <a:t>Skilled Trades Professional/Journeyman/Technician, including:</a:t>
            </a:r>
          </a:p>
          <a:p>
            <a:pPr algn="ctr" defTabSz="1075742" eaLnBrk="0" fontAlgn="base" hangingPunct="0">
              <a:spcBef>
                <a:spcPct val="0"/>
              </a:spcBef>
            </a:pPr>
            <a:r>
              <a:rPr lang="en-US" altLang="en-US" sz="941" dirty="0" err="1">
                <a:latin typeface="Arial" pitchFamily="34" charset="0"/>
                <a:cs typeface="Arial" pitchFamily="34" charset="0"/>
              </a:rPr>
              <a:t>Brickmason</a:t>
            </a:r>
            <a:r>
              <a:rPr lang="en-US" altLang="en-US" sz="941" dirty="0">
                <a:latin typeface="Arial" pitchFamily="34" charset="0"/>
                <a:cs typeface="Arial" pitchFamily="34" charset="0"/>
              </a:rPr>
              <a:t> &amp; </a:t>
            </a:r>
            <a:r>
              <a:rPr lang="en-US" altLang="en-US" sz="941" dirty="0" err="1">
                <a:latin typeface="Arial" pitchFamily="34" charset="0"/>
                <a:cs typeface="Arial" pitchFamily="34" charset="0"/>
              </a:rPr>
              <a:t>Blockmason</a:t>
            </a:r>
            <a:r>
              <a:rPr lang="en-US" altLang="en-US" sz="941" dirty="0">
                <a:latin typeface="Arial" pitchFamily="34" charset="0"/>
                <a:cs typeface="Arial" pitchFamily="34" charset="0"/>
              </a:rPr>
              <a:t>	Plumbers</a:t>
            </a:r>
          </a:p>
          <a:p>
            <a:pPr algn="ctr" defTabSz="1075742" eaLnBrk="0" fontAlgn="base" hangingPunct="0">
              <a:spcBef>
                <a:spcPct val="0"/>
              </a:spcBef>
            </a:pPr>
            <a:r>
              <a:rPr lang="en-US" altLang="en-US" sz="941" dirty="0">
                <a:latin typeface="Arial" pitchFamily="34" charset="0"/>
                <a:cs typeface="Arial" pitchFamily="34" charset="0"/>
              </a:rPr>
              <a:t>Pipefitter &amp; Steamfitter	</a:t>
            </a:r>
            <a:r>
              <a:rPr lang="en-US" altLang="en-US" sz="941" dirty="0" err="1">
                <a:latin typeface="Arial" pitchFamily="34" charset="0"/>
                <a:cs typeface="Arial" pitchFamily="34" charset="0"/>
              </a:rPr>
              <a:t>Firesprinkler</a:t>
            </a:r>
            <a:r>
              <a:rPr lang="en-US" altLang="en-US" sz="941" dirty="0">
                <a:latin typeface="Arial" pitchFamily="34" charset="0"/>
                <a:cs typeface="Arial" pitchFamily="34" charset="0"/>
              </a:rPr>
              <a:t> Fitters</a:t>
            </a:r>
          </a:p>
          <a:p>
            <a:pPr algn="ctr" defTabSz="1075742" eaLnBrk="0" fontAlgn="base" hangingPunct="0">
              <a:spcBef>
                <a:spcPct val="0"/>
              </a:spcBef>
            </a:pPr>
            <a:r>
              <a:rPr lang="en-US" altLang="en-US" sz="941" dirty="0">
                <a:latin typeface="Arial" pitchFamily="34" charset="0"/>
                <a:cs typeface="Arial" pitchFamily="34" charset="0"/>
              </a:rPr>
              <a:t>Heating</a:t>
            </a:r>
            <a:r>
              <a:rPr lang="en-US" altLang="en-US" sz="941" dirty="0">
                <a:latin typeface="Arial" pitchFamily="34" charset="0"/>
                <a:cs typeface="Arial" pitchFamily="34" charset="0"/>
              </a:rPr>
              <a:t>, Air Conditioning, &amp; Refrigeration Mechanics &amp; </a:t>
            </a:r>
            <a:r>
              <a:rPr lang="en-US" altLang="en-US" sz="941" dirty="0">
                <a:latin typeface="Arial" pitchFamily="34" charset="0"/>
                <a:cs typeface="Arial" pitchFamily="34" charset="0"/>
              </a:rPr>
              <a:t>Installers</a:t>
            </a:r>
          </a:p>
          <a:p>
            <a:pPr algn="ctr" defTabSz="1075742" eaLnBrk="0" fontAlgn="base" hangingPunct="0">
              <a:spcBef>
                <a:spcPct val="0"/>
              </a:spcBef>
            </a:pPr>
            <a:r>
              <a:rPr lang="en-US" altLang="en-US" sz="941" dirty="0">
                <a:latin typeface="Arial" pitchFamily="34" charset="0"/>
                <a:cs typeface="Arial" pitchFamily="34" charset="0"/>
              </a:rPr>
              <a:t>Security &amp; Fire Alarm Systems Installers</a:t>
            </a:r>
          </a:p>
          <a:p>
            <a:pPr algn="ctr" defTabSz="1075742" eaLnBrk="0" fontAlgn="base" hangingPunct="0">
              <a:spcBef>
                <a:spcPct val="0"/>
              </a:spcBef>
            </a:pPr>
            <a:r>
              <a:rPr lang="en-US" altLang="en-US" sz="941" dirty="0">
                <a:latin typeface="Arial" pitchFamily="34" charset="0"/>
                <a:cs typeface="Arial" pitchFamily="34" charset="0"/>
              </a:rPr>
              <a:t>Glazier	Electrician</a:t>
            </a:r>
          </a:p>
          <a:p>
            <a:pPr algn="ctr" defTabSz="1075742" eaLnBrk="0" fontAlgn="base" hangingPunct="0">
              <a:spcBef>
                <a:spcPct val="0"/>
              </a:spcBef>
            </a:pPr>
            <a:r>
              <a:rPr lang="en-US" altLang="en-US" sz="941" dirty="0">
                <a:latin typeface="Arial" pitchFamily="34" charset="0"/>
                <a:cs typeface="Arial" pitchFamily="34" charset="0"/>
              </a:rPr>
              <a:t>Sheet Metal Worker</a:t>
            </a:r>
          </a:p>
          <a:p>
            <a:pPr algn="ctr" defTabSz="1075742" eaLnBrk="0" fontAlgn="base" hangingPunct="0">
              <a:spcBef>
                <a:spcPct val="0"/>
              </a:spcBef>
            </a:pPr>
            <a:r>
              <a:rPr lang="en-US" altLang="en-US" sz="941" dirty="0">
                <a:latin typeface="Arial" pitchFamily="34" charset="0"/>
                <a:cs typeface="Arial" pitchFamily="34" charset="0"/>
              </a:rPr>
              <a:t>Tile &amp; Marble Setter</a:t>
            </a:r>
          </a:p>
          <a:p>
            <a:pPr algn="ctr" defTabSz="1075742" eaLnBrk="0" fontAlgn="base" hangingPunct="0">
              <a:spcBef>
                <a:spcPct val="0"/>
              </a:spcBef>
            </a:pPr>
            <a:r>
              <a:rPr lang="en-US" altLang="en-US" sz="941" dirty="0">
                <a:latin typeface="Arial" pitchFamily="34" charset="0"/>
                <a:cs typeface="Arial" pitchFamily="34" charset="0"/>
              </a:rPr>
              <a:t>Carpenter	</a:t>
            </a:r>
            <a:r>
              <a:rPr lang="en-US" altLang="en-US" sz="941" dirty="0" err="1">
                <a:latin typeface="Arial" pitchFamily="34" charset="0"/>
                <a:cs typeface="Arial" pitchFamily="34" charset="0"/>
              </a:rPr>
              <a:t>Pipelayer</a:t>
            </a:r>
            <a:endParaRPr lang="en-US" altLang="en-US" sz="941" dirty="0">
              <a:latin typeface="Arial" pitchFamily="34" charset="0"/>
              <a:cs typeface="Arial" pitchFamily="34" charset="0"/>
            </a:endParaRPr>
          </a:p>
          <a:p>
            <a:pPr algn="ctr" defTabSz="1075742" eaLnBrk="0" fontAlgn="base" hangingPunct="0">
              <a:spcBef>
                <a:spcPct val="0"/>
              </a:spcBef>
            </a:pPr>
            <a:r>
              <a:rPr lang="en-US" altLang="en-US" sz="941" dirty="0">
                <a:latin typeface="Arial" pitchFamily="34" charset="0"/>
                <a:cs typeface="Arial" pitchFamily="34" charset="0"/>
              </a:rPr>
              <a:t>Drywall &amp; Ceiling Tile Installer</a:t>
            </a:r>
          </a:p>
          <a:p>
            <a:pPr algn="ctr" defTabSz="1075742" eaLnBrk="0" fontAlgn="base" hangingPunct="0">
              <a:spcBef>
                <a:spcPct val="0"/>
              </a:spcBef>
            </a:pPr>
            <a:r>
              <a:rPr lang="en-US" altLang="en-US" sz="941" dirty="0">
                <a:latin typeface="Arial" pitchFamily="34" charset="0"/>
                <a:cs typeface="Arial" pitchFamily="34" charset="0"/>
              </a:rPr>
              <a:t>Cement Mason &amp; Concrete Finisher</a:t>
            </a:r>
          </a:p>
          <a:p>
            <a:pPr algn="ctr" defTabSz="1075742" eaLnBrk="0" fontAlgn="base" hangingPunct="0">
              <a:spcBef>
                <a:spcPct val="0"/>
              </a:spcBef>
            </a:pPr>
            <a:r>
              <a:rPr lang="en-US" altLang="en-US" sz="941" dirty="0">
                <a:latin typeface="Arial" pitchFamily="34" charset="0"/>
                <a:cs typeface="Arial" pitchFamily="34" charset="0"/>
              </a:rPr>
              <a:t>Roofer	Painter</a:t>
            </a:r>
          </a:p>
          <a:p>
            <a:pPr algn="ctr" defTabSz="1075742" eaLnBrk="0" fontAlgn="base" hangingPunct="0">
              <a:spcBef>
                <a:spcPct val="0"/>
              </a:spcBef>
            </a:pPr>
            <a:r>
              <a:rPr lang="en-US" altLang="en-US" sz="941" dirty="0">
                <a:latin typeface="Arial" pitchFamily="34" charset="0"/>
                <a:cs typeface="Arial" pitchFamily="34" charset="0"/>
              </a:rPr>
              <a:t>Insulation Worker</a:t>
            </a:r>
            <a:endParaRPr lang="en-US" altLang="en-US" sz="941" dirty="0">
              <a:latin typeface="Arial" pitchFamily="34" charset="0"/>
              <a:cs typeface="Arial" pitchFamily="34" charset="0"/>
            </a:endParaRPr>
          </a:p>
        </p:txBody>
      </p:sp>
      <p:sp>
        <p:nvSpPr>
          <p:cNvPr id="104" name="Text Box 2"/>
          <p:cNvSpPr>
            <a:spLocks noChangeArrowheads="1"/>
          </p:cNvSpPr>
          <p:nvPr/>
        </p:nvSpPr>
        <p:spPr bwMode="auto">
          <a:xfrm>
            <a:off x="6290400" y="3519311"/>
            <a:ext cx="783455" cy="413578"/>
          </a:xfrm>
          <a:prstGeom prst="roundRect">
            <a:avLst>
              <a:gd name="adj" fmla="val 16667"/>
            </a:avLst>
          </a:prstGeom>
          <a:solidFill>
            <a:schemeClr val="accent2">
              <a:lumMod val="60000"/>
              <a:lumOff val="40000"/>
            </a:schemeClr>
          </a:solidFill>
          <a:ln w="9525">
            <a:solidFill>
              <a:schemeClr val="bg2">
                <a:lumMod val="50000"/>
              </a:schemeClr>
            </a:solidFill>
            <a:miter lim="800000"/>
            <a:headEnd/>
            <a:tailEnd/>
          </a:ln>
        </p:spPr>
        <p:txBody>
          <a:bodyPr vert="horz" wrap="square" lIns="62345" tIns="31173" rIns="62345" bIns="31173" numCol="1" anchor="ctr" anchorCtr="0" compatLnSpc="1">
            <a:prstTxWarp prst="textNoShape">
              <a:avLst/>
            </a:prstTxWarp>
          </a:bodyPr>
          <a:lstStyle/>
          <a:p>
            <a:pPr algn="ctr" eaLnBrk="0" fontAlgn="base" hangingPunct="0">
              <a:spcBef>
                <a:spcPct val="0"/>
              </a:spcBef>
              <a:spcAft>
                <a:spcPts val="545"/>
              </a:spcAft>
            </a:pPr>
            <a:r>
              <a:rPr lang="en-US" altLang="en-US" sz="941" dirty="0">
                <a:latin typeface="Arial" panose="020B0604020202020204" pitchFamily="34" charset="0"/>
              </a:rPr>
              <a:t>Cost Estimator</a:t>
            </a:r>
          </a:p>
        </p:txBody>
      </p:sp>
      <p:sp>
        <p:nvSpPr>
          <p:cNvPr id="105" name="Text Box 2"/>
          <p:cNvSpPr>
            <a:spLocks noChangeArrowheads="1"/>
          </p:cNvSpPr>
          <p:nvPr/>
        </p:nvSpPr>
        <p:spPr bwMode="auto">
          <a:xfrm>
            <a:off x="7240078" y="942633"/>
            <a:ext cx="1039454" cy="535415"/>
          </a:xfrm>
          <a:prstGeom prst="flowChartDocument">
            <a:avLst/>
          </a:prstGeom>
          <a:solidFill>
            <a:srgbClr val="C00000"/>
          </a:solidFill>
          <a:ln w="9525">
            <a:solidFill>
              <a:schemeClr val="tx1"/>
            </a:solidFill>
            <a:miter lim="800000"/>
            <a:headEnd/>
            <a:tailEnd/>
          </a:ln>
        </p:spPr>
        <p:txBody>
          <a:bodyPr vert="horz" wrap="square" lIns="62345" tIns="31173" rIns="62345" bIns="31173" numCol="1" anchor="t" anchorCtr="0" compatLnSpc="1">
            <a:prstTxWarp prst="textNoShape">
              <a:avLst/>
            </a:prstTxWarp>
          </a:bodyPr>
          <a:lstStyle/>
          <a:p>
            <a:pPr algn="ctr" eaLnBrk="0" fontAlgn="base" hangingPunct="0">
              <a:spcBef>
                <a:spcPct val="0"/>
              </a:spcBef>
            </a:pPr>
            <a:r>
              <a:rPr lang="en-US" altLang="en-US" sz="941" b="1" cap="all" dirty="0">
                <a:solidFill>
                  <a:schemeClr val="bg1"/>
                </a:solidFill>
                <a:cs typeface="Arial" pitchFamily="34" charset="0"/>
              </a:rPr>
              <a:t>Pre-construction &amp; Professional</a:t>
            </a:r>
            <a:endParaRPr lang="en-US" altLang="en-US" sz="941" b="1" cap="all" dirty="0">
              <a:solidFill>
                <a:schemeClr val="bg1"/>
              </a:solidFill>
              <a:cs typeface="Arial" pitchFamily="34" charset="0"/>
            </a:endParaRPr>
          </a:p>
        </p:txBody>
      </p:sp>
      <p:sp>
        <p:nvSpPr>
          <p:cNvPr id="106" name="Text Box 2"/>
          <p:cNvSpPr>
            <a:spLocks noChangeArrowheads="1"/>
          </p:cNvSpPr>
          <p:nvPr/>
        </p:nvSpPr>
        <p:spPr bwMode="auto">
          <a:xfrm>
            <a:off x="7440931" y="5158871"/>
            <a:ext cx="880958" cy="415587"/>
          </a:xfrm>
          <a:prstGeom prst="roundRect">
            <a:avLst>
              <a:gd name="adj" fmla="val 16667"/>
            </a:avLst>
          </a:prstGeom>
          <a:solidFill>
            <a:schemeClr val="accent2">
              <a:lumMod val="60000"/>
              <a:lumOff val="40000"/>
            </a:schemeClr>
          </a:solidFill>
          <a:ln w="9525">
            <a:solidFill>
              <a:schemeClr val="bg2">
                <a:lumMod val="50000"/>
              </a:schemeClr>
            </a:solidFill>
            <a:miter lim="800000"/>
            <a:headEnd/>
            <a:tailEnd/>
          </a:ln>
        </p:spPr>
        <p:txBody>
          <a:bodyPr vert="horz" wrap="square" lIns="62345" tIns="31173" rIns="62345" bIns="31173" numCol="1" anchor="ctr" anchorCtr="0" compatLnSpc="1">
            <a:prstTxWarp prst="textNoShape">
              <a:avLst/>
            </a:prstTxWarp>
          </a:bodyPr>
          <a:lstStyle/>
          <a:p>
            <a:pPr algn="ctr" eaLnBrk="0" fontAlgn="base" hangingPunct="0">
              <a:spcBef>
                <a:spcPct val="0"/>
              </a:spcBef>
              <a:spcAft>
                <a:spcPts val="545"/>
              </a:spcAft>
            </a:pPr>
            <a:r>
              <a:rPr lang="en-US" altLang="en-US" sz="941" dirty="0">
                <a:latin typeface="Arial" panose="020B0604020202020204" pitchFamily="34" charset="0"/>
              </a:rPr>
              <a:t>Civil Engineer</a:t>
            </a:r>
          </a:p>
        </p:txBody>
      </p:sp>
      <p:sp>
        <p:nvSpPr>
          <p:cNvPr id="108" name="Text Box 2"/>
          <p:cNvSpPr>
            <a:spLocks noChangeArrowheads="1"/>
          </p:cNvSpPr>
          <p:nvPr/>
        </p:nvSpPr>
        <p:spPr bwMode="auto">
          <a:xfrm>
            <a:off x="7422887" y="3608339"/>
            <a:ext cx="880958" cy="415587"/>
          </a:xfrm>
          <a:prstGeom prst="roundRect">
            <a:avLst>
              <a:gd name="adj" fmla="val 16667"/>
            </a:avLst>
          </a:prstGeom>
          <a:solidFill>
            <a:schemeClr val="accent2">
              <a:lumMod val="60000"/>
              <a:lumOff val="40000"/>
            </a:schemeClr>
          </a:solidFill>
          <a:ln w="9525">
            <a:solidFill>
              <a:schemeClr val="bg2">
                <a:lumMod val="50000"/>
              </a:schemeClr>
            </a:solidFill>
            <a:miter lim="800000"/>
            <a:headEnd/>
            <a:tailEnd/>
          </a:ln>
        </p:spPr>
        <p:txBody>
          <a:bodyPr vert="horz" wrap="square" lIns="62345" tIns="31173" rIns="62345" bIns="31173" numCol="1" anchor="ctr" anchorCtr="0" compatLnSpc="1">
            <a:prstTxWarp prst="textNoShape">
              <a:avLst/>
            </a:prstTxWarp>
          </a:bodyPr>
          <a:lstStyle/>
          <a:p>
            <a:pPr algn="ctr" eaLnBrk="0" fontAlgn="base" hangingPunct="0">
              <a:spcBef>
                <a:spcPct val="0"/>
              </a:spcBef>
              <a:spcAft>
                <a:spcPts val="545"/>
              </a:spcAft>
            </a:pPr>
            <a:r>
              <a:rPr lang="en-US" altLang="en-US" sz="941" dirty="0">
                <a:latin typeface="Arial" panose="020B0604020202020204" pitchFamily="34" charset="0"/>
              </a:rPr>
              <a:t>Electrical Engineer</a:t>
            </a:r>
          </a:p>
        </p:txBody>
      </p:sp>
      <p:sp>
        <p:nvSpPr>
          <p:cNvPr id="109" name="Text Box 2"/>
          <p:cNvSpPr>
            <a:spLocks noChangeArrowheads="1"/>
          </p:cNvSpPr>
          <p:nvPr/>
        </p:nvSpPr>
        <p:spPr bwMode="auto">
          <a:xfrm>
            <a:off x="7325472" y="4126979"/>
            <a:ext cx="987120" cy="415587"/>
          </a:xfrm>
          <a:prstGeom prst="roundRect">
            <a:avLst>
              <a:gd name="adj" fmla="val 16667"/>
            </a:avLst>
          </a:prstGeom>
          <a:solidFill>
            <a:schemeClr val="accent2">
              <a:lumMod val="60000"/>
              <a:lumOff val="40000"/>
            </a:schemeClr>
          </a:solidFill>
          <a:ln w="9525">
            <a:solidFill>
              <a:schemeClr val="bg2">
                <a:lumMod val="50000"/>
              </a:schemeClr>
            </a:solidFill>
            <a:miter lim="800000"/>
            <a:headEnd/>
            <a:tailEnd/>
          </a:ln>
        </p:spPr>
        <p:txBody>
          <a:bodyPr vert="horz" wrap="square" lIns="62345" tIns="31173" rIns="62345" bIns="31173" numCol="1" anchor="ctr" anchorCtr="0" compatLnSpc="1">
            <a:prstTxWarp prst="textNoShape">
              <a:avLst/>
            </a:prstTxWarp>
          </a:bodyPr>
          <a:lstStyle/>
          <a:p>
            <a:pPr algn="ctr" eaLnBrk="0" fontAlgn="base" hangingPunct="0">
              <a:spcBef>
                <a:spcPct val="0"/>
              </a:spcBef>
              <a:spcAft>
                <a:spcPts val="545"/>
              </a:spcAft>
            </a:pPr>
            <a:r>
              <a:rPr lang="en-US" altLang="en-US" sz="941" dirty="0">
                <a:latin typeface="Arial" panose="020B0604020202020204" pitchFamily="34" charset="0"/>
              </a:rPr>
              <a:t>Environmental Engineer</a:t>
            </a:r>
          </a:p>
        </p:txBody>
      </p:sp>
      <p:sp>
        <p:nvSpPr>
          <p:cNvPr id="115" name="Text Box 2"/>
          <p:cNvSpPr>
            <a:spLocks noChangeArrowheads="1"/>
          </p:cNvSpPr>
          <p:nvPr/>
        </p:nvSpPr>
        <p:spPr bwMode="auto">
          <a:xfrm>
            <a:off x="7428927" y="4658609"/>
            <a:ext cx="880958" cy="415587"/>
          </a:xfrm>
          <a:prstGeom prst="roundRect">
            <a:avLst>
              <a:gd name="adj" fmla="val 16667"/>
            </a:avLst>
          </a:prstGeom>
          <a:solidFill>
            <a:schemeClr val="accent2">
              <a:lumMod val="60000"/>
              <a:lumOff val="40000"/>
            </a:schemeClr>
          </a:solidFill>
          <a:ln w="9525">
            <a:solidFill>
              <a:schemeClr val="bg2">
                <a:lumMod val="50000"/>
              </a:schemeClr>
            </a:solidFill>
            <a:miter lim="800000"/>
            <a:headEnd/>
            <a:tailEnd/>
          </a:ln>
        </p:spPr>
        <p:txBody>
          <a:bodyPr vert="horz" wrap="square" lIns="62345" tIns="31173" rIns="62345" bIns="31173" numCol="1" anchor="ctr" anchorCtr="0" compatLnSpc="1">
            <a:prstTxWarp prst="textNoShape">
              <a:avLst/>
            </a:prstTxWarp>
          </a:bodyPr>
          <a:lstStyle/>
          <a:p>
            <a:pPr algn="ctr" eaLnBrk="0" fontAlgn="base" hangingPunct="0">
              <a:spcBef>
                <a:spcPct val="0"/>
              </a:spcBef>
              <a:spcAft>
                <a:spcPts val="545"/>
              </a:spcAft>
            </a:pPr>
            <a:r>
              <a:rPr lang="en-US" altLang="en-US" sz="941" dirty="0">
                <a:latin typeface="Arial" panose="020B0604020202020204" pitchFamily="34" charset="0"/>
              </a:rPr>
              <a:t>Mechanical Engineer</a:t>
            </a:r>
          </a:p>
        </p:txBody>
      </p:sp>
      <p:sp>
        <p:nvSpPr>
          <p:cNvPr id="117" name="Text Box 2"/>
          <p:cNvSpPr>
            <a:spLocks noChangeArrowheads="1"/>
          </p:cNvSpPr>
          <p:nvPr/>
        </p:nvSpPr>
        <p:spPr bwMode="auto">
          <a:xfrm>
            <a:off x="7955868" y="3059488"/>
            <a:ext cx="980721" cy="456186"/>
          </a:xfrm>
          <a:prstGeom prst="roundRect">
            <a:avLst>
              <a:gd name="adj" fmla="val 16667"/>
            </a:avLst>
          </a:prstGeom>
          <a:solidFill>
            <a:schemeClr val="accent2">
              <a:lumMod val="60000"/>
              <a:lumOff val="40000"/>
            </a:schemeClr>
          </a:solidFill>
          <a:ln w="9525">
            <a:solidFill>
              <a:schemeClr val="bg2">
                <a:lumMod val="50000"/>
              </a:schemeClr>
            </a:solidFill>
            <a:miter lim="800000"/>
            <a:headEnd/>
            <a:tailEnd/>
          </a:ln>
        </p:spPr>
        <p:txBody>
          <a:bodyPr vert="horz" wrap="square" lIns="62345" tIns="31173" rIns="62345" bIns="31173" numCol="1" anchor="ctr" anchorCtr="0" compatLnSpc="1">
            <a:prstTxWarp prst="textNoShape">
              <a:avLst/>
            </a:prstTxWarp>
          </a:bodyPr>
          <a:lstStyle/>
          <a:p>
            <a:pPr algn="ctr" eaLnBrk="0" fontAlgn="base" hangingPunct="0">
              <a:spcBef>
                <a:spcPct val="0"/>
              </a:spcBef>
              <a:spcAft>
                <a:spcPts val="545"/>
              </a:spcAft>
            </a:pPr>
            <a:r>
              <a:rPr lang="en-US" altLang="en-US" sz="941" dirty="0">
                <a:latin typeface="Arial" panose="020B0604020202020204" pitchFamily="34" charset="0"/>
              </a:rPr>
              <a:t>Engineering Instructor, Postsecondary</a:t>
            </a:r>
            <a:endParaRPr lang="en-US" altLang="en-US" sz="941" dirty="0">
              <a:latin typeface="Arial" panose="020B0604020202020204" pitchFamily="34" charset="0"/>
            </a:endParaRPr>
          </a:p>
        </p:txBody>
      </p:sp>
      <p:sp>
        <p:nvSpPr>
          <p:cNvPr id="118" name="Text Box 2"/>
          <p:cNvSpPr>
            <a:spLocks noChangeArrowheads="1"/>
          </p:cNvSpPr>
          <p:nvPr/>
        </p:nvSpPr>
        <p:spPr bwMode="auto">
          <a:xfrm>
            <a:off x="7751999" y="5686525"/>
            <a:ext cx="922685" cy="514550"/>
          </a:xfrm>
          <a:prstGeom prst="roundRect">
            <a:avLst>
              <a:gd name="adj" fmla="val 16667"/>
            </a:avLst>
          </a:prstGeom>
          <a:solidFill>
            <a:schemeClr val="accent2">
              <a:lumMod val="60000"/>
              <a:lumOff val="40000"/>
            </a:schemeClr>
          </a:solidFill>
          <a:ln w="9525">
            <a:solidFill>
              <a:schemeClr val="bg2">
                <a:lumMod val="50000"/>
              </a:schemeClr>
            </a:solidFill>
            <a:miter lim="800000"/>
            <a:headEnd/>
            <a:tailEnd/>
          </a:ln>
        </p:spPr>
        <p:txBody>
          <a:bodyPr vert="horz" wrap="square" lIns="62345" tIns="31173" rIns="62345" bIns="31173" numCol="1" anchor="ctr" anchorCtr="0" compatLnSpc="1">
            <a:prstTxWarp prst="textNoShape">
              <a:avLst/>
            </a:prstTxWarp>
          </a:bodyPr>
          <a:lstStyle/>
          <a:p>
            <a:pPr algn="ctr" eaLnBrk="0" fontAlgn="base" hangingPunct="0">
              <a:spcBef>
                <a:spcPct val="0"/>
              </a:spcBef>
              <a:spcAft>
                <a:spcPts val="545"/>
              </a:spcAft>
            </a:pPr>
            <a:r>
              <a:rPr lang="en-US" altLang="en-US" sz="941" dirty="0">
                <a:latin typeface="Arial" panose="020B0604020202020204" pitchFamily="34" charset="0"/>
              </a:rPr>
              <a:t>Civil Engineering Technician</a:t>
            </a:r>
          </a:p>
        </p:txBody>
      </p:sp>
      <p:sp>
        <p:nvSpPr>
          <p:cNvPr id="85" name="Text Box 2"/>
          <p:cNvSpPr>
            <a:spLocks noChangeArrowheads="1"/>
          </p:cNvSpPr>
          <p:nvPr/>
        </p:nvSpPr>
        <p:spPr bwMode="auto">
          <a:xfrm>
            <a:off x="6310085" y="4621424"/>
            <a:ext cx="787995" cy="449704"/>
          </a:xfrm>
          <a:prstGeom prst="roundRect">
            <a:avLst>
              <a:gd name="adj" fmla="val 16667"/>
            </a:avLst>
          </a:prstGeom>
          <a:solidFill>
            <a:schemeClr val="accent2">
              <a:lumMod val="60000"/>
              <a:lumOff val="40000"/>
            </a:schemeClr>
          </a:solidFill>
          <a:ln w="9525">
            <a:solidFill>
              <a:schemeClr val="bg2">
                <a:lumMod val="50000"/>
              </a:schemeClr>
            </a:solidFill>
            <a:miter lim="800000"/>
            <a:headEnd/>
            <a:tailEnd/>
          </a:ln>
        </p:spPr>
        <p:txBody>
          <a:bodyPr vert="horz" wrap="square" lIns="62345" tIns="31173" rIns="62345" bIns="31173" numCol="1" anchor="ctr" anchorCtr="0" compatLnSpc="1">
            <a:prstTxWarp prst="textNoShape">
              <a:avLst/>
            </a:prstTxWarp>
          </a:bodyPr>
          <a:lstStyle/>
          <a:p>
            <a:pPr algn="ctr" eaLnBrk="0" fontAlgn="base" hangingPunct="0">
              <a:spcBef>
                <a:spcPct val="0"/>
              </a:spcBef>
              <a:spcAft>
                <a:spcPts val="545"/>
              </a:spcAft>
            </a:pPr>
            <a:r>
              <a:rPr lang="en-US" altLang="en-US" sz="941" dirty="0">
                <a:latin typeface="Arial" panose="020B0604020202020204" pitchFamily="34" charset="0"/>
              </a:rPr>
              <a:t>Interior Designer</a:t>
            </a:r>
          </a:p>
        </p:txBody>
      </p:sp>
      <p:grpSp>
        <p:nvGrpSpPr>
          <p:cNvPr id="86" name="Group 4"/>
          <p:cNvGrpSpPr>
            <a:grpSpLocks/>
          </p:cNvGrpSpPr>
          <p:nvPr/>
        </p:nvGrpSpPr>
        <p:grpSpPr bwMode="auto">
          <a:xfrm rot="16200000" flipH="1">
            <a:off x="6912942" y="4207705"/>
            <a:ext cx="182066" cy="344068"/>
            <a:chOff x="3205" y="10722"/>
            <a:chExt cx="4683" cy="7507"/>
          </a:xfrm>
        </p:grpSpPr>
        <p:sp>
          <p:nvSpPr>
            <p:cNvPr id="87" name="Freeform 5"/>
            <p:cNvSpPr>
              <a:spLocks/>
            </p:cNvSpPr>
            <p:nvPr/>
          </p:nvSpPr>
          <p:spPr bwMode="auto">
            <a:xfrm>
              <a:off x="3205" y="10722"/>
              <a:ext cx="4683"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solidFill>
                  <a:srgbClr val="FF0000"/>
                </a:solidFill>
              </a:endParaRPr>
            </a:p>
          </p:txBody>
        </p:sp>
      </p:grpSp>
      <p:sp>
        <p:nvSpPr>
          <p:cNvPr id="146" name="Text Box 2"/>
          <p:cNvSpPr>
            <a:spLocks noChangeArrowheads="1"/>
          </p:cNvSpPr>
          <p:nvPr/>
        </p:nvSpPr>
        <p:spPr bwMode="auto">
          <a:xfrm>
            <a:off x="6298400" y="4051473"/>
            <a:ext cx="787995" cy="449704"/>
          </a:xfrm>
          <a:prstGeom prst="roundRect">
            <a:avLst>
              <a:gd name="adj" fmla="val 16667"/>
            </a:avLst>
          </a:prstGeom>
          <a:solidFill>
            <a:schemeClr val="accent2">
              <a:lumMod val="60000"/>
              <a:lumOff val="40000"/>
            </a:schemeClr>
          </a:solidFill>
          <a:ln w="9525">
            <a:solidFill>
              <a:schemeClr val="bg2">
                <a:lumMod val="50000"/>
              </a:schemeClr>
            </a:solidFill>
            <a:miter lim="800000"/>
            <a:headEnd/>
            <a:tailEnd/>
          </a:ln>
        </p:spPr>
        <p:txBody>
          <a:bodyPr vert="horz" wrap="square" lIns="62345" tIns="31173" rIns="62345" bIns="31173" numCol="1" anchor="ctr" anchorCtr="0" compatLnSpc="1">
            <a:prstTxWarp prst="textNoShape">
              <a:avLst/>
            </a:prstTxWarp>
          </a:bodyPr>
          <a:lstStyle/>
          <a:p>
            <a:pPr algn="ctr" eaLnBrk="0" fontAlgn="base" hangingPunct="0">
              <a:spcBef>
                <a:spcPct val="0"/>
              </a:spcBef>
              <a:spcAft>
                <a:spcPts val="545"/>
              </a:spcAft>
            </a:pPr>
            <a:r>
              <a:rPr lang="en-US" altLang="en-US" sz="941" dirty="0">
                <a:latin typeface="Arial" panose="020B0604020202020204" pitchFamily="34" charset="0"/>
              </a:rPr>
              <a:t>Real Estate Appraiser &amp; Assessor</a:t>
            </a:r>
            <a:endParaRPr lang="en-US" altLang="en-US" sz="941" dirty="0">
              <a:latin typeface="Arial" panose="020B0604020202020204" pitchFamily="34" charset="0"/>
            </a:endParaRPr>
          </a:p>
        </p:txBody>
      </p:sp>
      <p:grpSp>
        <p:nvGrpSpPr>
          <p:cNvPr id="88" name="Group 4"/>
          <p:cNvGrpSpPr>
            <a:grpSpLocks/>
          </p:cNvGrpSpPr>
          <p:nvPr/>
        </p:nvGrpSpPr>
        <p:grpSpPr bwMode="auto">
          <a:xfrm flipH="1">
            <a:off x="4831083" y="3320341"/>
            <a:ext cx="1309244" cy="2190342"/>
            <a:chOff x="-17392" y="10722"/>
            <a:chExt cx="28099" cy="6549"/>
          </a:xfrm>
        </p:grpSpPr>
        <p:sp>
          <p:nvSpPr>
            <p:cNvPr id="89" name="Freeform 5"/>
            <p:cNvSpPr>
              <a:spLocks/>
            </p:cNvSpPr>
            <p:nvPr/>
          </p:nvSpPr>
          <p:spPr bwMode="auto">
            <a:xfrm>
              <a:off x="-17392" y="10722"/>
              <a:ext cx="28099" cy="6549"/>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98" name="Group 4"/>
          <p:cNvGrpSpPr>
            <a:grpSpLocks/>
          </p:cNvGrpSpPr>
          <p:nvPr/>
        </p:nvGrpSpPr>
        <p:grpSpPr bwMode="auto">
          <a:xfrm rot="16200000" flipH="1">
            <a:off x="7965533" y="1527380"/>
            <a:ext cx="182066" cy="770085"/>
            <a:chOff x="3205" y="10722"/>
            <a:chExt cx="4683" cy="7507"/>
          </a:xfrm>
        </p:grpSpPr>
        <p:sp>
          <p:nvSpPr>
            <p:cNvPr id="101" name="Freeform 5"/>
            <p:cNvSpPr>
              <a:spLocks/>
            </p:cNvSpPr>
            <p:nvPr/>
          </p:nvSpPr>
          <p:spPr bwMode="auto">
            <a:xfrm>
              <a:off x="3205" y="10722"/>
              <a:ext cx="4683"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solidFill>
                  <a:srgbClr val="FF0000"/>
                </a:solidFill>
              </a:endParaRPr>
            </a:p>
          </p:txBody>
        </p:sp>
      </p:grpSp>
      <p:sp>
        <p:nvSpPr>
          <p:cNvPr id="72" name="Text Box 2"/>
          <p:cNvSpPr>
            <a:spLocks noChangeArrowheads="1"/>
          </p:cNvSpPr>
          <p:nvPr/>
        </p:nvSpPr>
        <p:spPr bwMode="auto">
          <a:xfrm>
            <a:off x="3293084" y="5600725"/>
            <a:ext cx="1570327" cy="411578"/>
          </a:xfrm>
          <a:prstGeom prst="roundRect">
            <a:avLst>
              <a:gd name="adj" fmla="val 16667"/>
            </a:avLst>
          </a:prstGeom>
          <a:solidFill>
            <a:schemeClr val="accent6">
              <a:lumMod val="40000"/>
              <a:lumOff val="60000"/>
            </a:schemeClr>
          </a:solidFill>
          <a:ln w="9525">
            <a:solidFill>
              <a:schemeClr val="tx1"/>
            </a:solidFill>
            <a:miter lim="800000"/>
            <a:headEnd/>
            <a:tailEnd/>
          </a:ln>
        </p:spPr>
        <p:txBody>
          <a:bodyPr vert="horz" wrap="square" lIns="107577" tIns="53788" rIns="107577" bIns="53788" numCol="1" anchor="t" anchorCtr="0" compatLnSpc="1">
            <a:prstTxWarp prst="textNoShape">
              <a:avLst/>
            </a:prstTxWarp>
          </a:bodyPr>
          <a:lstStyle/>
          <a:p>
            <a:pPr algn="ctr" defTabSz="1075742" eaLnBrk="0" fontAlgn="base" hangingPunct="0">
              <a:spcBef>
                <a:spcPct val="0"/>
              </a:spcBef>
              <a:spcAft>
                <a:spcPts val="941"/>
              </a:spcAft>
            </a:pPr>
            <a:r>
              <a:rPr lang="en-US" altLang="en-US" sz="941" dirty="0">
                <a:latin typeface="Arial" pitchFamily="34" charset="0"/>
                <a:cs typeface="Arial" pitchFamily="34" charset="0"/>
              </a:rPr>
              <a:t>Construction </a:t>
            </a:r>
            <a:r>
              <a:rPr lang="en-US" altLang="en-US" sz="941" dirty="0">
                <a:latin typeface="Arial" pitchFamily="34" charset="0"/>
                <a:cs typeface="Arial" pitchFamily="34" charset="0"/>
              </a:rPr>
              <a:t>Laborer, Apprentice, Assistant</a:t>
            </a:r>
            <a:endParaRPr lang="en-US" altLang="en-US" sz="941" dirty="0">
              <a:latin typeface="Arial" pitchFamily="34" charset="0"/>
              <a:cs typeface="Arial" pitchFamily="34" charset="0"/>
            </a:endParaRPr>
          </a:p>
        </p:txBody>
      </p:sp>
      <p:grpSp>
        <p:nvGrpSpPr>
          <p:cNvPr id="64" name="Group 4"/>
          <p:cNvGrpSpPr>
            <a:grpSpLocks/>
          </p:cNvGrpSpPr>
          <p:nvPr/>
        </p:nvGrpSpPr>
        <p:grpSpPr bwMode="auto">
          <a:xfrm rot="10800000">
            <a:off x="4125455" y="3076171"/>
            <a:ext cx="2023152" cy="1070092"/>
            <a:chOff x="-17392" y="10722"/>
            <a:chExt cx="28099" cy="7507"/>
          </a:xfrm>
        </p:grpSpPr>
        <p:sp>
          <p:nvSpPr>
            <p:cNvPr id="65" name="Freeform 5"/>
            <p:cNvSpPr>
              <a:spLocks/>
            </p:cNvSpPr>
            <p:nvPr/>
          </p:nvSpPr>
          <p:spPr bwMode="auto">
            <a:xfrm>
              <a:off x="-17392" y="10722"/>
              <a:ext cx="28099"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grpSp>
        <p:nvGrpSpPr>
          <p:cNvPr id="66" name="Group 4"/>
          <p:cNvGrpSpPr>
            <a:grpSpLocks/>
          </p:cNvGrpSpPr>
          <p:nvPr/>
        </p:nvGrpSpPr>
        <p:grpSpPr bwMode="auto">
          <a:xfrm flipH="1">
            <a:off x="5755300" y="5241125"/>
            <a:ext cx="391431" cy="31172"/>
            <a:chOff x="-17392" y="10722"/>
            <a:chExt cx="28099" cy="7507"/>
          </a:xfrm>
        </p:grpSpPr>
        <p:sp>
          <p:nvSpPr>
            <p:cNvPr id="67" name="Freeform 5"/>
            <p:cNvSpPr>
              <a:spLocks/>
            </p:cNvSpPr>
            <p:nvPr/>
          </p:nvSpPr>
          <p:spPr bwMode="auto">
            <a:xfrm>
              <a:off x="-17392" y="10722"/>
              <a:ext cx="28099" cy="7507"/>
            </a:xfrm>
            <a:custGeom>
              <a:avLst/>
              <a:gdLst>
                <a:gd name="T0" fmla="+- 0 7867 3184"/>
                <a:gd name="T1" fmla="*/ T0 w 4683"/>
                <a:gd name="T2" fmla="+- 0 18229 10722"/>
                <a:gd name="T3" fmla="*/ 18229 h 7507"/>
                <a:gd name="T4" fmla="+- 0 3587 3184"/>
                <a:gd name="T5" fmla="*/ T4 w 4683"/>
                <a:gd name="T6" fmla="+- 0 18229 10722"/>
                <a:gd name="T7" fmla="*/ 18229 h 7507"/>
                <a:gd name="T8" fmla="+- 0 3544 3184"/>
                <a:gd name="T9" fmla="*/ T8 w 4683"/>
                <a:gd name="T10" fmla="+- 0 18228 10722"/>
                <a:gd name="T11" fmla="*/ 18228 h 7507"/>
                <a:gd name="T12" fmla="+- 0 3465 3184"/>
                <a:gd name="T13" fmla="*/ T12 w 4683"/>
                <a:gd name="T14" fmla="+- 0 18218 10722"/>
                <a:gd name="T15" fmla="*/ 18218 h 7507"/>
                <a:gd name="T16" fmla="+- 0 3397 3184"/>
                <a:gd name="T17" fmla="*/ T16 w 4683"/>
                <a:gd name="T18" fmla="+- 0 18200 10722"/>
                <a:gd name="T19" fmla="*/ 18200 h 7507"/>
                <a:gd name="T20" fmla="+- 0 3340 3184"/>
                <a:gd name="T21" fmla="*/ T20 w 4683"/>
                <a:gd name="T22" fmla="+- 0 18174 10722"/>
                <a:gd name="T23" fmla="*/ 18174 h 7507"/>
                <a:gd name="T24" fmla="+- 0 3272 3184"/>
                <a:gd name="T25" fmla="*/ T24 w 4683"/>
                <a:gd name="T26" fmla="+- 0 18121 10722"/>
                <a:gd name="T27" fmla="*/ 18121 h 7507"/>
                <a:gd name="T28" fmla="+- 0 3226 3184"/>
                <a:gd name="T29" fmla="*/ T28 w 4683"/>
                <a:gd name="T30" fmla="+- 0 18053 10722"/>
                <a:gd name="T31" fmla="*/ 18053 h 7507"/>
                <a:gd name="T32" fmla="+- 0 3197 3184"/>
                <a:gd name="T33" fmla="*/ T32 w 4683"/>
                <a:gd name="T34" fmla="+- 0 17972 10722"/>
                <a:gd name="T35" fmla="*/ 17972 h 7507"/>
                <a:gd name="T36" fmla="+- 0 3187 3184"/>
                <a:gd name="T37" fmla="*/ T36 w 4683"/>
                <a:gd name="T38" fmla="+- 0 17911 10722"/>
                <a:gd name="T39" fmla="*/ 17911 h 7507"/>
                <a:gd name="T40" fmla="+- 0 3184 3184"/>
                <a:gd name="T41" fmla="*/ T40 w 4683"/>
                <a:gd name="T42" fmla="+- 0 17846 10722"/>
                <a:gd name="T43" fmla="*/ 17846 h 7507"/>
                <a:gd name="T44" fmla="+- 0 3184 3184"/>
                <a:gd name="T45" fmla="*/ T44 w 4683"/>
                <a:gd name="T46" fmla="+- 0 10722 10722"/>
                <a:gd name="T47" fmla="*/ 10722 h 75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83" h="7507">
                  <a:moveTo>
                    <a:pt x="4683" y="7507"/>
                  </a:moveTo>
                  <a:lnTo>
                    <a:pt x="403" y="7507"/>
                  </a:lnTo>
                  <a:lnTo>
                    <a:pt x="360" y="7506"/>
                  </a:lnTo>
                  <a:lnTo>
                    <a:pt x="281" y="7496"/>
                  </a:lnTo>
                  <a:lnTo>
                    <a:pt x="213" y="7478"/>
                  </a:lnTo>
                  <a:lnTo>
                    <a:pt x="156" y="7452"/>
                  </a:lnTo>
                  <a:lnTo>
                    <a:pt x="88" y="7399"/>
                  </a:lnTo>
                  <a:lnTo>
                    <a:pt x="42" y="7331"/>
                  </a:lnTo>
                  <a:lnTo>
                    <a:pt x="13" y="7250"/>
                  </a:lnTo>
                  <a:lnTo>
                    <a:pt x="3" y="7189"/>
                  </a:lnTo>
                  <a:lnTo>
                    <a:pt x="0" y="7124"/>
                  </a:lnTo>
                  <a:lnTo>
                    <a:pt x="0" y="0"/>
                  </a:lnTo>
                </a:path>
              </a:pathLst>
            </a:custGeom>
            <a:noFill/>
            <a:ln w="38100">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vert="horz" wrap="square" lIns="107577" tIns="53788" rIns="107577" bIns="53788" numCol="1" anchor="t" anchorCtr="0" compatLnSpc="1">
              <a:prstTxWarp prst="textNoShape">
                <a:avLst/>
              </a:prstTxWarp>
            </a:bodyPr>
            <a:lstStyle/>
            <a:p>
              <a:endParaRPr lang="en-US" sz="2118" dirty="0"/>
            </a:p>
          </p:txBody>
        </p:sp>
      </p:grpSp>
      <p:sp>
        <p:nvSpPr>
          <p:cNvPr id="68" name="Text Box 2"/>
          <p:cNvSpPr>
            <a:spLocks noChangeArrowheads="1"/>
          </p:cNvSpPr>
          <p:nvPr/>
        </p:nvSpPr>
        <p:spPr bwMode="auto">
          <a:xfrm>
            <a:off x="4966301" y="5071128"/>
            <a:ext cx="1023991" cy="376253"/>
          </a:xfrm>
          <a:prstGeom prst="roundRect">
            <a:avLst>
              <a:gd name="adj" fmla="val 16667"/>
            </a:avLst>
          </a:prstGeom>
          <a:solidFill>
            <a:schemeClr val="accent6">
              <a:lumMod val="40000"/>
              <a:lumOff val="60000"/>
            </a:schemeClr>
          </a:solidFill>
          <a:ln w="9525">
            <a:solidFill>
              <a:schemeClr val="tx1"/>
            </a:solidFill>
            <a:miter lim="800000"/>
            <a:headEnd/>
            <a:tailEnd/>
          </a:ln>
        </p:spPr>
        <p:txBody>
          <a:bodyPr vert="horz" wrap="square" lIns="107577" tIns="53788" rIns="107577" bIns="53788" numCol="1" anchor="t" anchorCtr="0" compatLnSpc="1">
            <a:prstTxWarp prst="textNoShape">
              <a:avLst/>
            </a:prstTxWarp>
          </a:bodyPr>
          <a:lstStyle/>
          <a:p>
            <a:pPr algn="ctr" defTabSz="1075742" eaLnBrk="0" fontAlgn="base" hangingPunct="0">
              <a:spcBef>
                <a:spcPct val="0"/>
              </a:spcBef>
              <a:spcAft>
                <a:spcPts val="941"/>
              </a:spcAft>
            </a:pPr>
            <a:r>
              <a:rPr lang="en-US" altLang="en-US" sz="941" dirty="0">
                <a:latin typeface="Arial" pitchFamily="34" charset="0"/>
                <a:cs typeface="Arial" pitchFamily="34" charset="0"/>
              </a:rPr>
              <a:t>Heavy Truck Driver</a:t>
            </a:r>
            <a:endParaRPr lang="en-US" altLang="en-US" sz="2118" dirty="0">
              <a:latin typeface="Arial" panose="020B0604020202020204" pitchFamily="34" charset="0"/>
              <a:cs typeface="Arial" pitchFamily="34" charset="0"/>
            </a:endParaRPr>
          </a:p>
        </p:txBody>
      </p:sp>
    </p:spTree>
    <p:extLst>
      <p:ext uri="{BB962C8B-B14F-4D97-AF65-F5344CB8AC3E}">
        <p14:creationId xmlns:p14="http://schemas.microsoft.com/office/powerpoint/2010/main" val="489929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Promote Career Pathways</a:t>
            </a:r>
            <a:endParaRPr lang="en-US" dirty="0"/>
          </a:p>
        </p:txBody>
      </p:sp>
      <p:pic>
        <p:nvPicPr>
          <p:cNvPr id="7" name="Content Placeholder 6"/>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1143000"/>
            <a:ext cx="3652838" cy="2362200"/>
          </a:xfr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657600"/>
            <a:ext cx="6048345" cy="3026703"/>
          </a:xfrm>
          <a:prstGeom prst="rect">
            <a:avLst/>
          </a:prstGeom>
        </p:spPr>
      </p:pic>
      <p:pic>
        <p:nvPicPr>
          <p:cNvPr id="3" name="Picture 2" descr="Screen Shot 2017-08-16 at 10.56.38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1695" y="1984664"/>
            <a:ext cx="4502305" cy="2286000"/>
          </a:xfrm>
          <a:prstGeom prst="rect">
            <a:avLst/>
          </a:prstGeom>
        </p:spPr>
      </p:pic>
    </p:spTree>
    <p:extLst>
      <p:ext uri="{BB962C8B-B14F-4D97-AF65-F5344CB8AC3E}">
        <p14:creationId xmlns:p14="http://schemas.microsoft.com/office/powerpoint/2010/main" val="165993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 result for office building icon black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803" y="2834286"/>
            <a:ext cx="810455" cy="108060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294967295"/>
          </p:nvPr>
        </p:nvSpPr>
        <p:spPr>
          <a:xfrm>
            <a:off x="6979180" y="6614237"/>
            <a:ext cx="2133600" cy="198127"/>
          </a:xfrm>
          <a:prstGeom prst="rect">
            <a:avLst/>
          </a:prstGeom>
        </p:spPr>
        <p:txBody>
          <a:bodyPr/>
          <a:lstStyle/>
          <a:p>
            <a:fld id="{4CA37C95-3A7F-4C90-9D28-0B573484ACDD}" type="slidenum">
              <a:rPr lang="en-US" smtClean="0"/>
              <a:pPr/>
              <a:t>12</a:t>
            </a:fld>
            <a:endParaRPr lang="en-US" dirty="0"/>
          </a:p>
        </p:txBody>
      </p:sp>
      <p:sp>
        <p:nvSpPr>
          <p:cNvPr id="4" name="Title 3"/>
          <p:cNvSpPr>
            <a:spLocks noGrp="1"/>
          </p:cNvSpPr>
          <p:nvPr>
            <p:ph type="title"/>
          </p:nvPr>
        </p:nvSpPr>
        <p:spPr>
          <a:xfrm>
            <a:off x="231776" y="280162"/>
            <a:ext cx="8881005" cy="1194173"/>
          </a:xfrm>
        </p:spPr>
        <p:txBody>
          <a:bodyPr>
            <a:normAutofit/>
          </a:bodyPr>
          <a:lstStyle/>
          <a:p>
            <a:r>
              <a:rPr lang="en-US" dirty="0" smtClean="0"/>
              <a:t>Employers Offer</a:t>
            </a:r>
            <a:endParaRPr lang="en-US" dirty="0"/>
          </a:p>
        </p:txBody>
      </p:sp>
      <p:sp>
        <p:nvSpPr>
          <p:cNvPr id="6" name="Rounded Rectangle 5"/>
          <p:cNvSpPr/>
          <p:nvPr/>
        </p:nvSpPr>
        <p:spPr>
          <a:xfrm>
            <a:off x="6139979" y="1968346"/>
            <a:ext cx="2424082" cy="805509"/>
          </a:xfrm>
          <a:prstGeom prst="round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0"/>
          <a:lstStyle/>
          <a:p>
            <a:pPr algn="ctr"/>
            <a:r>
              <a:rPr lang="en-US" sz="1600" b="1" dirty="0" smtClean="0">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rPr>
              <a:t>Apprenticeships</a:t>
            </a:r>
          </a:p>
        </p:txBody>
      </p:sp>
      <p:sp>
        <p:nvSpPr>
          <p:cNvPr id="7" name="Rounded Rectangle 6"/>
          <p:cNvSpPr/>
          <p:nvPr/>
        </p:nvSpPr>
        <p:spPr>
          <a:xfrm>
            <a:off x="3243357" y="1968346"/>
            <a:ext cx="2424082" cy="805509"/>
          </a:xfrm>
          <a:prstGeom prst="round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0"/>
          <a:lstStyle/>
          <a:p>
            <a:pPr algn="ctr"/>
            <a:r>
              <a:rPr lang="en-US" sz="1600" b="1" dirty="0" smtClean="0">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rPr>
              <a:t>On-the-job training (OJT)</a:t>
            </a:r>
          </a:p>
        </p:txBody>
      </p:sp>
      <p:sp>
        <p:nvSpPr>
          <p:cNvPr id="8" name="Rounded Rectangle 7"/>
          <p:cNvSpPr/>
          <p:nvPr/>
        </p:nvSpPr>
        <p:spPr>
          <a:xfrm>
            <a:off x="346735" y="1947702"/>
            <a:ext cx="2424082" cy="805509"/>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0"/>
          <a:lstStyle/>
          <a:p>
            <a:pPr algn="ctr"/>
            <a:r>
              <a:rPr lang="en-US" sz="1600" b="1" dirty="0" smtClean="0">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rPr>
              <a:t>Internships</a:t>
            </a:r>
          </a:p>
        </p:txBody>
      </p:sp>
      <p:sp>
        <p:nvSpPr>
          <p:cNvPr id="13" name="TextBox 12"/>
          <p:cNvSpPr txBox="1"/>
          <p:nvPr/>
        </p:nvSpPr>
        <p:spPr>
          <a:xfrm>
            <a:off x="164269" y="3765543"/>
            <a:ext cx="2790151" cy="1087734"/>
          </a:xfrm>
          <a:prstGeom prst="rect">
            <a:avLst/>
          </a:prstGeom>
          <a:noFill/>
        </p:spPr>
        <p:txBody>
          <a:bodyPr wrap="square" lIns="45720" rIns="45720" rtlCol="0">
            <a:spAutoFit/>
          </a:bodyPr>
          <a:lstStyle/>
          <a:p>
            <a:pPr marL="171450" indent="-171450">
              <a:lnSpc>
                <a:spcPct val="90000"/>
              </a:lnSpc>
              <a:spcBef>
                <a:spcPts val="600"/>
              </a:spcBef>
              <a:buClr>
                <a:schemeClr val="accent2"/>
              </a:buClr>
              <a:buSzPct val="100000"/>
              <a:buFont typeface="Wingdings" panose="05000000000000000000" pitchFamily="2" charset="2"/>
              <a:buChar char="§"/>
            </a:pPr>
            <a:r>
              <a:rPr lang="en-US" sz="1100" dirty="0" smtClean="0">
                <a:solidFill>
                  <a:srgbClr val="000000"/>
                </a:solidFill>
                <a:latin typeface="Arial" panose="020B0604020202020204" pitchFamily="34" charset="0"/>
                <a:cs typeface="Arial" panose="020B0604020202020204" pitchFamily="34" charset="0"/>
              </a:rPr>
              <a:t>Short timeframe and limited training and skill development</a:t>
            </a:r>
          </a:p>
          <a:p>
            <a:pPr marL="171450" indent="-171450">
              <a:lnSpc>
                <a:spcPct val="90000"/>
              </a:lnSpc>
              <a:spcBef>
                <a:spcPts val="600"/>
              </a:spcBef>
              <a:buClr>
                <a:schemeClr val="accent2"/>
              </a:buClr>
              <a:buSzPct val="100000"/>
              <a:buFont typeface="Wingdings" panose="05000000000000000000" pitchFamily="2" charset="2"/>
              <a:buChar char="§"/>
            </a:pPr>
            <a:r>
              <a:rPr lang="en-US" sz="1100" dirty="0" smtClean="0">
                <a:solidFill>
                  <a:srgbClr val="000000"/>
                </a:solidFill>
                <a:latin typeface="Arial" panose="020B0604020202020204" pitchFamily="34" charset="0"/>
                <a:cs typeface="Arial" panose="020B0604020202020204" pitchFamily="34" charset="0"/>
              </a:rPr>
              <a:t>Historically focused on “white collar” jobs</a:t>
            </a:r>
            <a:endParaRPr lang="en-US" sz="1100" dirty="0">
              <a:solidFill>
                <a:srgbClr val="000000"/>
              </a:solidFill>
              <a:latin typeface="Arial" panose="020B0604020202020204" pitchFamily="34" charset="0"/>
              <a:cs typeface="Arial" panose="020B0604020202020204" pitchFamily="34" charset="0"/>
            </a:endParaRPr>
          </a:p>
          <a:p>
            <a:pPr marL="171450" indent="-171450">
              <a:lnSpc>
                <a:spcPct val="90000"/>
              </a:lnSpc>
              <a:spcBef>
                <a:spcPts val="600"/>
              </a:spcBef>
              <a:buClr>
                <a:schemeClr val="accent2"/>
              </a:buClr>
              <a:buSzPct val="100000"/>
              <a:buFont typeface="Wingdings" panose="05000000000000000000" pitchFamily="2" charset="2"/>
              <a:buChar char="§"/>
            </a:pPr>
            <a:r>
              <a:rPr lang="en-US" sz="1100" dirty="0" smtClean="0">
                <a:solidFill>
                  <a:srgbClr val="000000"/>
                </a:solidFill>
                <a:latin typeface="Arial" panose="020B0604020202020204" pitchFamily="34" charset="0"/>
                <a:cs typeface="Arial" panose="020B0604020202020204" pitchFamily="34" charset="0"/>
              </a:rPr>
              <a:t>Typically from Post-secondary</a:t>
            </a:r>
          </a:p>
          <a:p>
            <a:pPr marL="171450" indent="-171450">
              <a:lnSpc>
                <a:spcPct val="90000"/>
              </a:lnSpc>
              <a:spcBef>
                <a:spcPts val="600"/>
              </a:spcBef>
              <a:buClr>
                <a:schemeClr val="accent2"/>
              </a:buClr>
              <a:buSzPct val="100000"/>
              <a:buFont typeface="Wingdings" panose="05000000000000000000" pitchFamily="2" charset="2"/>
              <a:buChar char="§"/>
            </a:pPr>
            <a:r>
              <a:rPr lang="en-US" sz="1100" dirty="0" smtClean="0">
                <a:solidFill>
                  <a:srgbClr val="000000"/>
                </a:solidFill>
                <a:latin typeface="Arial" panose="020B0604020202020204" pitchFamily="34" charset="0"/>
                <a:cs typeface="Arial" panose="020B0604020202020204" pitchFamily="34" charset="0"/>
              </a:rPr>
              <a:t>Paid, unpaid, or volunteer</a:t>
            </a:r>
          </a:p>
        </p:txBody>
      </p:sp>
      <p:sp>
        <p:nvSpPr>
          <p:cNvPr id="14" name="TextBox 13"/>
          <p:cNvSpPr txBox="1"/>
          <p:nvPr/>
        </p:nvSpPr>
        <p:spPr>
          <a:xfrm>
            <a:off x="3165220" y="3765543"/>
            <a:ext cx="2589777" cy="1010790"/>
          </a:xfrm>
          <a:prstGeom prst="rect">
            <a:avLst/>
          </a:prstGeom>
          <a:noFill/>
        </p:spPr>
        <p:txBody>
          <a:bodyPr wrap="square" lIns="45720" rIns="45720" rtlCol="0">
            <a:spAutoFit/>
          </a:bodyPr>
          <a:lstStyle/>
          <a:p>
            <a:pPr marL="171450" indent="-171450">
              <a:lnSpc>
                <a:spcPct val="90000"/>
              </a:lnSpc>
              <a:spcBef>
                <a:spcPts val="600"/>
              </a:spcBef>
              <a:buClr>
                <a:schemeClr val="accent2"/>
              </a:buClr>
              <a:buSzPct val="100000"/>
              <a:buFont typeface="Wingdings" panose="05000000000000000000" pitchFamily="2" charset="2"/>
              <a:buChar char="§"/>
            </a:pPr>
            <a:r>
              <a:rPr lang="en-US" sz="1100" dirty="0" smtClean="0">
                <a:solidFill>
                  <a:srgbClr val="000000"/>
                </a:solidFill>
                <a:latin typeface="Arial" panose="020B0604020202020204" pitchFamily="34" charset="0"/>
                <a:cs typeface="Arial" panose="020B0604020202020204" pitchFamily="34" charset="0"/>
              </a:rPr>
              <a:t>Occurs during existing employment to enhance skills</a:t>
            </a:r>
          </a:p>
          <a:p>
            <a:pPr marL="171450" indent="-171450">
              <a:lnSpc>
                <a:spcPct val="90000"/>
              </a:lnSpc>
              <a:spcBef>
                <a:spcPts val="600"/>
              </a:spcBef>
              <a:buClr>
                <a:schemeClr val="accent2"/>
              </a:buClr>
              <a:buSzPct val="100000"/>
              <a:buFont typeface="Wingdings" panose="05000000000000000000" pitchFamily="2" charset="2"/>
              <a:buChar char="§"/>
            </a:pPr>
            <a:r>
              <a:rPr lang="en-US" sz="1100" dirty="0" smtClean="0">
                <a:solidFill>
                  <a:srgbClr val="000000"/>
                </a:solidFill>
                <a:latin typeface="Arial" panose="020B0604020202020204" pitchFamily="34" charset="0"/>
                <a:cs typeface="Arial" panose="020B0604020202020204" pitchFamily="34" charset="0"/>
              </a:rPr>
              <a:t>Focused only on skills required for existing employer </a:t>
            </a:r>
            <a:endParaRPr lang="en-US" sz="1100" dirty="0">
              <a:solidFill>
                <a:srgbClr val="000000"/>
              </a:solidFill>
              <a:latin typeface="Arial" panose="020B0604020202020204" pitchFamily="34" charset="0"/>
              <a:cs typeface="Arial" panose="020B0604020202020204" pitchFamily="34" charset="0"/>
            </a:endParaRPr>
          </a:p>
          <a:p>
            <a:pPr marL="171450" indent="-171450">
              <a:lnSpc>
                <a:spcPct val="90000"/>
              </a:lnSpc>
              <a:spcBef>
                <a:spcPts val="600"/>
              </a:spcBef>
              <a:buClr>
                <a:schemeClr val="accent2"/>
              </a:buClr>
              <a:buSzPct val="100000"/>
              <a:buFont typeface="Wingdings" panose="05000000000000000000" pitchFamily="2" charset="2"/>
              <a:buChar char="§"/>
            </a:pPr>
            <a:r>
              <a:rPr lang="en-US" sz="1100" dirty="0" smtClean="0">
                <a:solidFill>
                  <a:srgbClr val="000000"/>
                </a:solidFill>
                <a:latin typeface="Arial" panose="020B0604020202020204" pitchFamily="34" charset="0"/>
                <a:cs typeface="Arial" panose="020B0604020202020204" pitchFamily="34" charset="0"/>
              </a:rPr>
              <a:t>Lacks classroom training</a:t>
            </a:r>
          </a:p>
        </p:txBody>
      </p:sp>
      <p:sp>
        <p:nvSpPr>
          <p:cNvPr id="15" name="TextBox 14"/>
          <p:cNvSpPr txBox="1"/>
          <p:nvPr/>
        </p:nvSpPr>
        <p:spPr>
          <a:xfrm>
            <a:off x="5994334" y="3765543"/>
            <a:ext cx="2781450" cy="1240083"/>
          </a:xfrm>
          <a:prstGeom prst="rect">
            <a:avLst/>
          </a:prstGeom>
          <a:noFill/>
        </p:spPr>
        <p:txBody>
          <a:bodyPr wrap="square" lIns="45720" rIns="45720" rtlCol="0">
            <a:spAutoFit/>
          </a:bodyPr>
          <a:lstStyle/>
          <a:p>
            <a:pPr marL="171450" indent="-171450">
              <a:lnSpc>
                <a:spcPct val="90000"/>
              </a:lnSpc>
              <a:spcBef>
                <a:spcPts val="600"/>
              </a:spcBef>
              <a:buClr>
                <a:schemeClr val="accent2"/>
              </a:buClr>
              <a:buSzPct val="100000"/>
              <a:buFont typeface="Wingdings" panose="05000000000000000000" pitchFamily="2" charset="2"/>
              <a:buChar char="§"/>
            </a:pPr>
            <a:r>
              <a:rPr lang="en-US" sz="1100" dirty="0" smtClean="0">
                <a:solidFill>
                  <a:srgbClr val="000000"/>
                </a:solidFill>
                <a:latin typeface="Arial" panose="020B0604020202020204" pitchFamily="34" charset="0"/>
                <a:cs typeface="Arial" panose="020B0604020202020204" pitchFamily="34" charset="0"/>
              </a:rPr>
              <a:t>Longer timeframe and significant opportunity for skill development</a:t>
            </a:r>
          </a:p>
          <a:p>
            <a:pPr marL="171450" indent="-171450">
              <a:lnSpc>
                <a:spcPct val="90000"/>
              </a:lnSpc>
              <a:spcBef>
                <a:spcPts val="600"/>
              </a:spcBef>
              <a:buClr>
                <a:schemeClr val="accent2"/>
              </a:buClr>
              <a:buSzPct val="100000"/>
              <a:buFont typeface="Wingdings" panose="05000000000000000000" pitchFamily="2" charset="2"/>
              <a:buChar char="§"/>
            </a:pPr>
            <a:r>
              <a:rPr lang="en-US" sz="1100" dirty="0" smtClean="0">
                <a:solidFill>
                  <a:srgbClr val="000000"/>
                </a:solidFill>
                <a:latin typeface="Arial" panose="020B0604020202020204" pitchFamily="34" charset="0"/>
                <a:cs typeface="Arial" panose="020B0604020202020204" pitchFamily="34" charset="0"/>
              </a:rPr>
              <a:t>Includes both OJT </a:t>
            </a:r>
            <a:r>
              <a:rPr lang="en-US" sz="1100" dirty="0">
                <a:solidFill>
                  <a:srgbClr val="000000"/>
                </a:solidFill>
                <a:latin typeface="Arial" panose="020B0604020202020204" pitchFamily="34" charset="0"/>
                <a:cs typeface="Arial" panose="020B0604020202020204" pitchFamily="34" charset="0"/>
              </a:rPr>
              <a:t>and classroom instruction</a:t>
            </a:r>
          </a:p>
          <a:p>
            <a:pPr marL="171450" indent="-171450">
              <a:lnSpc>
                <a:spcPct val="90000"/>
              </a:lnSpc>
              <a:spcBef>
                <a:spcPts val="600"/>
              </a:spcBef>
              <a:buClr>
                <a:schemeClr val="accent2"/>
              </a:buClr>
              <a:buSzPct val="100000"/>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Paid opportunity: “earn while you learn”</a:t>
            </a:r>
          </a:p>
          <a:p>
            <a:pPr marL="171450" indent="-171450">
              <a:lnSpc>
                <a:spcPct val="90000"/>
              </a:lnSpc>
              <a:spcBef>
                <a:spcPts val="600"/>
              </a:spcBef>
              <a:buClr>
                <a:schemeClr val="accent2"/>
              </a:buClr>
              <a:buSzPct val="100000"/>
              <a:buFont typeface="Wingdings" panose="05000000000000000000" pitchFamily="2" charset="2"/>
              <a:buChar char="§"/>
            </a:pPr>
            <a:r>
              <a:rPr lang="en-US" sz="1100" dirty="0" smtClean="0">
                <a:solidFill>
                  <a:srgbClr val="000000"/>
                </a:solidFill>
                <a:latin typeface="Arial" panose="020B0604020202020204" pitchFamily="34" charset="0"/>
                <a:cs typeface="Arial" panose="020B0604020202020204" pitchFamily="34" charset="0"/>
              </a:rPr>
              <a:t>Historically </a:t>
            </a:r>
            <a:r>
              <a:rPr lang="en-US" sz="1100" dirty="0">
                <a:solidFill>
                  <a:srgbClr val="000000"/>
                </a:solidFill>
                <a:latin typeface="Arial" panose="020B0604020202020204" pitchFamily="34" charset="0"/>
                <a:cs typeface="Arial" panose="020B0604020202020204" pitchFamily="34" charset="0"/>
              </a:rPr>
              <a:t>focused </a:t>
            </a:r>
            <a:r>
              <a:rPr lang="en-US" sz="1100" dirty="0" smtClean="0">
                <a:solidFill>
                  <a:srgbClr val="000000"/>
                </a:solidFill>
                <a:latin typeface="Arial" panose="020B0604020202020204" pitchFamily="34" charset="0"/>
                <a:cs typeface="Arial" panose="020B0604020202020204" pitchFamily="34" charset="0"/>
              </a:rPr>
              <a:t>on trade jobs</a:t>
            </a:r>
            <a:endParaRPr lang="en-US" sz="1100" dirty="0">
              <a:solidFill>
                <a:srgbClr val="00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stretch>
            <a:fillRect/>
          </a:stretch>
        </p:blipFill>
        <p:spPr>
          <a:xfrm>
            <a:off x="1277676" y="2853894"/>
            <a:ext cx="579800" cy="769631"/>
          </a:xfrm>
          <a:prstGeom prst="rect">
            <a:avLst/>
          </a:prstGeom>
        </p:spPr>
      </p:pic>
      <p:pic>
        <p:nvPicPr>
          <p:cNvPr id="17" name="Picture 16"/>
          <p:cNvPicPr>
            <a:picLocks noChangeAspect="1"/>
          </p:cNvPicPr>
          <p:nvPr/>
        </p:nvPicPr>
        <p:blipFill>
          <a:blip r:embed="rId5"/>
          <a:stretch>
            <a:fillRect/>
          </a:stretch>
        </p:blipFill>
        <p:spPr>
          <a:xfrm>
            <a:off x="4081910" y="2855235"/>
            <a:ext cx="688730" cy="892899"/>
          </a:xfrm>
          <a:prstGeom prst="rect">
            <a:avLst/>
          </a:prstGeom>
        </p:spPr>
      </p:pic>
      <p:pic>
        <p:nvPicPr>
          <p:cNvPr id="20" name="Picture 19"/>
          <p:cNvPicPr>
            <a:picLocks noChangeAspect="1"/>
          </p:cNvPicPr>
          <p:nvPr/>
        </p:nvPicPr>
        <p:blipFill>
          <a:blip r:embed="rId6"/>
          <a:stretch>
            <a:fillRect/>
          </a:stretch>
        </p:blipFill>
        <p:spPr>
          <a:xfrm>
            <a:off x="6454474" y="2886049"/>
            <a:ext cx="679802" cy="906403"/>
          </a:xfrm>
          <a:prstGeom prst="rect">
            <a:avLst/>
          </a:prstGeom>
        </p:spPr>
      </p:pic>
      <p:sp>
        <p:nvSpPr>
          <p:cNvPr id="21" name="Plus 20"/>
          <p:cNvSpPr/>
          <p:nvPr/>
        </p:nvSpPr>
        <p:spPr>
          <a:xfrm>
            <a:off x="7240747" y="3238710"/>
            <a:ext cx="231116" cy="290509"/>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0"/>
          <a:lstStyle/>
          <a:p>
            <a:pPr algn="ctr"/>
            <a:endParaRPr lang="en-US" dirty="0" smtClean="0">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729911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a:t>
            </a:r>
            <a:r>
              <a:rPr lang="en-US" dirty="0" smtClean="0"/>
              <a:t>Funding</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143000" y="1219200"/>
            <a:ext cx="7070724" cy="53030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7601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chor="ctr">
            <a:normAutofit/>
          </a:bodyPr>
          <a:lstStyle/>
          <a:p>
            <a:pPr marL="0" indent="0" algn="ctr">
              <a:buNone/>
            </a:pPr>
            <a:r>
              <a:rPr lang="en-US" sz="4800" dirty="0" smtClean="0"/>
              <a:t>Talent development is more successful when it is </a:t>
            </a:r>
            <a:br>
              <a:rPr lang="en-US" sz="4800" dirty="0" smtClean="0"/>
            </a:br>
            <a:r>
              <a:rPr lang="en-US" sz="4800" b="1" dirty="0" smtClean="0"/>
              <a:t>industry-led</a:t>
            </a:r>
            <a:r>
              <a:rPr lang="en-US" sz="4800" dirty="0" smtClean="0"/>
              <a:t/>
            </a:r>
            <a:br>
              <a:rPr lang="en-US" sz="4800" dirty="0" smtClean="0"/>
            </a:br>
            <a:r>
              <a:rPr lang="en-US" sz="4800" dirty="0" smtClean="0"/>
              <a:t>and </a:t>
            </a:r>
            <a:r>
              <a:rPr lang="en-US" sz="4800" b="1" dirty="0" smtClean="0"/>
              <a:t>c</a:t>
            </a:r>
            <a:r>
              <a:rPr lang="en-US" sz="4800" b="1" dirty="0" smtClean="0"/>
              <a:t>ompetency-based</a:t>
            </a:r>
            <a:endParaRPr lang="en-US" sz="4800" b="1" dirty="0"/>
          </a:p>
        </p:txBody>
      </p:sp>
    </p:spTree>
    <p:extLst>
      <p:ext uri="{BB962C8B-B14F-4D97-AF65-F5344CB8AC3E}">
        <p14:creationId xmlns:p14="http://schemas.microsoft.com/office/powerpoint/2010/main" val="346964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a:t>
            </a:r>
            <a:endParaRPr lang="en-US" dirty="0"/>
          </a:p>
        </p:txBody>
      </p:sp>
      <p:sp>
        <p:nvSpPr>
          <p:cNvPr id="7" name="Subtitle 6"/>
          <p:cNvSpPr>
            <a:spLocks noGrp="1"/>
          </p:cNvSpPr>
          <p:nvPr>
            <p:ph type="subTitle" idx="1"/>
          </p:nvPr>
        </p:nvSpPr>
        <p:spPr/>
        <p:txBody>
          <a:bodyPr>
            <a:normAutofit fontScale="92500" lnSpcReduction="20000"/>
          </a:bodyPr>
          <a:lstStyle/>
          <a:p>
            <a:r>
              <a:rPr lang="en-US" dirty="0" smtClean="0">
                <a:hlinkClick r:id="rId3"/>
              </a:rPr>
              <a:t>wendy.brors@state.co.us</a:t>
            </a:r>
            <a:endParaRPr lang="en-US" dirty="0" smtClean="0"/>
          </a:p>
          <a:p>
            <a:endParaRPr lang="en-US" dirty="0"/>
          </a:p>
          <a:p>
            <a:r>
              <a:rPr lang="en-US" dirty="0"/>
              <a:t>www.colorado.gov/pacific/cwdc</a:t>
            </a:r>
          </a:p>
          <a:p>
            <a:r>
              <a:rPr lang="en-US" dirty="0"/>
              <a:t>nextgensectorpartnerships.com</a:t>
            </a:r>
          </a:p>
          <a:p>
            <a:r>
              <a:rPr lang="en-US" dirty="0"/>
              <a:t>careersincolorado.org</a:t>
            </a:r>
          </a:p>
          <a:p>
            <a:endParaRPr lang="en-US" dirty="0"/>
          </a:p>
        </p:txBody>
      </p:sp>
    </p:spTree>
    <p:extLst>
      <p:ext uri="{BB962C8B-B14F-4D97-AF65-F5344CB8AC3E}">
        <p14:creationId xmlns:p14="http://schemas.microsoft.com/office/powerpoint/2010/main" val="5173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i5.googleusercontent.com/proxy/lyHLJ1UdrIgFKy2WGenrAeKc7Zwx0MYUQUHyjx2UgvNWdoWpAbA6f8I_YBEJlJS52rv-4Ur6PtjL4kfgzrutWCp_-luRQkfKyMHP67OxwrRu71367fEd56Ni0mpTHFt4CDLDNi_lvTXHYCa4mgyhwq2nEGYwkYqhZVmXm3w=s0-d-e1-ft#https://gallery.mailchimp.com/5984a8f76adb695dfa4ae8cb0/images/0964fbc4-63d7-4d22-b789-be21727e03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88555"/>
            <a:ext cx="6172200" cy="544084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Talent Development Network</a:t>
            </a:r>
            <a:endParaRPr lang="en-US" dirty="0"/>
          </a:p>
        </p:txBody>
      </p:sp>
    </p:spTree>
    <p:extLst>
      <p:ext uri="{BB962C8B-B14F-4D97-AF65-F5344CB8AC3E}">
        <p14:creationId xmlns:p14="http://schemas.microsoft.com/office/powerpoint/2010/main" val="34741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Talent Development Strategies</a:t>
            </a:r>
            <a:endParaRPr lang="en-US" dirty="0"/>
          </a:p>
        </p:txBody>
      </p:sp>
      <p:sp>
        <p:nvSpPr>
          <p:cNvPr id="3" name="Content Placeholder 2"/>
          <p:cNvSpPr>
            <a:spLocks noGrp="1"/>
          </p:cNvSpPr>
          <p:nvPr>
            <p:ph idx="1"/>
          </p:nvPr>
        </p:nvSpPr>
        <p:spPr/>
        <p:txBody>
          <a:bodyPr>
            <a:normAutofit/>
          </a:bodyPr>
          <a:lstStyle/>
          <a:p>
            <a:pPr>
              <a:spcAft>
                <a:spcPts val="1200"/>
              </a:spcAft>
              <a:buFont typeface="Arial"/>
              <a:buChar char="•"/>
            </a:pPr>
            <a:r>
              <a:rPr lang="en-US" dirty="0" smtClean="0"/>
              <a:t>Have it in your mission or goals</a:t>
            </a:r>
          </a:p>
          <a:p>
            <a:pPr>
              <a:spcAft>
                <a:spcPts val="1200"/>
              </a:spcAft>
              <a:buFont typeface="Arial"/>
              <a:buChar char="•"/>
            </a:pPr>
            <a:r>
              <a:rPr lang="en-US" dirty="0" smtClean="0"/>
              <a:t>Know your talent development </a:t>
            </a:r>
            <a:r>
              <a:rPr lang="en-US" dirty="0" smtClean="0"/>
              <a:t>system</a:t>
            </a:r>
          </a:p>
          <a:p>
            <a:pPr>
              <a:spcAft>
                <a:spcPts val="1200"/>
              </a:spcAft>
              <a:buFont typeface="Arial"/>
              <a:buChar char="•"/>
            </a:pPr>
            <a:r>
              <a:rPr lang="en-US" dirty="0"/>
              <a:t>Work collectively with trade associations from other </a:t>
            </a:r>
            <a:r>
              <a:rPr lang="en-US" dirty="0" smtClean="0"/>
              <a:t>industries</a:t>
            </a:r>
            <a:endParaRPr lang="en-US" dirty="0" smtClean="0"/>
          </a:p>
          <a:p>
            <a:pPr>
              <a:spcAft>
                <a:spcPts val="1200"/>
              </a:spcAft>
              <a:buFont typeface="Arial"/>
              <a:buChar char="•"/>
            </a:pPr>
            <a:r>
              <a:rPr lang="en-US" dirty="0" smtClean="0"/>
              <a:t>Foster industry-leadership</a:t>
            </a:r>
          </a:p>
          <a:p>
            <a:pPr lvl="1">
              <a:spcAft>
                <a:spcPts val="1200"/>
              </a:spcAft>
              <a:buFont typeface="Arial"/>
              <a:buChar char="•"/>
            </a:pPr>
            <a:r>
              <a:rPr lang="en-US" dirty="0" smtClean="0"/>
              <a:t>Have </a:t>
            </a:r>
            <a:r>
              <a:rPr lang="en-US" dirty="0" smtClean="0"/>
              <a:t>a </a:t>
            </a:r>
            <a:r>
              <a:rPr lang="en-US" dirty="0" smtClean="0"/>
              <a:t>talent </a:t>
            </a:r>
            <a:r>
              <a:rPr lang="en-US" dirty="0"/>
              <a:t>c</a:t>
            </a:r>
            <a:r>
              <a:rPr lang="en-US" dirty="0" smtClean="0"/>
              <a:t>ommittee </a:t>
            </a:r>
            <a:r>
              <a:rPr lang="en-US" dirty="0" smtClean="0"/>
              <a:t>and expand their expertise</a:t>
            </a:r>
          </a:p>
          <a:p>
            <a:pPr lvl="1">
              <a:spcAft>
                <a:spcPts val="1200"/>
              </a:spcAft>
              <a:buFont typeface="Arial"/>
              <a:buChar char="•"/>
            </a:pPr>
            <a:r>
              <a:rPr lang="en-US" dirty="0" smtClean="0"/>
              <a:t>Ensure </a:t>
            </a:r>
            <a:r>
              <a:rPr lang="en-US" dirty="0" smtClean="0"/>
              <a:t>member </a:t>
            </a:r>
            <a:r>
              <a:rPr lang="en-US" dirty="0"/>
              <a:t>businesses support workforce development </a:t>
            </a:r>
            <a:r>
              <a:rPr lang="en-US" dirty="0" smtClean="0"/>
              <a:t>boards, academic advisory councils</a:t>
            </a:r>
            <a:endParaRPr lang="en-US" dirty="0"/>
          </a:p>
          <a:p>
            <a:pPr lvl="1">
              <a:spcAft>
                <a:spcPts val="1200"/>
              </a:spcAft>
              <a:buFont typeface="Arial"/>
              <a:buChar char="•"/>
            </a:pPr>
            <a:r>
              <a:rPr lang="en-US" dirty="0" smtClean="0"/>
              <a:t>Convene </a:t>
            </a:r>
            <a:r>
              <a:rPr lang="en-US" b="1" dirty="0" smtClean="0"/>
              <a:t>sector </a:t>
            </a:r>
            <a:r>
              <a:rPr lang="en-US" b="1" dirty="0" smtClean="0"/>
              <a:t>partnerships</a:t>
            </a:r>
            <a:r>
              <a:rPr lang="en-US" dirty="0" smtClean="0"/>
              <a:t> if they don’t yet exist</a:t>
            </a:r>
            <a:endParaRPr lang="en-US" dirty="0" smtClean="0"/>
          </a:p>
        </p:txBody>
      </p:sp>
    </p:spTree>
    <p:extLst>
      <p:ext uri="{BB962C8B-B14F-4D97-AF65-F5344CB8AC3E}">
        <p14:creationId xmlns:p14="http://schemas.microsoft.com/office/powerpoint/2010/main" val="63679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Sector Partnerships</a:t>
            </a:r>
            <a:endParaRPr lang="en-US"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66800"/>
            <a:ext cx="9144000" cy="5105400"/>
          </a:xfrm>
          <a:prstGeom prst="rect">
            <a:avLst/>
          </a:prstGeom>
        </p:spPr>
      </p:pic>
    </p:spTree>
    <p:extLst>
      <p:ext uri="{BB962C8B-B14F-4D97-AF65-F5344CB8AC3E}">
        <p14:creationId xmlns:p14="http://schemas.microsoft.com/office/powerpoint/2010/main" val="360657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Sector Partnerships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219583"/>
            <a:ext cx="1981200" cy="2556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411429"/>
            <a:ext cx="3185432" cy="2371160"/>
          </a:xfrm>
          <a:prstGeom prst="rect">
            <a:avLst/>
          </a:prstGeom>
        </p:spPr>
      </p:pic>
      <p:sp>
        <p:nvSpPr>
          <p:cNvPr id="11" name="Content Placeholder 10"/>
          <p:cNvSpPr>
            <a:spLocks noGrp="1"/>
          </p:cNvSpPr>
          <p:nvPr>
            <p:ph sz="quarter" idx="4294967295"/>
          </p:nvPr>
        </p:nvSpPr>
        <p:spPr>
          <a:xfrm>
            <a:off x="1524000" y="3886200"/>
            <a:ext cx="6462032" cy="1756710"/>
          </a:xfrm>
          <a:prstGeom prst="rect">
            <a:avLst/>
          </a:prstGeom>
        </p:spPr>
        <p:txBody>
          <a:bodyPr numCol="2" spcCol="91440">
            <a:noAutofit/>
          </a:bodyPr>
          <a:lstStyle/>
          <a:p>
            <a:pPr marL="0" indent="0">
              <a:buNone/>
            </a:pPr>
            <a:r>
              <a:rPr lang="en-US" sz="1000" dirty="0" smtClean="0"/>
              <a:t>R1 Northeastern Colorado Manufacturing</a:t>
            </a:r>
          </a:p>
          <a:p>
            <a:pPr marL="0" indent="0">
              <a:buNone/>
            </a:pPr>
            <a:r>
              <a:rPr lang="en-US" sz="1000" dirty="0" smtClean="0"/>
              <a:t>R2 NOCO Health Sector Partnership</a:t>
            </a:r>
          </a:p>
          <a:p>
            <a:pPr marL="0" indent="0">
              <a:buNone/>
            </a:pPr>
            <a:r>
              <a:rPr lang="en-US" sz="1000" dirty="0" smtClean="0"/>
              <a:t>R2 NOCO Manufacturing</a:t>
            </a:r>
          </a:p>
          <a:p>
            <a:pPr marL="0" indent="0">
              <a:buNone/>
            </a:pPr>
            <a:r>
              <a:rPr lang="en-US" sz="1000" dirty="0" smtClean="0"/>
              <a:t>R3 Metro Denver Retail</a:t>
            </a:r>
          </a:p>
          <a:p>
            <a:pPr marL="0" indent="0">
              <a:buNone/>
            </a:pPr>
            <a:r>
              <a:rPr lang="en-US" sz="1000" dirty="0" smtClean="0"/>
              <a:t>R3 Tree Care (Arborist)</a:t>
            </a:r>
          </a:p>
          <a:p>
            <a:pPr marL="0" indent="0">
              <a:buNone/>
            </a:pPr>
            <a:r>
              <a:rPr lang="en-US" sz="1000" dirty="0" smtClean="0"/>
              <a:t>R3 Greater Metro Denver Healthcare</a:t>
            </a:r>
          </a:p>
          <a:p>
            <a:pPr marL="0" indent="0">
              <a:buNone/>
            </a:pPr>
            <a:r>
              <a:rPr lang="en-US" sz="1000" dirty="0" smtClean="0"/>
              <a:t>R3 Metro Denver Construction </a:t>
            </a:r>
          </a:p>
          <a:p>
            <a:pPr marL="0" indent="0">
              <a:buNone/>
            </a:pPr>
            <a:r>
              <a:rPr lang="en-US" sz="1000" dirty="0" smtClean="0"/>
              <a:t>R3 Metro Denver IT</a:t>
            </a:r>
          </a:p>
          <a:p>
            <a:pPr marL="0" indent="0">
              <a:buNone/>
            </a:pPr>
            <a:r>
              <a:rPr lang="en-US" sz="1000" dirty="0" smtClean="0"/>
              <a:t>R3 Metro Denver Manufacturing</a:t>
            </a:r>
          </a:p>
          <a:p>
            <a:pPr marL="0" indent="0">
              <a:buNone/>
            </a:pPr>
            <a:r>
              <a:rPr lang="en-US" sz="1000" dirty="0" smtClean="0"/>
              <a:t>R4 COS Health</a:t>
            </a:r>
          </a:p>
          <a:p>
            <a:pPr marL="0" indent="0">
              <a:buNone/>
            </a:pPr>
            <a:r>
              <a:rPr lang="en-US" sz="1000" dirty="0" smtClean="0"/>
              <a:t>R4 CAMA South</a:t>
            </a:r>
          </a:p>
          <a:p>
            <a:pPr marL="0" indent="0">
              <a:buNone/>
            </a:pPr>
            <a:r>
              <a:rPr lang="en-US" sz="1000" dirty="0" smtClean="0"/>
              <a:t>R5 Health &amp; Wellness</a:t>
            </a:r>
          </a:p>
          <a:p>
            <a:pPr marL="0" indent="0">
              <a:buNone/>
            </a:pPr>
            <a:r>
              <a:rPr lang="en-US" sz="1000" dirty="0" smtClean="0"/>
              <a:t>R6 Southeastern Colorado Healthcare</a:t>
            </a:r>
          </a:p>
          <a:p>
            <a:pPr marL="0" indent="0">
              <a:buNone/>
            </a:pPr>
            <a:r>
              <a:rPr lang="en-US" sz="1000" dirty="0" smtClean="0"/>
              <a:t>R6 Southeast Colorado Manufacturing</a:t>
            </a:r>
          </a:p>
          <a:p>
            <a:pPr marL="0" indent="0">
              <a:buNone/>
            </a:pPr>
            <a:r>
              <a:rPr lang="en-US" sz="1000" dirty="0" smtClean="0"/>
              <a:t>R7 Southern Colorado Healthcare</a:t>
            </a:r>
          </a:p>
          <a:p>
            <a:pPr marL="0" indent="0">
              <a:buNone/>
            </a:pPr>
            <a:r>
              <a:rPr lang="en-US" sz="1000" dirty="0" smtClean="0"/>
              <a:t>R7 Southern Colorado Manufacturing</a:t>
            </a:r>
          </a:p>
          <a:p>
            <a:pPr marL="0" indent="0">
              <a:buNone/>
            </a:pPr>
            <a:r>
              <a:rPr lang="en-US" sz="1000" dirty="0" smtClean="0"/>
              <a:t>R8 SLV Value-Added Ag</a:t>
            </a:r>
          </a:p>
          <a:p>
            <a:pPr marL="0" indent="0">
              <a:buNone/>
            </a:pPr>
            <a:r>
              <a:rPr lang="en-US" sz="1000" dirty="0" smtClean="0"/>
              <a:t>R8 SLV Health and Wellness</a:t>
            </a:r>
          </a:p>
          <a:p>
            <a:pPr marL="0" indent="0">
              <a:buNone/>
            </a:pPr>
            <a:r>
              <a:rPr lang="en-US" sz="1000" dirty="0" smtClean="0"/>
              <a:t>R9 Southwest Colorado Healthcare</a:t>
            </a:r>
          </a:p>
          <a:p>
            <a:pPr marL="0" indent="0">
              <a:buNone/>
            </a:pPr>
            <a:r>
              <a:rPr lang="en-US" sz="1000" dirty="0" smtClean="0"/>
              <a:t>R11 Mesa County Health Care </a:t>
            </a:r>
          </a:p>
          <a:p>
            <a:pPr marL="0" indent="0">
              <a:buNone/>
            </a:pPr>
            <a:r>
              <a:rPr lang="en-US" sz="1000" dirty="0" smtClean="0"/>
              <a:t>R11 Mesa Manufacturing</a:t>
            </a:r>
          </a:p>
          <a:p>
            <a:pPr marL="0" indent="0">
              <a:buNone/>
            </a:pPr>
            <a:r>
              <a:rPr lang="en-US" sz="1000" dirty="0" smtClean="0"/>
              <a:t>R13 Upper Arkansas Healthcare</a:t>
            </a:r>
          </a:p>
          <a:p>
            <a:pPr marL="0" indent="0">
              <a:buNone/>
            </a:pPr>
            <a:r>
              <a:rPr lang="en-US" sz="1000" dirty="0" smtClean="0"/>
              <a:t>R13 Upper Arkansas Outdoor Recreation &amp; Tourism</a:t>
            </a:r>
            <a:endParaRPr lang="en-US" sz="1000" dirty="0"/>
          </a:p>
        </p:txBody>
      </p:sp>
    </p:spTree>
    <p:extLst>
      <p:ext uri="{BB962C8B-B14F-4D97-AF65-F5344CB8AC3E}">
        <p14:creationId xmlns:p14="http://schemas.microsoft.com/office/powerpoint/2010/main" val="803459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Positive Regional Impacts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89342"/>
              </p:ext>
            </p:extLst>
          </p:nvPr>
        </p:nvGraphicFramePr>
        <p:xfrm>
          <a:off x="457200" y="1066800"/>
          <a:ext cx="8458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457200" y="1295400"/>
            <a:ext cx="1852453" cy="369332"/>
          </a:xfrm>
          <a:prstGeom prst="rect">
            <a:avLst/>
          </a:prstGeom>
        </p:spPr>
        <p:txBody>
          <a:bodyPr wrap="none">
            <a:spAutoFit/>
          </a:bodyPr>
          <a:lstStyle/>
          <a:p>
            <a:pPr lvl="0"/>
            <a:r>
              <a:rPr lang="en-US" b="1" dirty="0">
                <a:latin typeface="Open sans"/>
                <a:cs typeface="Open sans"/>
              </a:rPr>
              <a:t>On Businesses</a:t>
            </a:r>
            <a:endParaRPr lang="en-US" dirty="0">
              <a:latin typeface="Open sans"/>
              <a:cs typeface="Open sans"/>
            </a:endParaRPr>
          </a:p>
        </p:txBody>
      </p:sp>
      <p:sp>
        <p:nvSpPr>
          <p:cNvPr id="8" name="Rectangle 7"/>
          <p:cNvSpPr/>
          <p:nvPr/>
        </p:nvSpPr>
        <p:spPr>
          <a:xfrm>
            <a:off x="381000" y="3657600"/>
            <a:ext cx="3365938" cy="369332"/>
          </a:xfrm>
          <a:prstGeom prst="rect">
            <a:avLst/>
          </a:prstGeom>
        </p:spPr>
        <p:txBody>
          <a:bodyPr wrap="none">
            <a:spAutoFit/>
          </a:bodyPr>
          <a:lstStyle/>
          <a:p>
            <a:pPr lvl="0"/>
            <a:r>
              <a:rPr lang="en-US" b="1" dirty="0">
                <a:latin typeface="Open sans"/>
                <a:cs typeface="Open sans"/>
              </a:rPr>
              <a:t>On Jobseekers and Students </a:t>
            </a:r>
          </a:p>
        </p:txBody>
      </p:sp>
    </p:spTree>
    <p:extLst>
      <p:ext uri="{BB962C8B-B14F-4D97-AF65-F5344CB8AC3E}">
        <p14:creationId xmlns:p14="http://schemas.microsoft.com/office/powerpoint/2010/main" val="239166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Talent Development </a:t>
            </a:r>
            <a:r>
              <a:rPr lang="en-US" dirty="0" smtClean="0"/>
              <a:t>Programs</a:t>
            </a:r>
            <a:endParaRPr lang="en-US" dirty="0"/>
          </a:p>
        </p:txBody>
      </p:sp>
      <p:sp>
        <p:nvSpPr>
          <p:cNvPr id="3" name="Content Placeholder 2"/>
          <p:cNvSpPr>
            <a:spLocks noGrp="1"/>
          </p:cNvSpPr>
          <p:nvPr>
            <p:ph idx="1"/>
          </p:nvPr>
        </p:nvSpPr>
        <p:spPr/>
        <p:txBody>
          <a:bodyPr/>
          <a:lstStyle/>
          <a:p>
            <a:pPr>
              <a:spcBef>
                <a:spcPts val="1200"/>
              </a:spcBef>
              <a:spcAft>
                <a:spcPts val="1200"/>
              </a:spcAft>
              <a:buFont typeface="Arial"/>
              <a:buChar char="•"/>
            </a:pPr>
            <a:r>
              <a:rPr lang="en-US" dirty="0" smtClean="0"/>
              <a:t>Identify </a:t>
            </a:r>
            <a:r>
              <a:rPr lang="en-US" dirty="0"/>
              <a:t>existing critical </a:t>
            </a:r>
            <a:r>
              <a:rPr lang="en-US" b="1" dirty="0"/>
              <a:t>career pathway</a:t>
            </a:r>
            <a:r>
              <a:rPr lang="en-US" dirty="0"/>
              <a:t> programs and </a:t>
            </a:r>
            <a:r>
              <a:rPr lang="en-US" b="1" dirty="0"/>
              <a:t>broker</a:t>
            </a:r>
            <a:r>
              <a:rPr lang="en-US" dirty="0"/>
              <a:t> businesses to them</a:t>
            </a:r>
          </a:p>
          <a:p>
            <a:pPr>
              <a:spcBef>
                <a:spcPts val="1200"/>
              </a:spcBef>
              <a:spcAft>
                <a:spcPts val="1200"/>
              </a:spcAft>
              <a:buFont typeface="Arial"/>
              <a:buChar char="•"/>
            </a:pPr>
            <a:r>
              <a:rPr lang="en-US" dirty="0"/>
              <a:t>Inform and influence businesses to establish a talent pipeline strategy that results in them </a:t>
            </a:r>
            <a:r>
              <a:rPr lang="en-US" b="1" dirty="0"/>
              <a:t>expanding work-based learning opportunities</a:t>
            </a:r>
          </a:p>
          <a:p>
            <a:pPr>
              <a:spcBef>
                <a:spcPts val="1200"/>
              </a:spcBef>
              <a:spcAft>
                <a:spcPts val="1200"/>
              </a:spcAft>
              <a:buFont typeface="Arial"/>
              <a:buChar char="•"/>
            </a:pPr>
            <a:r>
              <a:rPr lang="en-US" dirty="0"/>
              <a:t>Lead or ensure </a:t>
            </a:r>
            <a:r>
              <a:rPr lang="en-US" b="1" dirty="0"/>
              <a:t>occupation / career competencies </a:t>
            </a:r>
            <a:r>
              <a:rPr lang="en-US" dirty="0"/>
              <a:t>(knowledge, skills and abilities) are defined and distributed locally</a:t>
            </a:r>
          </a:p>
          <a:p>
            <a:pPr>
              <a:buFont typeface="Arial"/>
              <a:buChar char="•"/>
            </a:pPr>
            <a:endParaRPr lang="en-US" dirty="0"/>
          </a:p>
        </p:txBody>
      </p:sp>
    </p:spTree>
    <p:extLst>
      <p:ext uri="{BB962C8B-B14F-4D97-AF65-F5344CB8AC3E}">
        <p14:creationId xmlns:p14="http://schemas.microsoft.com/office/powerpoint/2010/main" val="162886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581400" y="1676400"/>
            <a:ext cx="914400" cy="0"/>
          </a:xfrm>
          <a:prstGeom prst="line">
            <a:avLst/>
          </a:prstGeom>
          <a:ln w="57150" cmpd="sng">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91000" y="5150071"/>
            <a:ext cx="1350543" cy="0"/>
          </a:xfrm>
          <a:prstGeom prst="line">
            <a:avLst/>
          </a:prstGeom>
          <a:ln w="57150" cmpd="sng">
            <a:solidFill>
              <a:srgbClr val="000000"/>
            </a:solidFill>
            <a:prstDash val="dot"/>
          </a:ln>
        </p:spPr>
        <p:style>
          <a:lnRef idx="2">
            <a:schemeClr val="accent1"/>
          </a:lnRef>
          <a:fillRef idx="0">
            <a:schemeClr val="accent1"/>
          </a:fillRef>
          <a:effectRef idx="1">
            <a:schemeClr val="accent1"/>
          </a:effectRef>
          <a:fontRef idx="minor">
            <a:schemeClr val="tx1"/>
          </a:fontRef>
        </p:style>
      </p:cxnSp>
      <p:pic>
        <p:nvPicPr>
          <p:cNvPr id="16" name="Picture 15" descr="CO_CWDC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684" y="168277"/>
            <a:ext cx="1788992" cy="515230"/>
          </a:xfrm>
          <a:prstGeom prst="rect">
            <a:avLst/>
          </a:prstGeom>
        </p:spPr>
      </p:pic>
      <p:sp>
        <p:nvSpPr>
          <p:cNvPr id="5" name="TextBox 4"/>
          <p:cNvSpPr txBox="1"/>
          <p:nvPr/>
        </p:nvSpPr>
        <p:spPr>
          <a:xfrm>
            <a:off x="4002573" y="6492663"/>
            <a:ext cx="5011103" cy="215444"/>
          </a:xfrm>
          <a:prstGeom prst="rect">
            <a:avLst/>
          </a:prstGeom>
          <a:noFill/>
        </p:spPr>
        <p:txBody>
          <a:bodyPr wrap="square" rtlCol="0">
            <a:spAutoFit/>
          </a:bodyPr>
          <a:lstStyle/>
          <a:p>
            <a:pPr algn="r"/>
            <a:r>
              <a:rPr lang="en-US" sz="800" dirty="0" smtClean="0">
                <a:latin typeface="Arial Narrow"/>
                <a:cs typeface="Arial Narrow"/>
              </a:rPr>
              <a:t>Adapted from Washington STEM: http://</a:t>
            </a:r>
            <a:r>
              <a:rPr lang="en-US" sz="800" dirty="0" err="1" smtClean="0">
                <a:latin typeface="Arial Narrow"/>
                <a:cs typeface="Arial Narrow"/>
              </a:rPr>
              <a:t>www.washingtonstem.org</a:t>
            </a:r>
            <a:r>
              <a:rPr lang="en-US" sz="800" dirty="0" smtClean="0">
                <a:latin typeface="Arial Narrow"/>
                <a:cs typeface="Arial Narrow"/>
              </a:rPr>
              <a:t>/STEM/media/Media/Our%20Impact/CCL-</a:t>
            </a:r>
            <a:r>
              <a:rPr lang="en-US" sz="800" dirty="0" err="1" smtClean="0">
                <a:latin typeface="Arial Narrow"/>
                <a:cs typeface="Arial Narrow"/>
              </a:rPr>
              <a:t>Continuum.pdf</a:t>
            </a:r>
            <a:endParaRPr lang="en-US" sz="1100" dirty="0">
              <a:latin typeface="Arial Narrow"/>
              <a:cs typeface="Arial Narrow"/>
            </a:endParaRPr>
          </a:p>
        </p:txBody>
      </p:sp>
      <p:sp>
        <p:nvSpPr>
          <p:cNvPr id="8" name="Rectangle 7"/>
          <p:cNvSpPr/>
          <p:nvPr/>
        </p:nvSpPr>
        <p:spPr>
          <a:xfrm>
            <a:off x="816044" y="856200"/>
            <a:ext cx="2690394" cy="2332925"/>
          </a:xfrm>
          <a:prstGeom prst="rect">
            <a:avLst/>
          </a:prstGeom>
          <a:solidFill>
            <a:schemeClr val="accent1">
              <a:alpha val="7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2000" b="1" dirty="0" smtClean="0">
                <a:solidFill>
                  <a:srgbClr val="000000"/>
                </a:solidFill>
                <a:latin typeface="Courier New"/>
                <a:cs typeface="Courier New"/>
              </a:rPr>
              <a:t>Career Awareness</a:t>
            </a:r>
          </a:p>
          <a:p>
            <a:pPr lvl="0"/>
            <a:r>
              <a:rPr lang="en-US" dirty="0" smtClean="0">
                <a:latin typeface="+mj-lt"/>
                <a:cs typeface="Humanist"/>
              </a:rPr>
              <a:t>LEARNING ABOUT WORK</a:t>
            </a:r>
          </a:p>
          <a:p>
            <a:pPr lvl="0"/>
            <a:endParaRPr lang="en-US" sz="1200" dirty="0" smtClean="0">
              <a:solidFill>
                <a:srgbClr val="000000"/>
              </a:solidFill>
              <a:latin typeface="+mj-lt"/>
              <a:cs typeface="Humanist"/>
            </a:endParaRPr>
          </a:p>
          <a:p>
            <a:pPr lvl="0"/>
            <a:r>
              <a:rPr lang="en-US" sz="1200" dirty="0" smtClean="0">
                <a:solidFill>
                  <a:srgbClr val="000000"/>
                </a:solidFill>
                <a:latin typeface="+mj-lt"/>
                <a:cs typeface="Humanist"/>
              </a:rPr>
              <a:t>Career Awareness experiences are those that help students build awareness of the variety of careers available.</a:t>
            </a:r>
          </a:p>
          <a:p>
            <a:pPr lvl="0"/>
            <a:endParaRPr lang="en-US" sz="1400" dirty="0" smtClean="0">
              <a:solidFill>
                <a:srgbClr val="000000"/>
              </a:solidFill>
              <a:latin typeface="+mj-lt"/>
              <a:cs typeface="Humanist"/>
            </a:endParaRPr>
          </a:p>
          <a:p>
            <a:pPr lvl="0"/>
            <a:r>
              <a:rPr lang="en-US" sz="1100" dirty="0" smtClean="0">
                <a:solidFill>
                  <a:srgbClr val="000000"/>
                </a:solidFill>
                <a:latin typeface="+mj-lt"/>
                <a:cs typeface="Humanist"/>
              </a:rPr>
              <a:t>Career Presentations</a:t>
            </a:r>
          </a:p>
          <a:p>
            <a:pPr lvl="0"/>
            <a:r>
              <a:rPr lang="en-US" sz="1100" dirty="0" smtClean="0">
                <a:solidFill>
                  <a:srgbClr val="000000"/>
                </a:solidFill>
                <a:latin typeface="+mj-lt"/>
                <a:cs typeface="Humanist"/>
              </a:rPr>
              <a:t>Worksite Tours</a:t>
            </a:r>
          </a:p>
          <a:p>
            <a:pPr lvl="0"/>
            <a:r>
              <a:rPr lang="en-US" sz="1100" dirty="0" smtClean="0">
                <a:solidFill>
                  <a:srgbClr val="000000"/>
                </a:solidFill>
                <a:latin typeface="+mj-lt"/>
                <a:cs typeface="Humanist"/>
              </a:rPr>
              <a:t>Career Fairs</a:t>
            </a:r>
            <a:endParaRPr lang="en-US" sz="1100" dirty="0">
              <a:solidFill>
                <a:srgbClr val="000000"/>
              </a:solidFill>
              <a:latin typeface="+mj-lt"/>
              <a:cs typeface="Humanist"/>
            </a:endParaRPr>
          </a:p>
        </p:txBody>
      </p:sp>
      <p:sp>
        <p:nvSpPr>
          <p:cNvPr id="13" name="Rectangle 12"/>
          <p:cNvSpPr/>
          <p:nvPr/>
        </p:nvSpPr>
        <p:spPr>
          <a:xfrm>
            <a:off x="228600" y="228600"/>
            <a:ext cx="8657744" cy="523220"/>
          </a:xfrm>
          <a:prstGeom prst="rect">
            <a:avLst/>
          </a:prstGeom>
        </p:spPr>
        <p:txBody>
          <a:bodyPr wrap="square">
            <a:spAutoFit/>
          </a:bodyPr>
          <a:lstStyle/>
          <a:p>
            <a:r>
              <a:rPr lang="en-US" sz="2800" b="1" dirty="0" smtClean="0">
                <a:solidFill>
                  <a:schemeClr val="tx1"/>
                </a:solidFill>
                <a:latin typeface="Arial" panose="020B0604020202020204" pitchFamily="34" charset="0"/>
                <a:cs typeface="Arial" panose="020B0604020202020204" pitchFamily="34" charset="0"/>
              </a:rPr>
              <a:t>WORK-BASED LEARNING CONTINUUM</a:t>
            </a:r>
            <a:endParaRPr lang="en-US" sz="28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4419600" y="867187"/>
            <a:ext cx="3923710" cy="270514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lvl="0"/>
            <a:r>
              <a:rPr lang="en-US" sz="2000" b="1" dirty="0" smtClean="0">
                <a:solidFill>
                  <a:schemeClr val="tx1"/>
                </a:solidFill>
                <a:latin typeface="Courier New"/>
                <a:cs typeface="Courier New"/>
              </a:rPr>
              <a:t>Career Exploration</a:t>
            </a:r>
          </a:p>
          <a:p>
            <a:pPr lvl="0"/>
            <a:r>
              <a:rPr lang="en-US" dirty="0" smtClean="0">
                <a:latin typeface="+mj-lt"/>
                <a:cs typeface="Humanist"/>
              </a:rPr>
              <a:t>LEARNING FOR WORK</a:t>
            </a:r>
          </a:p>
          <a:p>
            <a:pPr lvl="0"/>
            <a:endParaRPr lang="en-US" sz="1200" dirty="0" smtClean="0">
              <a:solidFill>
                <a:srgbClr val="000000"/>
              </a:solidFill>
              <a:latin typeface="+mj-lt"/>
              <a:cs typeface="Humanist"/>
            </a:endParaRPr>
          </a:p>
          <a:p>
            <a:pPr lvl="0"/>
            <a:r>
              <a:rPr lang="en-US" sz="1200" dirty="0" smtClean="0">
                <a:solidFill>
                  <a:srgbClr val="000000"/>
                </a:solidFill>
                <a:latin typeface="+mj-lt"/>
                <a:cs typeface="Humanist"/>
              </a:rPr>
              <a:t>Career Exploration provides students with </a:t>
            </a:r>
            <a:r>
              <a:rPr lang="en-US" sz="1200" i="1" dirty="0" smtClean="0">
                <a:solidFill>
                  <a:srgbClr val="000000"/>
                </a:solidFill>
                <a:latin typeface="+mj-lt"/>
                <a:cs typeface="Humanist"/>
              </a:rPr>
              <a:t>short term </a:t>
            </a:r>
            <a:r>
              <a:rPr lang="en-US" sz="1200" dirty="0" smtClean="0">
                <a:solidFill>
                  <a:srgbClr val="000000"/>
                </a:solidFill>
                <a:latin typeface="+mj-lt"/>
                <a:cs typeface="Humanist"/>
              </a:rPr>
              <a:t>direct interaction with partners and the opportunity to explore career options in a way that contributes to motivation for learning and informs students’ decisions about further experiences and educational options.</a:t>
            </a:r>
          </a:p>
          <a:p>
            <a:pPr lvl="0"/>
            <a:endParaRPr lang="en-US" sz="1400" dirty="0" smtClean="0">
              <a:latin typeface="+mj-lt"/>
              <a:cs typeface="Humanist"/>
            </a:endParaRPr>
          </a:p>
          <a:p>
            <a:pPr lvl="0"/>
            <a:r>
              <a:rPr lang="en-US" sz="1100" dirty="0" smtClean="0">
                <a:solidFill>
                  <a:srgbClr val="000000"/>
                </a:solidFill>
                <a:latin typeface="+mj-lt"/>
                <a:cs typeface="Humanist"/>
              </a:rPr>
              <a:t>Job Shadow</a:t>
            </a:r>
          </a:p>
          <a:p>
            <a:pPr lvl="0"/>
            <a:r>
              <a:rPr lang="en-US" sz="1100" dirty="0" smtClean="0">
                <a:solidFill>
                  <a:srgbClr val="000000"/>
                </a:solidFill>
                <a:latin typeface="+mj-lt"/>
                <a:cs typeface="Humanist"/>
              </a:rPr>
              <a:t>Mentoring</a:t>
            </a:r>
          </a:p>
          <a:p>
            <a:pPr lvl="0"/>
            <a:r>
              <a:rPr lang="en-US" sz="1100" dirty="0" smtClean="0">
                <a:solidFill>
                  <a:srgbClr val="000000"/>
                </a:solidFill>
                <a:latin typeface="+mj-lt"/>
                <a:cs typeface="Humanist"/>
              </a:rPr>
              <a:t>Career Counseling and Planning</a:t>
            </a:r>
          </a:p>
          <a:p>
            <a:pPr lvl="0"/>
            <a:r>
              <a:rPr lang="en-US" sz="1100" dirty="0" smtClean="0">
                <a:solidFill>
                  <a:srgbClr val="000000"/>
                </a:solidFill>
                <a:latin typeface="+mj-lt"/>
                <a:cs typeface="Humanist"/>
              </a:rPr>
              <a:t>Work-based problems with classroom mentoring</a:t>
            </a:r>
          </a:p>
        </p:txBody>
      </p:sp>
      <p:sp>
        <p:nvSpPr>
          <p:cNvPr id="20" name="Rectangle 19"/>
          <p:cNvSpPr/>
          <p:nvPr/>
        </p:nvSpPr>
        <p:spPr>
          <a:xfrm>
            <a:off x="5443107" y="3685340"/>
            <a:ext cx="2881343" cy="290001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n-US" sz="2000" b="1" dirty="0" smtClean="0">
                <a:solidFill>
                  <a:srgbClr val="000000"/>
                </a:solidFill>
                <a:latin typeface="Courier New"/>
                <a:cs typeface="Courier New"/>
              </a:rPr>
              <a:t>Career Training and Education</a:t>
            </a:r>
            <a:br>
              <a:rPr lang="en-US" sz="2000" b="1" dirty="0" smtClean="0">
                <a:solidFill>
                  <a:srgbClr val="000000"/>
                </a:solidFill>
                <a:latin typeface="Courier New"/>
                <a:cs typeface="Courier New"/>
              </a:rPr>
            </a:br>
            <a:r>
              <a:rPr lang="en-US" dirty="0" smtClean="0">
                <a:latin typeface="+mj-lt"/>
                <a:cs typeface="Humanist"/>
              </a:rPr>
              <a:t>LEARNING AT WORK</a:t>
            </a:r>
            <a:endParaRPr lang="en-US" sz="1400" dirty="0" smtClean="0">
              <a:latin typeface="+mj-lt"/>
              <a:cs typeface="Humanist"/>
            </a:endParaRPr>
          </a:p>
          <a:p>
            <a:pPr lvl="0"/>
            <a:endParaRPr lang="en-US" sz="1200" dirty="0" smtClean="0">
              <a:solidFill>
                <a:srgbClr val="000000"/>
              </a:solidFill>
              <a:latin typeface="+mj-lt"/>
              <a:cs typeface="Humanist"/>
            </a:endParaRPr>
          </a:p>
          <a:p>
            <a:pPr lvl="0"/>
            <a:r>
              <a:rPr lang="en-US" sz="1200" dirty="0" smtClean="0">
                <a:solidFill>
                  <a:srgbClr val="000000"/>
                </a:solidFill>
                <a:latin typeface="+mj-lt"/>
                <a:cs typeface="Humanist"/>
              </a:rPr>
              <a:t>Career Training experiences prepare students for employment in a specific range of occupations. </a:t>
            </a:r>
          </a:p>
          <a:p>
            <a:pPr lvl="0"/>
            <a:endParaRPr lang="en-US" sz="1100" dirty="0" smtClean="0">
              <a:solidFill>
                <a:srgbClr val="000000"/>
              </a:solidFill>
              <a:latin typeface="+mj-lt"/>
              <a:cs typeface="Humanist"/>
            </a:endParaRPr>
          </a:p>
          <a:p>
            <a:pPr lvl="0"/>
            <a:r>
              <a:rPr lang="en-US" sz="1100" dirty="0" smtClean="0">
                <a:solidFill>
                  <a:srgbClr val="000000"/>
                </a:solidFill>
                <a:latin typeface="+mj-lt"/>
                <a:cs typeface="Humanist"/>
              </a:rPr>
              <a:t>On-the-Job Training</a:t>
            </a:r>
          </a:p>
          <a:p>
            <a:pPr lvl="0"/>
            <a:r>
              <a:rPr lang="en-US" sz="1100" dirty="0" smtClean="0">
                <a:solidFill>
                  <a:srgbClr val="000000"/>
                </a:solidFill>
                <a:latin typeface="+mj-lt"/>
                <a:cs typeface="Humanist"/>
              </a:rPr>
              <a:t>Youth Apprenticeship (occupation focused)</a:t>
            </a:r>
          </a:p>
          <a:p>
            <a:pPr lvl="0"/>
            <a:r>
              <a:rPr lang="en-US" sz="1100" dirty="0" smtClean="0">
                <a:solidFill>
                  <a:srgbClr val="000000"/>
                </a:solidFill>
                <a:latin typeface="+mj-lt"/>
                <a:cs typeface="Humanist"/>
              </a:rPr>
              <a:t>Pre-Apprenticeship</a:t>
            </a:r>
          </a:p>
          <a:p>
            <a:pPr lvl="0"/>
            <a:r>
              <a:rPr lang="en-US" sz="1100" dirty="0" smtClean="0">
                <a:solidFill>
                  <a:srgbClr val="000000"/>
                </a:solidFill>
                <a:latin typeface="+mj-lt"/>
                <a:cs typeface="Humanist"/>
              </a:rPr>
              <a:t>Adult Registered Apprenticeship (job focused)</a:t>
            </a:r>
          </a:p>
        </p:txBody>
      </p:sp>
      <p:sp>
        <p:nvSpPr>
          <p:cNvPr id="9" name="Rectangle 8"/>
          <p:cNvSpPr/>
          <p:nvPr/>
        </p:nvSpPr>
        <p:spPr>
          <a:xfrm>
            <a:off x="816043" y="3674510"/>
            <a:ext cx="3603557" cy="29108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lvl="0"/>
            <a:r>
              <a:rPr lang="en-US" sz="2000" b="1" dirty="0" smtClean="0">
                <a:solidFill>
                  <a:schemeClr val="tx1"/>
                </a:solidFill>
                <a:latin typeface="Courier New"/>
                <a:cs typeface="Courier New"/>
              </a:rPr>
              <a:t>Career Preparation</a:t>
            </a:r>
          </a:p>
          <a:p>
            <a:pPr lvl="0"/>
            <a:r>
              <a:rPr lang="en-US" dirty="0" smtClean="0">
                <a:solidFill>
                  <a:schemeClr val="accent6">
                    <a:lumMod val="20000"/>
                    <a:lumOff val="80000"/>
                  </a:schemeClr>
                </a:solidFill>
                <a:latin typeface="+mj-lt"/>
                <a:cs typeface="Humanist"/>
              </a:rPr>
              <a:t>LEARNING THROUGH WORK</a:t>
            </a:r>
          </a:p>
          <a:p>
            <a:pPr lvl="0"/>
            <a:endParaRPr lang="en-US" sz="1400" dirty="0">
              <a:solidFill>
                <a:schemeClr val="tx1"/>
              </a:solidFill>
              <a:latin typeface="+mj-lt"/>
              <a:cs typeface="Humanist"/>
            </a:endParaRPr>
          </a:p>
          <a:p>
            <a:pPr lvl="0"/>
            <a:r>
              <a:rPr lang="en-US" sz="1200" dirty="0" smtClean="0">
                <a:solidFill>
                  <a:schemeClr val="tx1"/>
                </a:solidFill>
                <a:latin typeface="+mj-lt"/>
                <a:cs typeface="Humanist"/>
              </a:rPr>
              <a:t>Career Preparation experiences support college and career readiness and include extended direct interaction with professionals from industry and the community.  These experiences are designed to give students supervised practical application of skills and knowledge and often occur in CTE courses.</a:t>
            </a:r>
          </a:p>
          <a:p>
            <a:pPr lvl="0"/>
            <a:endParaRPr lang="en-US" sz="1400" dirty="0" smtClean="0">
              <a:solidFill>
                <a:schemeClr val="tx1"/>
              </a:solidFill>
              <a:latin typeface="+mj-lt"/>
              <a:cs typeface="Humanist"/>
            </a:endParaRPr>
          </a:p>
          <a:p>
            <a:pPr lvl="0"/>
            <a:r>
              <a:rPr lang="en-US" sz="1100" dirty="0" smtClean="0">
                <a:solidFill>
                  <a:schemeClr val="tx1"/>
                </a:solidFill>
                <a:latin typeface="+mj-lt"/>
                <a:cs typeface="Humanist"/>
              </a:rPr>
              <a:t>Clinical Experiences</a:t>
            </a:r>
          </a:p>
          <a:p>
            <a:pPr lvl="0"/>
            <a:r>
              <a:rPr lang="en-US" sz="1100" dirty="0" smtClean="0">
                <a:solidFill>
                  <a:schemeClr val="tx1"/>
                </a:solidFill>
                <a:latin typeface="+mj-lt"/>
                <a:cs typeface="Humanist"/>
              </a:rPr>
              <a:t>Internships</a:t>
            </a:r>
          </a:p>
          <a:p>
            <a:pPr lvl="0"/>
            <a:r>
              <a:rPr lang="en-US" sz="1100" dirty="0" smtClean="0">
                <a:solidFill>
                  <a:schemeClr val="tx1"/>
                </a:solidFill>
                <a:latin typeface="+mj-lt"/>
                <a:cs typeface="Humanist"/>
              </a:rPr>
              <a:t>Extended Learning</a:t>
            </a:r>
          </a:p>
          <a:p>
            <a:pPr lvl="0"/>
            <a:r>
              <a:rPr lang="en-US" sz="1100" dirty="0" smtClean="0">
                <a:solidFill>
                  <a:schemeClr val="tx1"/>
                </a:solidFill>
                <a:latin typeface="+mj-lt"/>
                <a:cs typeface="Humanist"/>
              </a:rPr>
              <a:t>Instructional Worksite Learning</a:t>
            </a:r>
          </a:p>
        </p:txBody>
      </p:sp>
      <p:cxnSp>
        <p:nvCxnSpPr>
          <p:cNvPr id="14" name="Elbow Connector 13"/>
          <p:cNvCxnSpPr>
            <a:endCxn id="9" idx="0"/>
          </p:cNvCxnSpPr>
          <p:nvPr/>
        </p:nvCxnSpPr>
        <p:spPr>
          <a:xfrm rot="10800000" flipV="1">
            <a:off x="2617822" y="3352800"/>
            <a:ext cx="1801780" cy="321710"/>
          </a:xfrm>
          <a:prstGeom prst="bentConnector2">
            <a:avLst/>
          </a:prstGeom>
          <a:ln w="57150" cmpd="sng">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12" name="Right Bracket 11"/>
          <p:cNvSpPr/>
          <p:nvPr/>
        </p:nvSpPr>
        <p:spPr>
          <a:xfrm>
            <a:off x="8382000" y="1524000"/>
            <a:ext cx="228600" cy="1752600"/>
          </a:xfrm>
          <a:prstGeom prst="rightBracket">
            <a:avLst/>
          </a:prstGeom>
          <a:ln w="57150" cmpd="sng">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38558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Pathways for Critical Occupations</a:t>
            </a:r>
            <a:endParaRPr lang="en-US" dirty="0"/>
          </a:p>
        </p:txBody>
      </p:sp>
      <p:sp>
        <p:nvSpPr>
          <p:cNvPr id="6" name="Text Placeholder 5"/>
          <p:cNvSpPr>
            <a:spLocks noGrp="1"/>
          </p:cNvSpPr>
          <p:nvPr>
            <p:ph type="body" sz="half" idx="2"/>
          </p:nvPr>
        </p:nvSpPr>
        <p:spPr/>
        <p:txBody>
          <a:bodyPr/>
          <a:lstStyle/>
          <a:p>
            <a:pPr marL="285750" indent="-285750">
              <a:spcBef>
                <a:spcPts val="1200"/>
              </a:spcBef>
              <a:spcAft>
                <a:spcPts val="1200"/>
              </a:spcAft>
              <a:buFont typeface="Arial" panose="020B0604020202020204" pitchFamily="34" charset="0"/>
              <a:buChar char="•"/>
            </a:pPr>
            <a:r>
              <a:rPr lang="en-US" sz="1600" dirty="0" smtClean="0"/>
              <a:t>Gather labor market data</a:t>
            </a:r>
          </a:p>
          <a:p>
            <a:pPr marL="285750" indent="-285750">
              <a:spcBef>
                <a:spcPts val="1200"/>
              </a:spcBef>
              <a:spcAft>
                <a:spcPts val="1200"/>
              </a:spcAft>
              <a:buFont typeface="Arial" panose="020B0604020202020204" pitchFamily="34" charset="0"/>
              <a:buChar char="•"/>
            </a:pPr>
            <a:r>
              <a:rPr lang="en-US" sz="1600" dirty="0" smtClean="0"/>
              <a:t>Identify “critical” jobs</a:t>
            </a:r>
          </a:p>
          <a:p>
            <a:pPr marL="285750" indent="-285750">
              <a:spcBef>
                <a:spcPts val="1200"/>
              </a:spcBef>
              <a:spcAft>
                <a:spcPts val="1200"/>
              </a:spcAft>
              <a:buFont typeface="Arial" panose="020B0604020202020204" pitchFamily="34" charset="0"/>
              <a:buChar char="•"/>
            </a:pPr>
            <a:r>
              <a:rPr lang="en-US" sz="1600" dirty="0" smtClean="0"/>
              <a:t>Identify competencies (knowledge, skills and abilities)</a:t>
            </a:r>
          </a:p>
          <a:p>
            <a:pPr marL="285750" indent="-285750">
              <a:spcBef>
                <a:spcPts val="1200"/>
              </a:spcBef>
              <a:spcAft>
                <a:spcPts val="1200"/>
              </a:spcAft>
              <a:buFont typeface="Arial" panose="020B0604020202020204" pitchFamily="34" charset="0"/>
              <a:buChar char="•"/>
            </a:pPr>
            <a:r>
              <a:rPr lang="en-US" sz="1600" dirty="0" smtClean="0"/>
              <a:t>Identify existing career pathway programs</a:t>
            </a:r>
          </a:p>
          <a:p>
            <a:pPr marL="285750" indent="-285750">
              <a:spcBef>
                <a:spcPts val="1200"/>
              </a:spcBef>
              <a:spcAft>
                <a:spcPts val="1200"/>
              </a:spcAft>
              <a:buFont typeface="Arial" panose="020B0604020202020204" pitchFamily="34" charset="0"/>
              <a:buChar char="•"/>
            </a:pPr>
            <a:r>
              <a:rPr lang="en-US" sz="1600" dirty="0" smtClean="0"/>
              <a:t>Promote</a:t>
            </a:r>
          </a:p>
          <a:p>
            <a:pPr marL="285750" indent="-285750">
              <a:spcBef>
                <a:spcPts val="1200"/>
              </a:spcBef>
              <a:spcAft>
                <a:spcPts val="1200"/>
              </a:spcAft>
              <a:buFont typeface="Arial" panose="020B0604020202020204" pitchFamily="34" charset="0"/>
              <a:buChar char="•"/>
            </a:pPr>
            <a:r>
              <a:rPr lang="en-US" sz="1600" dirty="0" smtClean="0"/>
              <a:t>Work to build or enhance career pathway programs as needed</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60500" y="273050"/>
            <a:ext cx="4540849" cy="5853113"/>
          </a:xfrm>
          <a:prstGeom prst="rect">
            <a:avLst/>
          </a:prstGeom>
        </p:spPr>
      </p:pic>
    </p:spTree>
    <p:extLst>
      <p:ext uri="{BB962C8B-B14F-4D97-AF65-F5344CB8AC3E}">
        <p14:creationId xmlns:p14="http://schemas.microsoft.com/office/powerpoint/2010/main" val="5586673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5602</TotalTime>
  <Words>892</Words>
  <Application>Microsoft Office PowerPoint</Application>
  <PresentationFormat>On-screen Show (4:3)</PresentationFormat>
  <Paragraphs>206</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MS PGothic</vt:lpstr>
      <vt:lpstr>Arial</vt:lpstr>
      <vt:lpstr>Arial Narrow</vt:lpstr>
      <vt:lpstr>Calibri</vt:lpstr>
      <vt:lpstr>Courier New</vt:lpstr>
      <vt:lpstr>Humanist</vt:lpstr>
      <vt:lpstr>Open sans</vt:lpstr>
      <vt:lpstr>Open sans</vt:lpstr>
      <vt:lpstr>Segoe UI Black</vt:lpstr>
      <vt:lpstr>Wingdings</vt:lpstr>
      <vt:lpstr>Office Theme</vt:lpstr>
      <vt:lpstr>Trade Associations and Talent Development </vt:lpstr>
      <vt:lpstr>Talent Development Network</vt:lpstr>
      <vt:lpstr>Talent Development Strategies</vt:lpstr>
      <vt:lpstr>Sector Partnerships</vt:lpstr>
      <vt:lpstr>Sector Partnerships</vt:lpstr>
      <vt:lpstr>Positive Regional Impacts</vt:lpstr>
      <vt:lpstr>Talent Development Programs</vt:lpstr>
      <vt:lpstr>PowerPoint Presentation</vt:lpstr>
      <vt:lpstr>Career Pathways for Critical Occupations</vt:lpstr>
      <vt:lpstr>PowerPoint Presentation</vt:lpstr>
      <vt:lpstr>Promote Career Pathways</vt:lpstr>
      <vt:lpstr>Employers Offer</vt:lpstr>
      <vt:lpstr>Workforce Funding</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Alba Duque</dc:creator>
  <cp:lastModifiedBy>TempAdmin</cp:lastModifiedBy>
  <cp:revision>120</cp:revision>
  <cp:lastPrinted>2017-08-16T17:36:32Z</cp:lastPrinted>
  <dcterms:created xsi:type="dcterms:W3CDTF">2017-04-11T15:23:00Z</dcterms:created>
  <dcterms:modified xsi:type="dcterms:W3CDTF">2017-08-16T17:36:37Z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2017-04-11T00:00:00Z</vt:filetime>
  </property>
  <property fmtid="{D5CDD505-2E9C-101B-9397-08002B2CF9AE}" pid="3" name="LastSaved">
    <vt:filetime>2017-04-11T00:00:00Z</vt:filetime>
  </property>
</Properties>
</file>