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5" r:id="rId2"/>
    <p:sldId id="291" r:id="rId3"/>
    <p:sldId id="283" r:id="rId4"/>
    <p:sldId id="292" r:id="rId5"/>
    <p:sldId id="299" r:id="rId6"/>
    <p:sldId id="298" r:id="rId7"/>
    <p:sldId id="286" r:id="rId8"/>
    <p:sldId id="284" r:id="rId9"/>
    <p:sldId id="285" r:id="rId10"/>
    <p:sldId id="302" r:id="rId11"/>
    <p:sldId id="288" r:id="rId12"/>
    <p:sldId id="304" r:id="rId13"/>
    <p:sldId id="282" r:id="rId14"/>
    <p:sldId id="296" r:id="rId15"/>
    <p:sldId id="276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17" autoAdjust="0"/>
    <p:restoredTop sz="94706" autoAdjust="0"/>
  </p:normalViewPr>
  <p:slideViewPr>
    <p:cSldViewPr showGuides="1">
      <p:cViewPr varScale="1">
        <p:scale>
          <a:sx n="57" d="100"/>
          <a:sy n="57" d="100"/>
        </p:scale>
        <p:origin x="78" y="4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9/24/2019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9/24/2019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0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4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6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4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6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8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2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9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6977-5C75-4614-B080-E9371B1BCD0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788-617E-4B07-B377-72F3ABE03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600000"/>
                </a:solidFill>
              </a:rPr>
              <a:t>Why am I here today?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endParaRPr lang="en-US" sz="3200" dirty="0"/>
          </a:p>
          <a:p>
            <a:pPr marL="45720" indent="0" algn="ctr">
              <a:buNone/>
            </a:pPr>
            <a:r>
              <a:rPr lang="en-US" sz="3200" dirty="0"/>
              <a:t>Home Utility Expenses</a:t>
            </a:r>
          </a:p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endParaRPr lang="en-US" dirty="0">
              <a:solidFill>
                <a:srgbClr val="600000"/>
              </a:solidFill>
            </a:endParaRPr>
          </a:p>
          <a:p>
            <a:pPr marL="4572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0412" y="228600"/>
            <a:ext cx="10591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600000"/>
                </a:solidFill>
              </a:rPr>
              <a:t>Water</a:t>
            </a:r>
            <a:r>
              <a:rPr lang="en-US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916" y="117924"/>
            <a:ext cx="3618173" cy="6630624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27012" y="1447800"/>
            <a:ext cx="8001000" cy="4770886"/>
          </a:xfrm>
        </p:spPr>
        <p:txBody>
          <a:bodyPr/>
          <a:lstStyle/>
          <a:p>
            <a:r>
              <a:rPr lang="en-US" dirty="0"/>
              <a:t>Average person consumes 88 gallons per day</a:t>
            </a:r>
          </a:p>
          <a:p>
            <a:endParaRPr lang="en-US" dirty="0"/>
          </a:p>
          <a:p>
            <a:r>
              <a:rPr lang="en-US" dirty="0"/>
              <a:t>Average family wastes 180 gallons a week from leaks! </a:t>
            </a:r>
          </a:p>
          <a:p>
            <a:endParaRPr lang="en-US" dirty="0"/>
          </a:p>
          <a:p>
            <a:r>
              <a:rPr lang="en-US" dirty="0">
                <a:solidFill>
                  <a:srgbClr val="600000"/>
                </a:solidFill>
              </a:rPr>
              <a:t>How can you use less water? 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Water off while brushing can save up to 8 gallons/time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Running dishwasher only when full up to 320 gallons/year!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Water off while doing dishes can save 10 gallons every 5 minutes! 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Up to 50% of irrigation water is lost to evaporation, wind, or runoff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1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228600"/>
            <a:ext cx="9753601" cy="1066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00000"/>
                </a:solidFill>
              </a:rPr>
              <a:t>Garbage/Recycling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339061-5A14-4860-92A9-D872596E4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12" y="2286000"/>
            <a:ext cx="5562600" cy="4191000"/>
          </a:xfrm>
        </p:spPr>
        <p:txBody>
          <a:bodyPr/>
          <a:lstStyle/>
          <a:p>
            <a:pPr lvl="0">
              <a:buClr>
                <a:srgbClr val="000000">
                  <a:lumMod val="65000"/>
                  <a:lumOff val="35000"/>
                </a:srgbClr>
              </a:buClr>
            </a:pPr>
            <a:r>
              <a:rPr lang="en-US" dirty="0">
                <a:solidFill>
                  <a:srgbClr val="600000"/>
                </a:solidFill>
              </a:rPr>
              <a:t>What happens to your garbage? </a:t>
            </a:r>
          </a:p>
          <a:p>
            <a:pPr lvl="0">
              <a:buClr>
                <a:srgbClr val="000000">
                  <a:lumMod val="65000"/>
                  <a:lumOff val="35000"/>
                </a:srgbClr>
              </a:buClr>
            </a:pPr>
            <a:endParaRPr lang="en-US" dirty="0"/>
          </a:p>
          <a:p>
            <a:pPr lvl="0">
              <a:buClr>
                <a:srgbClr val="000000">
                  <a:lumMod val="65000"/>
                  <a:lumOff val="35000"/>
                </a:srgbClr>
              </a:buClr>
            </a:pPr>
            <a:r>
              <a:rPr lang="en-US" dirty="0"/>
              <a:t>4.4 </a:t>
            </a:r>
            <a:r>
              <a:rPr lang="en-US" dirty="0" err="1"/>
              <a:t>lbs</a:t>
            </a:r>
            <a:r>
              <a:rPr lang="en-US" dirty="0"/>
              <a:t>/person every day! </a:t>
            </a:r>
          </a:p>
          <a:p>
            <a:pPr lvl="0">
              <a:buClr>
                <a:srgbClr val="000000">
                  <a:lumMod val="65000"/>
                  <a:lumOff val="35000"/>
                </a:srgbClr>
              </a:buClr>
            </a:pPr>
            <a:endParaRPr lang="en-US" dirty="0"/>
          </a:p>
          <a:p>
            <a:pPr lvl="0">
              <a:buClr>
                <a:srgbClr val="000000">
                  <a:lumMod val="65000"/>
                  <a:lumOff val="35000"/>
                </a:srgbClr>
              </a:buClr>
            </a:pPr>
            <a:r>
              <a:rPr lang="en-US" dirty="0"/>
              <a:t>Average Household spends $16 per month</a:t>
            </a:r>
          </a:p>
          <a:p>
            <a:pPr lvl="0">
              <a:buClr>
                <a:srgbClr val="000000">
                  <a:lumMod val="65000"/>
                  <a:lumOff val="35000"/>
                </a:srgbClr>
              </a:buClr>
            </a:pPr>
            <a:endParaRPr lang="en-US" dirty="0"/>
          </a:p>
          <a:p>
            <a:pPr lvl="0">
              <a:buClr>
                <a:srgbClr val="000000">
                  <a:lumMod val="65000"/>
                  <a:lumOff val="35000"/>
                </a:srgbClr>
              </a:buClr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2" y="2010295"/>
            <a:ext cx="622545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6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228600"/>
            <a:ext cx="9753601" cy="1066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00000"/>
                </a:solidFill>
              </a:rPr>
              <a:t>Garbage/Recycling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339061-5A14-4860-92A9-D872596E4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676400"/>
            <a:ext cx="11064594" cy="2709256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American’s generate about 254 million tons of trash</a:t>
            </a:r>
          </a:p>
          <a:p>
            <a:pPr marL="0" indent="0" algn="ctr">
              <a:buNone/>
            </a:pPr>
            <a:endParaRPr lang="en-US" sz="2400" dirty="0"/>
          </a:p>
          <a:p>
            <a:pPr algn="ctr"/>
            <a:r>
              <a:rPr lang="en-US" sz="2400" dirty="0"/>
              <a:t>About 87 millions tons are recycled or composted (34%)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solidFill>
                  <a:srgbClr val="600000"/>
                </a:solidFill>
              </a:rPr>
              <a:t>What are some ways to reduce our waste? </a:t>
            </a:r>
          </a:p>
          <a:p>
            <a:pPr lvl="0" algn="ctr">
              <a:buClr>
                <a:srgbClr val="000000">
                  <a:lumMod val="65000"/>
                  <a:lumOff val="35000"/>
                </a:srgbClr>
              </a:buClr>
            </a:pPr>
            <a:endParaRPr lang="en-US" sz="2400" dirty="0"/>
          </a:p>
          <a:p>
            <a:pPr marL="0" lvl="0" indent="0" algn="ctr">
              <a:buClr>
                <a:srgbClr val="000000">
                  <a:lumMod val="65000"/>
                  <a:lumOff val="35000"/>
                </a:srgbClr>
              </a:buClr>
              <a:buNone/>
            </a:pPr>
            <a:endParaRPr lang="en-US" sz="2400" dirty="0"/>
          </a:p>
          <a:p>
            <a:pPr lvl="0" algn="ctr">
              <a:buClr>
                <a:srgbClr val="000000">
                  <a:lumMod val="65000"/>
                  <a:lumOff val="35000"/>
                </a:srgbClr>
              </a:buClr>
            </a:pPr>
            <a:endParaRPr lang="en-US" sz="2400" dirty="0"/>
          </a:p>
        </p:txBody>
      </p:sp>
      <p:pic>
        <p:nvPicPr>
          <p:cNvPr id="6146" name="Picture 2" descr="Image result for waste management">
            <a:extLst>
              <a:ext uri="{FF2B5EF4-FFF2-40B4-BE49-F238E27FC236}">
                <a16:creationId xmlns:a16="http://schemas.microsoft.com/office/drawing/2014/main" id="{E32E957A-9EFE-4570-A16B-9DBFFFB7B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2" y="4168140"/>
            <a:ext cx="5257801" cy="246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00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781" y="31865"/>
            <a:ext cx="10512862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00000"/>
                </a:solidFill>
              </a:rPr>
              <a:t>Maintenance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339061-5A14-4860-92A9-D872596E4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752600"/>
            <a:ext cx="9906000" cy="457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00000"/>
                </a:solidFill>
              </a:rPr>
              <a:t>What is something that you have to maintain at your house? 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Paint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Landscaping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HAVC service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Filter changes</a:t>
            </a:r>
          </a:p>
          <a:p>
            <a:endParaRPr lang="en-US" dirty="0"/>
          </a:p>
          <a:p>
            <a:r>
              <a:rPr lang="en-US" dirty="0">
                <a:solidFill>
                  <a:srgbClr val="600000"/>
                </a:solidFill>
              </a:rPr>
              <a:t>Why is it important to perform maintenance on a home?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08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28600"/>
            <a:ext cx="10744200" cy="1066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00000"/>
                </a:solidFill>
              </a:rPr>
              <a:t>Maintenance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339061-5A14-4860-92A9-D872596E4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721800"/>
            <a:ext cx="6400800" cy="4191000"/>
          </a:xfrm>
        </p:spPr>
        <p:txBody>
          <a:bodyPr>
            <a:normAutofit/>
          </a:bodyPr>
          <a:lstStyle/>
          <a:p>
            <a:r>
              <a:rPr lang="en-US" dirty="0"/>
              <a:t>The U.S. spends nearly $29.1 billion/year on lawn care ($90.23/person)</a:t>
            </a:r>
          </a:p>
          <a:p>
            <a:endParaRPr lang="en-US" dirty="0"/>
          </a:p>
          <a:p>
            <a:r>
              <a:rPr lang="en-US" dirty="0">
                <a:solidFill>
                  <a:srgbClr val="600000"/>
                </a:solidFill>
              </a:rPr>
              <a:t>How can you save on maintenance?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Mow your own grass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Clean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Learn basic repairs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Image result for mowing pictures">
            <a:extLst>
              <a:ext uri="{FF2B5EF4-FFF2-40B4-BE49-F238E27FC236}">
                <a16:creationId xmlns:a16="http://schemas.microsoft.com/office/drawing/2014/main" id="{A4AC829A-7BDA-4DAA-B5B5-94B15D351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1740131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10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29308"/>
            <a:ext cx="10512862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00000"/>
                </a:solidFill>
              </a:rPr>
              <a:t>Why Does All This Matter To A Home Builder?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2" y="1381248"/>
            <a:ext cx="66675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0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00000"/>
                </a:solidFill>
              </a:rPr>
              <a:t>Home Utilities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339061-5A14-4860-92A9-D872596E4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1905000"/>
            <a:ext cx="5486401" cy="419100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What are utilities?</a:t>
            </a:r>
          </a:p>
          <a:p>
            <a:pPr lvl="1"/>
            <a:r>
              <a:rPr lang="en-US" sz="2400" dirty="0"/>
              <a:t>What utilities do you have at home?	</a:t>
            </a:r>
          </a:p>
          <a:p>
            <a:pPr marL="45720" indent="0">
              <a:buNone/>
            </a:pPr>
            <a:endParaRPr lang="en-US" sz="2800" dirty="0"/>
          </a:p>
          <a:p>
            <a:r>
              <a:rPr lang="en-US" sz="2800" dirty="0"/>
              <a:t>What  is an expense? </a:t>
            </a:r>
          </a:p>
          <a:p>
            <a:endParaRPr lang="en-US" sz="2800" dirty="0"/>
          </a:p>
          <a:p>
            <a:endParaRPr lang="en-US" sz="2800" dirty="0"/>
          </a:p>
          <a:p>
            <a:pPr marL="45720" indent="0">
              <a:buNone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212" y="609600"/>
            <a:ext cx="568642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28600"/>
            <a:ext cx="10515600" cy="1066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00000"/>
                </a:solidFill>
              </a:rPr>
              <a:t>Electricity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339061-5A14-4860-92A9-D872596E4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2" y="1900845"/>
            <a:ext cx="6553200" cy="3581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00000"/>
                </a:solidFill>
              </a:rPr>
              <a:t>What uses electricity in your home? 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Heating and Cooling 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Appliances</a:t>
            </a:r>
          </a:p>
          <a:p>
            <a:pPr lvl="1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Lighting</a:t>
            </a:r>
          </a:p>
          <a:p>
            <a:pPr marL="457063" lvl="1" indent="0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marL="457063" lvl="1" indent="0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400" dirty="0"/>
              <a:t>Homes account for 37% of electric use in the USA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691" b="11579"/>
          <a:stretch/>
        </p:blipFill>
        <p:spPr>
          <a:xfrm>
            <a:off x="7008812" y="1900845"/>
            <a:ext cx="496290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6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2.wp.com/eyeonhousing.org/wp-content/uploads/2015/02/Map_2013.png">
            <a:extLst>
              <a:ext uri="{FF2B5EF4-FFF2-40B4-BE49-F238E27FC236}">
                <a16:creationId xmlns:a16="http://schemas.microsoft.com/office/drawing/2014/main" id="{10E96F72-686C-402C-B5F4-A6290F427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2" y="1366058"/>
            <a:ext cx="562128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28600"/>
            <a:ext cx="10515600" cy="1066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00000"/>
                </a:solidFill>
              </a:rPr>
              <a:t>Electricity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339061-5A14-4860-92A9-D872596E4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752600"/>
            <a:ext cx="6705600" cy="4191000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Average electrical expense is $110/month</a:t>
            </a:r>
          </a:p>
          <a:p>
            <a:pPr marL="45720" indent="0">
              <a:buNone/>
            </a:pPr>
            <a:endParaRPr lang="en-US" sz="2800" dirty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en-US" sz="2800" dirty="0">
                <a:solidFill>
                  <a:srgbClr val="600000"/>
                </a:solidFill>
              </a:rPr>
              <a:t>What are some ways to use less electricity? </a:t>
            </a:r>
          </a:p>
          <a:p>
            <a:pPr lvl="1"/>
            <a: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Smart Thermostats</a:t>
            </a:r>
          </a:p>
          <a:p>
            <a:pPr lvl="1"/>
            <a: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Improved Insulation</a:t>
            </a:r>
          </a:p>
          <a:p>
            <a:pPr lvl="1"/>
            <a: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Keeping lights Off</a:t>
            </a:r>
          </a:p>
          <a:p>
            <a:pPr lvl="1"/>
            <a: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Fix Duct and Space Leakage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90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061" y="-127000"/>
            <a:ext cx="8686801" cy="1066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00000"/>
                </a:solidFill>
              </a:rPr>
              <a:t>Electricity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t="1786" r="17637" b="8909"/>
          <a:stretch/>
        </p:blipFill>
        <p:spPr>
          <a:xfrm>
            <a:off x="906461" y="2636520"/>
            <a:ext cx="4953000" cy="381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16F7B3-924D-4275-8420-734E8E453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75" r="1624"/>
          <a:stretch/>
        </p:blipFill>
        <p:spPr>
          <a:xfrm>
            <a:off x="7313612" y="2608811"/>
            <a:ext cx="4038600" cy="4128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612" y="1219200"/>
            <a:ext cx="11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600000"/>
                </a:solidFill>
              </a:rPr>
              <a:t>Does anyone know how most air conditioners or heaters in a home works?  </a:t>
            </a:r>
          </a:p>
        </p:txBody>
      </p:sp>
    </p:spTree>
    <p:extLst>
      <p:ext uri="{BB962C8B-B14F-4D97-AF65-F5344CB8AC3E}">
        <p14:creationId xmlns:p14="http://schemas.microsoft.com/office/powerpoint/2010/main" val="4476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28600"/>
            <a:ext cx="10668000" cy="1066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00000"/>
                </a:solidFill>
              </a:rPr>
              <a:t>Electricity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339061-5A14-4860-92A9-D872596E4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932823"/>
            <a:ext cx="5257800" cy="4191000"/>
          </a:xfrm>
        </p:spPr>
        <p:txBody>
          <a:bodyPr>
            <a:normAutofit/>
          </a:bodyPr>
          <a:lstStyle/>
          <a:p>
            <a:r>
              <a:rPr lang="en-US" sz="2400" dirty="0"/>
              <a:t>Air Leakage: When your conditioned air seeps out of your home through small openings.</a:t>
            </a:r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/>
          </a:p>
          <a:p>
            <a:r>
              <a:rPr lang="en-US" sz="2400" dirty="0">
                <a:solidFill>
                  <a:srgbClr val="600000"/>
                </a:solidFill>
              </a:rPr>
              <a:t>Where would air leaks occur?</a:t>
            </a:r>
          </a:p>
          <a:p>
            <a:pPr marL="45720" indent="0">
              <a:buNone/>
            </a:pPr>
            <a:endParaRPr lang="en-US" sz="2400" dirty="0">
              <a:solidFill>
                <a:srgbClr val="600000"/>
              </a:solidFill>
            </a:endParaRPr>
          </a:p>
          <a:p>
            <a:r>
              <a:rPr lang="en-US" sz="2400" dirty="0">
                <a:solidFill>
                  <a:srgbClr val="600000"/>
                </a:solidFill>
              </a:rPr>
              <a:t>What could be a way to reduce air leaks?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 descr="A close up of a device&#10;&#10;Description generated with high confidence">
            <a:extLst>
              <a:ext uri="{FF2B5EF4-FFF2-40B4-BE49-F238E27FC236}">
                <a16:creationId xmlns:a16="http://schemas.microsoft.com/office/drawing/2014/main" id="{0332C685-9BE0-4AA3-ADF4-0984F5594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012" y="1427998"/>
            <a:ext cx="62579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0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28600"/>
            <a:ext cx="10591800" cy="1066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00000"/>
                </a:solidFill>
              </a:rPr>
              <a:t>Electricity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9006327-6698-45A5-898A-7677FD9D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84612" y="1295400"/>
            <a:ext cx="7696200" cy="522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012" y="32004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Use this table to answer question 1 on your worksheet.</a:t>
            </a:r>
          </a:p>
        </p:txBody>
      </p:sp>
    </p:spTree>
    <p:extLst>
      <p:ext uri="{BB962C8B-B14F-4D97-AF65-F5344CB8AC3E}">
        <p14:creationId xmlns:p14="http://schemas.microsoft.com/office/powerpoint/2010/main" val="196502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1" y="0"/>
            <a:ext cx="8686801" cy="1066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00000"/>
                </a:solidFill>
              </a:rPr>
              <a:t>Gas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339061-5A14-4860-92A9-D872596E4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371600"/>
            <a:ext cx="6281165" cy="41910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600000"/>
                </a:solidFill>
              </a:rPr>
              <a:t>What uses gas in your home?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Heating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Cooking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Clothes Dryers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Water Heating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Fireplaces, </a:t>
            </a:r>
          </a:p>
          <a:p>
            <a:endParaRPr lang="en-US" dirty="0"/>
          </a:p>
          <a:p>
            <a:r>
              <a:rPr lang="en-US" dirty="0"/>
              <a:t>Average gas expense is $83/month</a:t>
            </a:r>
          </a:p>
          <a:p>
            <a:endParaRPr lang="en-US" dirty="0"/>
          </a:p>
          <a:p>
            <a:r>
              <a:rPr lang="en-US" dirty="0">
                <a:solidFill>
                  <a:srgbClr val="600000"/>
                </a:solidFill>
              </a:rPr>
              <a:t>Why would winter months have more expensive gas bills compared to summer months?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100" name="Picture 4" descr="https://www.saveonenergy.com/shared/2014/03/3-10-14_176628598_naturalgas.jpg">
            <a:extLst>
              <a:ext uri="{FF2B5EF4-FFF2-40B4-BE49-F238E27FC236}">
                <a16:creationId xmlns:a16="http://schemas.microsoft.com/office/drawing/2014/main" id="{CC5304CE-8218-4273-B9EE-44EC663D8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2" y="1905000"/>
            <a:ext cx="4789714" cy="274320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9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28600"/>
            <a:ext cx="10591800" cy="1066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600000"/>
                </a:solidFill>
              </a:rPr>
              <a:t>Water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339061-5A14-4860-92A9-D872596E4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969" y="1447800"/>
            <a:ext cx="6264782" cy="4191000"/>
          </a:xfrm>
        </p:spPr>
        <p:txBody>
          <a:bodyPr>
            <a:normAutofit/>
          </a:bodyPr>
          <a:lstStyle/>
          <a:p>
            <a:pPr lvl="0">
              <a:buClr>
                <a:srgbClr val="000000">
                  <a:lumMod val="65000"/>
                  <a:lumOff val="35000"/>
                </a:srgbClr>
              </a:buClr>
            </a:pPr>
            <a:r>
              <a:rPr lang="en-US" dirty="0">
                <a:solidFill>
                  <a:srgbClr val="600000"/>
                </a:solidFill>
              </a:rPr>
              <a:t>What uses water in your home?</a:t>
            </a:r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Toilets</a:t>
            </a:r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Kitchen sink</a:t>
            </a:r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Bathroom sink</a:t>
            </a:r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Washing machine</a:t>
            </a:r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Sprinklers</a:t>
            </a:r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Average water expense is $50 per month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2" y="1804883"/>
            <a:ext cx="2895600" cy="34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3653</TotalTime>
  <Words>409</Words>
  <Application>Microsoft Office PowerPoint</Application>
  <PresentationFormat>Custom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Franklin Gothic Medium</vt:lpstr>
      <vt:lpstr>Office Theme</vt:lpstr>
      <vt:lpstr>Why am I here today?</vt:lpstr>
      <vt:lpstr>Home Utilities</vt:lpstr>
      <vt:lpstr>Electricity </vt:lpstr>
      <vt:lpstr>Electricity </vt:lpstr>
      <vt:lpstr>Electricity </vt:lpstr>
      <vt:lpstr>Electricity </vt:lpstr>
      <vt:lpstr>Electricity </vt:lpstr>
      <vt:lpstr>Gas</vt:lpstr>
      <vt:lpstr>Water </vt:lpstr>
      <vt:lpstr>PowerPoint Presentation</vt:lpstr>
      <vt:lpstr>Garbage/Recycling</vt:lpstr>
      <vt:lpstr>Garbage/Recycling</vt:lpstr>
      <vt:lpstr>Maintenance </vt:lpstr>
      <vt:lpstr>Maintenance </vt:lpstr>
      <vt:lpstr>Why Does All This Matter To A Home Builder?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Utility Expenses Presentation</dc:title>
  <dc:creator>Jake Roush</dc:creator>
  <cp:lastModifiedBy>Lunsford, Patrick</cp:lastModifiedBy>
  <cp:revision>86</cp:revision>
  <dcterms:created xsi:type="dcterms:W3CDTF">2018-02-05T19:20:51Z</dcterms:created>
  <dcterms:modified xsi:type="dcterms:W3CDTF">2019-09-24T15:32:04Z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