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62" r:id="rId4"/>
    <p:sldId id="270" r:id="rId5"/>
    <p:sldId id="271" r:id="rId6"/>
    <p:sldId id="259" r:id="rId7"/>
    <p:sldId id="269" r:id="rId8"/>
    <p:sldId id="260" r:id="rId9"/>
    <p:sldId id="261" r:id="rId10"/>
    <p:sldId id="268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Money ($) Spent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Standard Appliances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5000</c:v>
                </c:pt>
                <c:pt idx="1">
                  <c:v>6000</c:v>
                </c:pt>
                <c:pt idx="2">
                  <c:v>7000</c:v>
                </c:pt>
                <c:pt idx="3">
                  <c:v>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4A-423E-8510-C0EADCAFA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Efficiency Appliances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6000</c:v>
                </c:pt>
                <c:pt idx="1">
                  <c:v>6500</c:v>
                </c:pt>
                <c:pt idx="2">
                  <c:v>7000</c:v>
                </c:pt>
                <c:pt idx="3">
                  <c:v>7500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4A-423E-8510-C0EADCAFA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8788512"/>
        <c:axId val="838790480"/>
      </c:lineChart>
      <c:catAx>
        <c:axId val="83878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90480"/>
        <c:crosses val="autoZero"/>
        <c:auto val="1"/>
        <c:lblAlgn val="ctr"/>
        <c:lblOffset val="100"/>
        <c:noMultiLvlLbl val="0"/>
      </c:catAx>
      <c:valAx>
        <c:axId val="83879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878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30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19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21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91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1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8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6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9/24/2019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78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03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cs.xtec.cat/enric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sitting&#10;&#10;Description generated with very high confidence">
            <a:extLst>
              <a:ext uri="{FF2B5EF4-FFF2-40B4-BE49-F238E27FC236}">
                <a16:creationId xmlns:a16="http://schemas.microsoft.com/office/drawing/2014/main" id="{C55DE834-3A0C-45DD-A524-33CFDC8AA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22" r="-1" b="1314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CC4835-A9F0-4C9F-BFE5-6D3F9A50B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Energy Efficiency in Home Appliances</a:t>
            </a:r>
          </a:p>
        </p:txBody>
      </p:sp>
    </p:spTree>
    <p:extLst>
      <p:ext uri="{BB962C8B-B14F-4D97-AF65-F5344CB8AC3E}">
        <p14:creationId xmlns:p14="http://schemas.microsoft.com/office/powerpoint/2010/main" val="183288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plant, table&#10;&#10;Description generated with very high confidence">
            <a:extLst>
              <a:ext uri="{FF2B5EF4-FFF2-40B4-BE49-F238E27FC236}">
                <a16:creationId xmlns:a16="http://schemas.microsoft.com/office/drawing/2014/main" id="{D25DB0F1-7F05-45C6-822B-BFAA8B671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395" y="2015734"/>
            <a:ext cx="4286475" cy="3450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2CCC1F-CA73-4B01-9425-26D783AC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2200"/>
              <a:t>How many years would it take you to pay off swapping all of your appliances to their energy efficient substitute if you had all standard appliances?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2C4C-9326-4B89-8CDC-A22A6D093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62555" cy="3450613"/>
          </a:xfrm>
        </p:spPr>
        <p:txBody>
          <a:bodyPr>
            <a:normAutofit/>
          </a:bodyPr>
          <a:lstStyle/>
          <a:p>
            <a:r>
              <a:rPr lang="en-US" sz="1700"/>
              <a:t>Add up the total cost of switching to energy efficient appliances</a:t>
            </a:r>
          </a:p>
          <a:p>
            <a:r>
              <a:rPr lang="en-US" sz="1700"/>
              <a:t>[# of years] = [cost of energy efficient appliances] / [savings per year]</a:t>
            </a:r>
          </a:p>
          <a:p>
            <a:pPr lvl="1"/>
            <a:r>
              <a:rPr lang="en-US" sz="1700"/>
              <a:t>This will give you the number of years until you break even</a:t>
            </a:r>
          </a:p>
          <a:p>
            <a:pPr lvl="1"/>
            <a:r>
              <a:rPr lang="en-US" sz="1700"/>
              <a:t>After this point you will be saving the difference of running your appliances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001BE-20B7-46F5-A263-C9B96E5C20D9}"/>
              </a:ext>
            </a:extLst>
          </p:cNvPr>
          <p:cNvSpPr txBox="1"/>
          <p:nvPr/>
        </p:nvSpPr>
        <p:spPr>
          <a:xfrm>
            <a:off x="7217940" y="5466347"/>
            <a:ext cx="27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6AAD5-237E-4F9D-BA05-47759C5F2A6C}"/>
              </a:ext>
            </a:extLst>
          </p:cNvPr>
          <p:cNvSpPr txBox="1"/>
          <p:nvPr/>
        </p:nvSpPr>
        <p:spPr>
          <a:xfrm rot="16200000">
            <a:off x="4843871" y="3510207"/>
            <a:ext cx="271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Savings</a:t>
            </a:r>
          </a:p>
        </p:txBody>
      </p:sp>
    </p:spTree>
    <p:extLst>
      <p:ext uri="{BB962C8B-B14F-4D97-AF65-F5344CB8AC3E}">
        <p14:creationId xmlns:p14="http://schemas.microsoft.com/office/powerpoint/2010/main" val="632567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F812-9524-4B97-904B-C6BAB9549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466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glass with a blue background&#10;&#10;Description generated with high confidence">
            <a:extLst>
              <a:ext uri="{FF2B5EF4-FFF2-40B4-BE49-F238E27FC236}">
                <a16:creationId xmlns:a16="http://schemas.microsoft.com/office/drawing/2014/main" id="{49CD3831-EF33-47EE-BCA6-0D7C4AF88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10652" r="-1" b="782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644105-1491-4CBE-AE61-A79BF2F1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sz="4000" dirty="0"/>
              <a:t>What is “</a:t>
            </a:r>
            <a:r>
              <a:rPr lang="en-US" sz="4000" i="1" u="sng" dirty="0"/>
              <a:t>Green building”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6F79-EB93-4E71-ADF2-38ECCCE02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Autofit/>
          </a:bodyPr>
          <a:lstStyle/>
          <a:p>
            <a:r>
              <a:rPr lang="en-US" sz="2400" dirty="0"/>
              <a:t>Building a house with environmentally friendly and resource-efficient components.</a:t>
            </a:r>
          </a:p>
          <a:p>
            <a:pPr lvl="1"/>
            <a:r>
              <a:rPr lang="en-US" sz="2000" dirty="0"/>
              <a:t>These resources mainly include water and energy.</a:t>
            </a:r>
          </a:p>
          <a:p>
            <a:endParaRPr lang="en-US" sz="2400" dirty="0"/>
          </a:p>
          <a:p>
            <a:r>
              <a:rPr lang="en-US" sz="2400" dirty="0"/>
              <a:t>The U.S. contains 5% of the world’s population, yet accounts for nearly 25% of the world’s energy consumption. This means that the U.S. averages 5 times the energy consumption of other countries, when compared to its population.</a:t>
            </a:r>
          </a:p>
        </p:txBody>
      </p:sp>
    </p:spTree>
    <p:extLst>
      <p:ext uri="{BB962C8B-B14F-4D97-AF65-F5344CB8AC3E}">
        <p14:creationId xmlns:p14="http://schemas.microsoft.com/office/powerpoint/2010/main" val="2254487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moke, train, stack, sky&#10;&#10;Description generated with very high confidence">
            <a:extLst>
              <a:ext uri="{FF2B5EF4-FFF2-40B4-BE49-F238E27FC236}">
                <a16:creationId xmlns:a16="http://schemas.microsoft.com/office/drawing/2014/main" id="{94E1D7F6-849B-4D8C-82E6-AAD01F995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  <a:extLst/>
          </a:blip>
          <a:srcRect t="6248" r="-1" b="-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B93119-7991-4BB0-83DB-2CE46631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1079500"/>
            <a:ext cx="3193050" cy="46990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Why is Energy Efficiency Important?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C8BD7-A8FD-4E29-89FE-E32EB0187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965200"/>
            <a:ext cx="6756185" cy="46990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Reduced Energy Costs for Homeowners</a:t>
            </a:r>
          </a:p>
          <a:p>
            <a:r>
              <a:rPr lang="en-US" sz="2400" dirty="0"/>
              <a:t>Reduced Carbon Footprint </a:t>
            </a:r>
          </a:p>
          <a:p>
            <a:r>
              <a:rPr lang="en-US" sz="2400" dirty="0"/>
              <a:t>Reduced Energy Demand for Utility Companies </a:t>
            </a:r>
          </a:p>
          <a:p>
            <a:pPr lvl="1"/>
            <a:r>
              <a:rPr lang="en-US" sz="2200" dirty="0"/>
              <a:t>Non-renewable resource use reduction</a:t>
            </a:r>
          </a:p>
          <a:p>
            <a:pPr lvl="2"/>
            <a:r>
              <a:rPr lang="en-US" sz="2000" dirty="0"/>
              <a:t>Coal &amp; natural gas supply 2/3 of electricity in the US</a:t>
            </a:r>
          </a:p>
        </p:txBody>
      </p:sp>
    </p:spTree>
    <p:extLst>
      <p:ext uri="{BB962C8B-B14F-4D97-AF65-F5344CB8AC3E}">
        <p14:creationId xmlns:p14="http://schemas.microsoft.com/office/powerpoint/2010/main" val="1743484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56070-E9BF-4D15-89F9-A25C3F6B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a homebuilders role in energy efficiency?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09200-86C6-4D32-8EAE-2E84B71ED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80106"/>
            <a:ext cx="9603275" cy="4123811"/>
          </a:xfrm>
        </p:spPr>
        <p:txBody>
          <a:bodyPr>
            <a:normAutofit/>
          </a:bodyPr>
          <a:lstStyle/>
          <a:p>
            <a:r>
              <a:rPr lang="en-US" dirty="0"/>
              <a:t>Homebuilders’ discuss the options available in each home with the buyer(s)</a:t>
            </a:r>
          </a:p>
          <a:p>
            <a:pPr lvl="1"/>
            <a:r>
              <a:rPr lang="en-US" dirty="0"/>
              <a:t>Home orientation</a:t>
            </a:r>
          </a:p>
          <a:p>
            <a:pPr lvl="1"/>
            <a:r>
              <a:rPr lang="en-US" dirty="0"/>
              <a:t>Color size and style of: </a:t>
            </a:r>
          </a:p>
          <a:p>
            <a:pPr lvl="2"/>
            <a:r>
              <a:rPr lang="en-US" dirty="0"/>
              <a:t>Tile</a:t>
            </a:r>
          </a:p>
          <a:p>
            <a:pPr lvl="2"/>
            <a:r>
              <a:rPr lang="en-US" dirty="0"/>
              <a:t>Cabinetry</a:t>
            </a:r>
          </a:p>
          <a:p>
            <a:pPr lvl="2"/>
            <a:r>
              <a:rPr lang="en-US" dirty="0"/>
              <a:t>Countertops</a:t>
            </a:r>
          </a:p>
          <a:p>
            <a:pPr lvl="2"/>
            <a:r>
              <a:rPr lang="en-US" dirty="0"/>
              <a:t>Brick</a:t>
            </a:r>
          </a:p>
          <a:p>
            <a:pPr lvl="1"/>
            <a:r>
              <a:rPr lang="en-US" dirty="0"/>
              <a:t>Where are the windows (natural light)</a:t>
            </a:r>
          </a:p>
          <a:p>
            <a:pPr lvl="1"/>
            <a:r>
              <a:rPr lang="en-US" dirty="0"/>
              <a:t>Insulation </a:t>
            </a:r>
          </a:p>
          <a:p>
            <a:pPr lvl="1"/>
            <a:r>
              <a:rPr lang="en-US" dirty="0"/>
              <a:t>What Appliances </a:t>
            </a:r>
          </a:p>
        </p:txBody>
      </p:sp>
    </p:spTree>
    <p:extLst>
      <p:ext uri="{BB962C8B-B14F-4D97-AF65-F5344CB8AC3E}">
        <p14:creationId xmlns:p14="http://schemas.microsoft.com/office/powerpoint/2010/main" val="8201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F575C-C3B7-4146-898C-D516A11D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do you think affects these decisions?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21B3F-B88C-4CDE-82DD-EEA5CA61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energy efficient options are usually more expensive.</a:t>
            </a:r>
          </a:p>
          <a:p>
            <a:pPr lvl="1"/>
            <a:r>
              <a:rPr lang="en-US" sz="2000" dirty="0"/>
              <a:t>Is the extra cost worth it? </a:t>
            </a:r>
          </a:p>
          <a:p>
            <a:pPr lvl="1"/>
            <a:r>
              <a:rPr lang="en-US" sz="2000" dirty="0"/>
              <a:t>Bigger home, or a more energy efficient home?</a:t>
            </a:r>
          </a:p>
          <a:p>
            <a:pPr lvl="1"/>
            <a:r>
              <a:rPr lang="en-US" sz="2000" dirty="0"/>
              <a:t>How long will it take to pay off?</a:t>
            </a:r>
          </a:p>
          <a:p>
            <a:pPr lvl="2"/>
            <a:r>
              <a:rPr lang="en-US" sz="1800" dirty="0"/>
              <a:t>Life cycle costs</a:t>
            </a:r>
          </a:p>
          <a:p>
            <a:endParaRPr lang="en-US" sz="2200" dirty="0"/>
          </a:p>
          <a:p>
            <a:r>
              <a:rPr lang="en-US" sz="2200" dirty="0"/>
              <a:t>We want to show you how some of these decisions can be made! </a:t>
            </a:r>
          </a:p>
        </p:txBody>
      </p:sp>
    </p:spTree>
    <p:extLst>
      <p:ext uri="{BB962C8B-B14F-4D97-AF65-F5344CB8AC3E}">
        <p14:creationId xmlns:p14="http://schemas.microsoft.com/office/powerpoint/2010/main" val="201811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7702-77C9-4DFC-8717-BB1A78123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Autofit/>
          </a:bodyPr>
          <a:lstStyle/>
          <a:p>
            <a:r>
              <a:rPr lang="en-US" sz="3600" dirty="0"/>
              <a:t>Examples of different appliances’ electricity consumption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F1D0056-0C6B-4A15-B717-FCCBA33BCE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01204"/>
              </p:ext>
            </p:extLst>
          </p:nvPr>
        </p:nvGraphicFramePr>
        <p:xfrm>
          <a:off x="553155" y="2113807"/>
          <a:ext cx="11167792" cy="2861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948">
                  <a:extLst>
                    <a:ext uri="{9D8B030D-6E8A-4147-A177-3AD203B41FA5}">
                      <a16:colId xmlns:a16="http://schemas.microsoft.com/office/drawing/2014/main" val="1347042853"/>
                    </a:ext>
                  </a:extLst>
                </a:gridCol>
                <a:gridCol w="2791948">
                  <a:extLst>
                    <a:ext uri="{9D8B030D-6E8A-4147-A177-3AD203B41FA5}">
                      <a16:colId xmlns:a16="http://schemas.microsoft.com/office/drawing/2014/main" val="164484626"/>
                    </a:ext>
                  </a:extLst>
                </a:gridCol>
                <a:gridCol w="2791948">
                  <a:extLst>
                    <a:ext uri="{9D8B030D-6E8A-4147-A177-3AD203B41FA5}">
                      <a16:colId xmlns:a16="http://schemas.microsoft.com/office/drawing/2014/main" val="1820541484"/>
                    </a:ext>
                  </a:extLst>
                </a:gridCol>
                <a:gridCol w="2791948">
                  <a:extLst>
                    <a:ext uri="{9D8B030D-6E8A-4147-A177-3AD203B41FA5}">
                      <a16:colId xmlns:a16="http://schemas.microsoft.com/office/drawing/2014/main" val="3332478188"/>
                    </a:ext>
                  </a:extLst>
                </a:gridCol>
              </a:tblGrid>
              <a:tr h="8631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Appliance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Standard Wattage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High Efficiency Wattage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Difference in Wattage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656832"/>
                  </a:ext>
                </a:extLst>
              </a:tr>
              <a:tr h="4997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Dishwasher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660901"/>
                  </a:ext>
                </a:extLst>
              </a:tr>
              <a:tr h="4997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Hot Water 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3230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370267"/>
                  </a:ext>
                </a:extLst>
              </a:tr>
              <a:tr h="4997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Television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746473"/>
                  </a:ext>
                </a:extLst>
              </a:tr>
              <a:tr h="499706"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Light Bulb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13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93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138B-8FAD-4458-A67C-14C6BCBA5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523" y="1184956"/>
            <a:ext cx="9603275" cy="779312"/>
          </a:xfrm>
        </p:spPr>
        <p:txBody>
          <a:bodyPr>
            <a:normAutofit/>
          </a:bodyPr>
          <a:lstStyle/>
          <a:p>
            <a:r>
              <a:rPr lang="en-US" sz="3600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B2DFB9-7C97-4AFC-8B67-F3A84720C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94214"/>
              </p:ext>
            </p:extLst>
          </p:nvPr>
        </p:nvGraphicFramePr>
        <p:xfrm>
          <a:off x="293510" y="2234190"/>
          <a:ext cx="11503381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5646">
                  <a:extLst>
                    <a:ext uri="{9D8B030D-6E8A-4147-A177-3AD203B41FA5}">
                      <a16:colId xmlns:a16="http://schemas.microsoft.com/office/drawing/2014/main" val="2483444067"/>
                    </a:ext>
                  </a:extLst>
                </a:gridCol>
                <a:gridCol w="939610">
                  <a:extLst>
                    <a:ext uri="{9D8B030D-6E8A-4147-A177-3AD203B41FA5}">
                      <a16:colId xmlns:a16="http://schemas.microsoft.com/office/drawing/2014/main" val="3335028528"/>
                    </a:ext>
                  </a:extLst>
                </a:gridCol>
                <a:gridCol w="246765">
                  <a:extLst>
                    <a:ext uri="{9D8B030D-6E8A-4147-A177-3AD203B41FA5}">
                      <a16:colId xmlns:a16="http://schemas.microsoft.com/office/drawing/2014/main" val="1751277133"/>
                    </a:ext>
                  </a:extLst>
                </a:gridCol>
                <a:gridCol w="1812823">
                  <a:extLst>
                    <a:ext uri="{9D8B030D-6E8A-4147-A177-3AD203B41FA5}">
                      <a16:colId xmlns:a16="http://schemas.microsoft.com/office/drawing/2014/main" val="1447811692"/>
                    </a:ext>
                  </a:extLst>
                </a:gridCol>
                <a:gridCol w="248924">
                  <a:extLst>
                    <a:ext uri="{9D8B030D-6E8A-4147-A177-3AD203B41FA5}">
                      <a16:colId xmlns:a16="http://schemas.microsoft.com/office/drawing/2014/main" val="3407641120"/>
                    </a:ext>
                  </a:extLst>
                </a:gridCol>
                <a:gridCol w="1177038">
                  <a:extLst>
                    <a:ext uri="{9D8B030D-6E8A-4147-A177-3AD203B41FA5}">
                      <a16:colId xmlns:a16="http://schemas.microsoft.com/office/drawing/2014/main" val="1940158329"/>
                    </a:ext>
                  </a:extLst>
                </a:gridCol>
                <a:gridCol w="246764">
                  <a:extLst>
                    <a:ext uri="{9D8B030D-6E8A-4147-A177-3AD203B41FA5}">
                      <a16:colId xmlns:a16="http://schemas.microsoft.com/office/drawing/2014/main" val="731048875"/>
                    </a:ext>
                  </a:extLst>
                </a:gridCol>
                <a:gridCol w="1249245">
                  <a:extLst>
                    <a:ext uri="{9D8B030D-6E8A-4147-A177-3AD203B41FA5}">
                      <a16:colId xmlns:a16="http://schemas.microsoft.com/office/drawing/2014/main" val="467098559"/>
                    </a:ext>
                  </a:extLst>
                </a:gridCol>
                <a:gridCol w="246764">
                  <a:extLst>
                    <a:ext uri="{9D8B030D-6E8A-4147-A177-3AD203B41FA5}">
                      <a16:colId xmlns:a16="http://schemas.microsoft.com/office/drawing/2014/main" val="3553157482"/>
                    </a:ext>
                  </a:extLst>
                </a:gridCol>
                <a:gridCol w="1033327">
                  <a:extLst>
                    <a:ext uri="{9D8B030D-6E8A-4147-A177-3AD203B41FA5}">
                      <a16:colId xmlns:a16="http://schemas.microsoft.com/office/drawing/2014/main" val="584336843"/>
                    </a:ext>
                  </a:extLst>
                </a:gridCol>
                <a:gridCol w="246764">
                  <a:extLst>
                    <a:ext uri="{9D8B030D-6E8A-4147-A177-3AD203B41FA5}">
                      <a16:colId xmlns:a16="http://schemas.microsoft.com/office/drawing/2014/main" val="3506925178"/>
                    </a:ext>
                  </a:extLst>
                </a:gridCol>
                <a:gridCol w="1449741">
                  <a:extLst>
                    <a:ext uri="{9D8B030D-6E8A-4147-A177-3AD203B41FA5}">
                      <a16:colId xmlns:a16="http://schemas.microsoft.com/office/drawing/2014/main" val="1725666547"/>
                    </a:ext>
                  </a:extLst>
                </a:gridCol>
                <a:gridCol w="1329970">
                  <a:extLst>
                    <a:ext uri="{9D8B030D-6E8A-4147-A177-3AD203B41FA5}">
                      <a16:colId xmlns:a16="http://schemas.microsoft.com/office/drawing/2014/main" val="106376440"/>
                    </a:ext>
                  </a:extLst>
                </a:gridCol>
              </a:tblGrid>
              <a:tr h="10832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Appliance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Standard Wattage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Energy Efficient Wattage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Wattage Difference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# of Appliances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Monthly Usage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(hours)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Difference in (</a:t>
                      </a:r>
                      <a:r>
                        <a:rPr lang="en-US" sz="1800" dirty="0" err="1"/>
                        <a:t>Wh</a:t>
                      </a:r>
                      <a:r>
                        <a:rPr lang="en-US" sz="1800" dirty="0"/>
                        <a:t>) per month</a:t>
                      </a:r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Difference in appliance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807042"/>
                  </a:ext>
                </a:extLst>
              </a:tr>
              <a:tr h="8223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Dryer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500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425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 Watts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1500 </a:t>
                      </a:r>
                      <a:r>
                        <a:rPr lang="en-US" sz="1800" u="sng" dirty="0" err="1"/>
                        <a:t>Wh</a:t>
                      </a:r>
                      <a:endParaRPr lang="en-US" sz="1800" u="sng" dirty="0"/>
                    </a:p>
                    <a:p>
                      <a:pPr algn="ctr"/>
                      <a:r>
                        <a:rPr lang="en-US" sz="1800" dirty="0"/>
                        <a:t>(Watt Hours)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$450 - $350</a:t>
                      </a:r>
                    </a:p>
                    <a:p>
                      <a:pPr algn="ctr"/>
                      <a:r>
                        <a:rPr lang="en-US" sz="1800" dirty="0"/>
                        <a:t>= </a:t>
                      </a:r>
                      <a:r>
                        <a:rPr lang="en-US" sz="1800" u="sng" dirty="0"/>
                        <a:t>$100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048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04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61448-DF53-4825-901E-DC13CBA0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59477"/>
            <a:ext cx="9603275" cy="1049235"/>
          </a:xfrm>
        </p:spPr>
        <p:txBody>
          <a:bodyPr>
            <a:noAutofit/>
          </a:bodyPr>
          <a:lstStyle/>
          <a:p>
            <a:r>
              <a:rPr lang="en-US" sz="3600" dirty="0"/>
              <a:t>Calculating energy savings Worksheet	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63CDC-76B0-43A4-A4CE-053B9FEA8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015732"/>
            <a:ext cx="10690577" cy="3450613"/>
          </a:xfrm>
        </p:spPr>
        <p:txBody>
          <a:bodyPr>
            <a:noAutofit/>
          </a:bodyPr>
          <a:lstStyle/>
          <a:p>
            <a:r>
              <a:rPr lang="en-US" dirty="0"/>
              <a:t>Energy saved per month</a:t>
            </a:r>
          </a:p>
          <a:p>
            <a:pPr lvl="1"/>
            <a:r>
              <a:rPr lang="en-US" dirty="0"/>
              <a:t>[kWh/month] = [# of units] x [difference in wattage] x [hours used per month] / [1000]</a:t>
            </a:r>
          </a:p>
          <a:p>
            <a:pPr lvl="1"/>
            <a:r>
              <a:rPr lang="en-US" u="sng" dirty="0"/>
              <a:t>kWh</a:t>
            </a:r>
            <a:r>
              <a:rPr lang="en-US" dirty="0"/>
              <a:t>: kilowatt hours; this is the unit of measurement for how much electricity an appliance uses</a:t>
            </a:r>
          </a:p>
          <a:p>
            <a:r>
              <a:rPr lang="en-US" dirty="0"/>
              <a:t>Energy $ saved per month</a:t>
            </a:r>
          </a:p>
          <a:p>
            <a:pPr lvl="1"/>
            <a:r>
              <a:rPr lang="en-US" dirty="0"/>
              <a:t>[total $ savings] = [total kWh/month] x [price per kWh]</a:t>
            </a:r>
          </a:p>
          <a:p>
            <a:pPr lvl="1"/>
            <a:r>
              <a:rPr lang="en-US" dirty="0"/>
              <a:t>Price per kWh = 10</a:t>
            </a:r>
            <a:r>
              <a:rPr lang="en-US" dirty="0">
                <a:cs typeface="Times New Roman" panose="02020603050405020304" pitchFamily="18" charset="0"/>
              </a:rPr>
              <a:t>¢</a:t>
            </a:r>
            <a:r>
              <a:rPr lang="en-US" dirty="0"/>
              <a:t> (</a:t>
            </a:r>
            <a:r>
              <a:rPr lang="en-US" dirty="0">
                <a:cs typeface="Times New Roman" panose="02020603050405020304" pitchFamily="18" charset="0"/>
              </a:rPr>
              <a:t>or) $.10</a:t>
            </a:r>
          </a:p>
          <a:p>
            <a:r>
              <a:rPr lang="en-US" dirty="0">
                <a:cs typeface="Times New Roman" panose="02020603050405020304" pitchFamily="18" charset="0"/>
              </a:rPr>
              <a:t>Use your home’s average ‘hours per month’ for your calculations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If you think your house uses an appliance more than average, use the higher end of the average range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If you think your house uses less energy than average, pick a number on the lower side of the range</a:t>
            </a:r>
          </a:p>
          <a:p>
            <a:pPr marL="457200" lvl="1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781A-A893-4084-81BB-FEDCC01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Cost/Time comparison of standard vs. high efficiency appliances (example)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8A30D20-3A52-4B57-937C-DDA787C1C7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253384"/>
              </p:ext>
            </p:extLst>
          </p:nvPr>
        </p:nvGraphicFramePr>
        <p:xfrm>
          <a:off x="1450975" y="2016125"/>
          <a:ext cx="9604375" cy="404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76207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8244</TotalTime>
  <Words>557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Times New Roman</vt:lpstr>
      <vt:lpstr>Gallery</vt:lpstr>
      <vt:lpstr>Energy Efficiency in Home Appliances</vt:lpstr>
      <vt:lpstr>What is “Green building”?</vt:lpstr>
      <vt:lpstr>Why is Energy Efficiency Important? </vt:lpstr>
      <vt:lpstr>What is a homebuilders role in energy efficiency? </vt:lpstr>
      <vt:lpstr>What do you think affects these decisions? </vt:lpstr>
      <vt:lpstr>Examples of different appliances’ electricity consumption</vt:lpstr>
      <vt:lpstr>Example</vt:lpstr>
      <vt:lpstr>Calculating energy savings Worksheet  </vt:lpstr>
      <vt:lpstr>Cost/Time comparison of standard vs. high efficiency appliances (example)</vt:lpstr>
      <vt:lpstr>How many years would it take you to pay off swapping all of your appliances to their energy efficient substitute if you had all standard appliances?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the environment,  help you</dc:title>
  <dc:creator>Matthew Lepak</dc:creator>
  <cp:lastModifiedBy>Lunsford, Patrick</cp:lastModifiedBy>
  <cp:revision>18</cp:revision>
  <dcterms:created xsi:type="dcterms:W3CDTF">2018-04-25T02:27:44Z</dcterms:created>
  <dcterms:modified xsi:type="dcterms:W3CDTF">2019-09-24T17:47:29Z</dcterms:modified>
</cp:coreProperties>
</file>