
<file path=[Content_Types].xml><?xml version="1.0" encoding="utf-8"?>
<Types xmlns="http://schemas.openxmlformats.org/package/2006/content-types">
  <Default Extension="wmf" ContentType="image/x-wmf"/>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96" r:id="rId2"/>
    <p:sldId id="314" r:id="rId3"/>
    <p:sldId id="315" r:id="rId4"/>
    <p:sldId id="316" r:id="rId5"/>
    <p:sldId id="326" r:id="rId6"/>
    <p:sldId id="317" r:id="rId7"/>
    <p:sldId id="327" r:id="rId8"/>
    <p:sldId id="318" r:id="rId9"/>
    <p:sldId id="319" r:id="rId10"/>
    <p:sldId id="328" r:id="rId11"/>
    <p:sldId id="322" r:id="rId12"/>
    <p:sldId id="323" r:id="rId13"/>
    <p:sldId id="324" r:id="rId14"/>
    <p:sldId id="325" r:id="rId15"/>
    <p:sldId id="300" r:id="rId16"/>
    <p:sldId id="301" r:id="rId17"/>
    <p:sldId id="302" r:id="rId18"/>
    <p:sldId id="310" r:id="rId19"/>
    <p:sldId id="311" r:id="rId20"/>
    <p:sldId id="312" r:id="rId21"/>
    <p:sldId id="313" r:id="rId22"/>
    <p:sldId id="309"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n, Nicholas" initials="JN" lastIdx="3" clrIdx="0">
    <p:extLst>
      <p:ext uri="{19B8F6BF-5375-455C-9EA6-DF929625EA0E}">
        <p15:presenceInfo xmlns:p15="http://schemas.microsoft.com/office/powerpoint/2012/main" userId="S-1-5-21-3927709745-637530480-2182380340-145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D968D"/>
    <a:srgbClr val="000000"/>
    <a:srgbClr val="4E3524"/>
    <a:srgbClr val="84795D"/>
    <a:srgbClr val="00205B"/>
    <a:srgbClr val="C6D6E3"/>
    <a:srgbClr val="D1CCBD"/>
    <a:srgbClr val="4A773C"/>
    <a:srgbClr val="A4D65E"/>
    <a:srgbClr val="6D33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61520" autoAdjust="0"/>
  </p:normalViewPr>
  <p:slideViewPr>
    <p:cSldViewPr snapToGrid="0" snapToObjects="1">
      <p:cViewPr varScale="1">
        <p:scale>
          <a:sx n="62" d="100"/>
          <a:sy n="62" d="100"/>
        </p:scale>
        <p:origin x="1608" y="6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145B7F-348B-A44C-A3A0-FE942D056C99}" type="datetimeFigureOut">
              <a:rPr lang="en-US" smtClean="0"/>
              <a:t>9/10/2019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2A3B8A-1F43-FC43-9AFC-45A5209439A2}" type="slidenum">
              <a:rPr lang="en-US" smtClean="0"/>
              <a:t>‹#›</a:t>
            </a:fld>
            <a:endParaRPr lang="en-US"/>
          </a:p>
        </p:txBody>
      </p:sp>
    </p:spTree>
    <p:extLst>
      <p:ext uri="{BB962C8B-B14F-4D97-AF65-F5344CB8AC3E}">
        <p14:creationId xmlns:p14="http://schemas.microsoft.com/office/powerpoint/2010/main" val="1461663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7A77E-D841-4877-B83F-0D52DDEFACBC}" type="datetimeFigureOut">
              <a:rPr lang="en-US" smtClean="0"/>
              <a:t>9/10/2019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770000-B4AB-4E54-9D10-1543F6BCE360}" type="slidenum">
              <a:rPr lang="en-US" smtClean="0"/>
              <a:t>‹#›</a:t>
            </a:fld>
            <a:endParaRPr lang="en-US"/>
          </a:p>
        </p:txBody>
      </p:sp>
    </p:spTree>
    <p:extLst>
      <p:ext uri="{BB962C8B-B14F-4D97-AF65-F5344CB8AC3E}">
        <p14:creationId xmlns:p14="http://schemas.microsoft.com/office/powerpoint/2010/main" val="2022813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ahb.org/research/land-development/land-use-101.aspx"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ahb.org/research/housing-economics/housings-economic-impact/households-priced-out-by-higher-house-prices-and-interest-rates.aspx"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on Impact Fees download NAHB’s Impact Fee Handbook under the Infrastructure Finance and Development Fees tab on the Land Use 101 webpage: </a:t>
            </a:r>
            <a:r>
              <a:rPr lang="en-US" dirty="0">
                <a:hlinkClick r:id="rId3"/>
              </a:rPr>
              <a:t>https://www.nahb.org/research/land-development/land-use-101.aspx</a:t>
            </a:r>
            <a:endParaRPr lang="en-US" dirty="0"/>
          </a:p>
        </p:txBody>
      </p:sp>
      <p:sp>
        <p:nvSpPr>
          <p:cNvPr id="4" name="Slide Number Placeholder 3"/>
          <p:cNvSpPr>
            <a:spLocks noGrp="1"/>
          </p:cNvSpPr>
          <p:nvPr>
            <p:ph type="sldNum" sz="quarter" idx="10"/>
          </p:nvPr>
        </p:nvSpPr>
        <p:spPr/>
        <p:txBody>
          <a:bodyPr/>
          <a:lstStyle/>
          <a:p>
            <a:fld id="{E9770000-B4AB-4E54-9D10-1543F6BCE360}" type="slidenum">
              <a:rPr lang="en-US" smtClean="0"/>
              <a:t>1</a:t>
            </a:fld>
            <a:endParaRPr lang="en-US"/>
          </a:p>
        </p:txBody>
      </p:sp>
    </p:spTree>
    <p:extLst>
      <p:ext uri="{BB962C8B-B14F-4D97-AF65-F5344CB8AC3E}">
        <p14:creationId xmlns:p14="http://schemas.microsoft.com/office/powerpoint/2010/main" val="3821031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Besides common errors, the misappropriation of fees comes in many forms, from using fees to correct existing deficiencies to using fees for the payment of non-capital assets. See Looking Behind the Curtain, by Carter T. Froelich for a detailed breakdown on how impact fee spending by jurisdictions.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Most jurisdictions attempt to use fees for intended purposes, but there can be a disconnect between those who prepare impact fee studies and those responsible for collecting and expending the fees leading to the expenditure of fees outside the scope of their </a:t>
            </a:r>
            <a:r>
              <a:rPr lang="en-US" sz="1200" b="0" i="0" u="none" strike="noStrike" kern="1200" baseline="0">
                <a:solidFill>
                  <a:schemeClr val="tx1"/>
                </a:solidFill>
                <a:latin typeface="+mn-lt"/>
                <a:ea typeface="+mn-ea"/>
                <a:cs typeface="+mn-cs"/>
              </a:rPr>
              <a:t>intended purpose.  </a:t>
            </a: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9770000-B4AB-4E54-9D10-1543F6BCE360}" type="slidenum">
              <a:rPr lang="en-US" smtClean="0"/>
              <a:t>10</a:t>
            </a:fld>
            <a:endParaRPr lang="en-US"/>
          </a:p>
        </p:txBody>
      </p:sp>
    </p:spTree>
    <p:extLst>
      <p:ext uri="{BB962C8B-B14F-4D97-AF65-F5344CB8AC3E}">
        <p14:creationId xmlns:p14="http://schemas.microsoft.com/office/powerpoint/2010/main" val="4026017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a:solidFill>
                  <a:schemeClr val="tx1"/>
                </a:solidFill>
                <a:latin typeface="+mn-lt"/>
                <a:ea typeface="+mn-ea"/>
                <a:cs typeface="+mn-cs"/>
              </a:rPr>
              <a:t>The capital facility requirements should be based on a thorough analysis of future growth and appropriate levels of service for each type of facility that establishes a clear and logical connection (rational nexus) between anticipated growth and the type and amount of capital spending that growth will require.</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The comprehensive plan should include population and land use projections, establish appropriate levels of service for public facilities, examine existing service levels and deficiencies, and identify the capital facilities that will be needed because of new growth.</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The CIP usually covers a five-year period and is updated and approved every year. Other documents may be relied on to provide a public facility needs assessment, but the comprehensive plan and CIP have the advantage and added weight of being officially adopted by the legislative body after a public hearing process.</a:t>
            </a:r>
            <a:endParaRPr lang="en-US" sz="1000" dirty="0"/>
          </a:p>
        </p:txBody>
      </p:sp>
      <p:sp>
        <p:nvSpPr>
          <p:cNvPr id="4" name="Slide Number Placeholder 3"/>
          <p:cNvSpPr>
            <a:spLocks noGrp="1"/>
          </p:cNvSpPr>
          <p:nvPr>
            <p:ph type="sldNum" sz="quarter" idx="10"/>
          </p:nvPr>
        </p:nvSpPr>
        <p:spPr/>
        <p:txBody>
          <a:bodyPr/>
          <a:lstStyle/>
          <a:p>
            <a:fld id="{E9770000-B4AB-4E54-9D10-1543F6BCE360}" type="slidenum">
              <a:rPr lang="en-US" smtClean="0"/>
              <a:t>11</a:t>
            </a:fld>
            <a:endParaRPr lang="en-US"/>
          </a:p>
        </p:txBody>
      </p:sp>
    </p:spTree>
    <p:extLst>
      <p:ext uri="{BB962C8B-B14F-4D97-AF65-F5344CB8AC3E}">
        <p14:creationId xmlns:p14="http://schemas.microsoft.com/office/powerpoint/2010/main" val="3245762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000" dirty="0"/>
              <a:t>An applicant commissions and pays for a study, which may entitle the applicant to a reduction in impact fees if it convincingly shows that the project will require less public capital expense than assumed in the impact fee study.</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A community should offer a variance process when the applicant believes that the schedule of fees in the ordinance does not reflect the actual monetary impact of a particular project.</a:t>
            </a:r>
          </a:p>
          <a:p>
            <a:endParaRPr lang="en-US" sz="10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9770000-B4AB-4E54-9D10-1543F6BCE360}" type="slidenum">
              <a:rPr lang="en-US" smtClean="0"/>
              <a:t>12</a:t>
            </a:fld>
            <a:endParaRPr lang="en-US"/>
          </a:p>
        </p:txBody>
      </p:sp>
    </p:spTree>
    <p:extLst>
      <p:ext uri="{BB962C8B-B14F-4D97-AF65-F5344CB8AC3E}">
        <p14:creationId xmlns:p14="http://schemas.microsoft.com/office/powerpoint/2010/main" val="918419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000" dirty="0"/>
              <a:t>From the building industry's point of view, it is preferable for the impact fee amount to be determined at the earliest possible time but to fall due and payable at the latest possible time.</a:t>
            </a:r>
          </a:p>
          <a:p>
            <a:pPr marL="0" indent="0">
              <a:buFont typeface="Arial" panose="020B0604020202020204" pitchFamily="34" charset="0"/>
              <a:buNone/>
            </a:pPr>
            <a:endParaRPr lang="en-US" sz="1000" dirty="0"/>
          </a:p>
          <a:p>
            <a:pPr marL="0" indent="0">
              <a:buFont typeface="Arial" panose="020B0604020202020204" pitchFamily="34" charset="0"/>
              <a:buNone/>
            </a:pPr>
            <a:r>
              <a:rPr lang="en-US" sz="1000" dirty="0"/>
              <a:t>Impact fees must be separately accounted for and expended for the specific purposes for which they were collected.</a:t>
            </a:r>
          </a:p>
          <a:p>
            <a:endParaRPr lang="en-US" sz="1000" dirty="0"/>
          </a:p>
          <a:p>
            <a:r>
              <a:rPr lang="en-US" sz="1000" dirty="0"/>
              <a:t>The most convenient way to administer an impact fee program is to withhold some permit or approval needed for development or occupancy until the impact fee is paid.</a:t>
            </a:r>
          </a:p>
          <a:p>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Impact fee payment can be made a condition of plat approval, of issuance of a building permit, or of certificate of occupancy. Most common practice is to make impact fees due at the time the building permit is issued.</a:t>
            </a:r>
          </a:p>
          <a:p>
            <a:endParaRPr lang="en-US" sz="1000" dirty="0"/>
          </a:p>
          <a:p>
            <a:r>
              <a:rPr lang="en-US" sz="1000" dirty="0"/>
              <a:t>All impact fee ordinances should contain refund provisions. </a:t>
            </a:r>
          </a:p>
        </p:txBody>
      </p:sp>
      <p:sp>
        <p:nvSpPr>
          <p:cNvPr id="4" name="Slide Number Placeholder 3"/>
          <p:cNvSpPr>
            <a:spLocks noGrp="1"/>
          </p:cNvSpPr>
          <p:nvPr>
            <p:ph type="sldNum" sz="quarter" idx="10"/>
          </p:nvPr>
        </p:nvSpPr>
        <p:spPr/>
        <p:txBody>
          <a:bodyPr/>
          <a:lstStyle/>
          <a:p>
            <a:fld id="{E9770000-B4AB-4E54-9D10-1543F6BCE360}" type="slidenum">
              <a:rPr lang="en-US" smtClean="0"/>
              <a:t>13</a:t>
            </a:fld>
            <a:endParaRPr lang="en-US"/>
          </a:p>
        </p:txBody>
      </p:sp>
    </p:spTree>
    <p:extLst>
      <p:ext uri="{BB962C8B-B14F-4D97-AF65-F5344CB8AC3E}">
        <p14:creationId xmlns:p14="http://schemas.microsoft.com/office/powerpoint/2010/main" val="4146802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A developer is entitled to receive a credit or reimbursement equal to the market value of the land or facilities provided which is subtracted from his impact fee bill</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In cases where the value of land or facilities exceeds the amount of impact fees due, the developer might receive the difference in cash or in the form of transferable credit against future impact fee liabilities.</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Many ordinances do not address credits or reimbursements. In all cases, developers and builders should attempt to include language in their development agreements with the community’s charging impact fees that provide for credits and/or reimbursements as a safeguard.</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It would not be fair to burden new development with increased fees because some categories are exempt. Capital facilities for exempt land uses should be funded from a source of revenue other than impact fees on new development.</a:t>
            </a:r>
          </a:p>
          <a:p>
            <a:endParaRPr lang="en-US" sz="1000" b="0" i="0" u="none" strike="noStrike" kern="1200" baseline="0" dirty="0">
              <a:solidFill>
                <a:schemeClr val="tx1"/>
              </a:solidFill>
              <a:latin typeface="+mn-lt"/>
              <a:ea typeface="+mn-ea"/>
              <a:cs typeface="+mn-cs"/>
            </a:endParaRPr>
          </a:p>
          <a:p>
            <a:endParaRPr lang="en-US" sz="1000" dirty="0"/>
          </a:p>
        </p:txBody>
      </p:sp>
      <p:sp>
        <p:nvSpPr>
          <p:cNvPr id="4" name="Slide Number Placeholder 3"/>
          <p:cNvSpPr>
            <a:spLocks noGrp="1"/>
          </p:cNvSpPr>
          <p:nvPr>
            <p:ph type="sldNum" sz="quarter" idx="10"/>
          </p:nvPr>
        </p:nvSpPr>
        <p:spPr/>
        <p:txBody>
          <a:bodyPr/>
          <a:lstStyle/>
          <a:p>
            <a:fld id="{E9770000-B4AB-4E54-9D10-1543F6BCE360}" type="slidenum">
              <a:rPr lang="en-US" smtClean="0"/>
              <a:t>14</a:t>
            </a:fld>
            <a:endParaRPr lang="en-US"/>
          </a:p>
        </p:txBody>
      </p:sp>
    </p:spTree>
    <p:extLst>
      <p:ext uri="{BB962C8B-B14F-4D97-AF65-F5344CB8AC3E}">
        <p14:creationId xmlns:p14="http://schemas.microsoft.com/office/powerpoint/2010/main" val="2472606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 As communities struggle with having adequate revenues for roads, schools, water, sewer, and more, it is common for them to revive and increase impact fees on new homes on the assumption that new development must pay its way. </a:t>
            </a:r>
          </a:p>
          <a:p>
            <a:pPr lvl="0"/>
            <a:endParaRPr lang="en-US" sz="1000" kern="1200" dirty="0">
              <a:solidFill>
                <a:schemeClr val="tx1"/>
              </a:solidFill>
              <a:effectLst/>
              <a:latin typeface="+mn-lt"/>
              <a:ea typeface="+mn-ea"/>
              <a:cs typeface="+mn-cs"/>
            </a:endParaRPr>
          </a:p>
          <a:p>
            <a:pPr lvl="0"/>
            <a:r>
              <a:rPr lang="en-US" sz="1000" kern="1200" dirty="0">
                <a:solidFill>
                  <a:schemeClr val="tx1"/>
                </a:solidFill>
                <a:effectLst/>
                <a:latin typeface="+mn-lt"/>
                <a:ea typeface="+mn-ea"/>
                <a:cs typeface="+mn-cs"/>
              </a:rPr>
              <a:t>Impact fees are an imperfect tool for financing infrastructure, because they can’t be spent until they accumulate, they rise and fall with the pace of construction, and they unfairly burden new homebuyers to solve what is fundamentally a broader community need. </a:t>
            </a:r>
          </a:p>
          <a:p>
            <a:r>
              <a:rPr lang="en-US" sz="1000" kern="1200" dirty="0">
                <a:solidFill>
                  <a:schemeClr val="tx1"/>
                </a:solidFill>
                <a:effectLst/>
                <a:latin typeface="+mn-lt"/>
                <a:ea typeface="+mn-ea"/>
                <a:cs typeface="+mn-cs"/>
              </a:rPr>
              <a:t> </a:t>
            </a:r>
          </a:p>
          <a:p>
            <a:pPr lvl="0"/>
            <a:r>
              <a:rPr lang="en-US" sz="1000" kern="1200" dirty="0">
                <a:solidFill>
                  <a:schemeClr val="tx1"/>
                </a:solidFill>
                <a:effectLst/>
                <a:latin typeface="+mn-lt"/>
                <a:ea typeface="+mn-ea"/>
                <a:cs typeface="+mn-cs"/>
              </a:rPr>
              <a:t>They are also often based on flawed assumptions about costs of growth and later improperly spent and accounted for. </a:t>
            </a:r>
          </a:p>
          <a:p>
            <a:r>
              <a:rPr lang="en-US" sz="1000" kern="1200" dirty="0">
                <a:solidFill>
                  <a:schemeClr val="tx1"/>
                </a:solidFill>
                <a:effectLst/>
                <a:latin typeface="+mn-lt"/>
                <a:ea typeface="+mn-ea"/>
                <a:cs typeface="+mn-cs"/>
              </a:rPr>
              <a:t> </a:t>
            </a:r>
          </a:p>
          <a:p>
            <a:pPr lvl="0"/>
            <a:r>
              <a:rPr lang="en-US" sz="1000" kern="1200" dirty="0">
                <a:solidFill>
                  <a:schemeClr val="tx1"/>
                </a:solidFill>
                <a:effectLst/>
                <a:latin typeface="+mn-lt"/>
                <a:ea typeface="+mn-ea"/>
                <a:cs typeface="+mn-cs"/>
              </a:rPr>
              <a:t>Further, relying on them during the sustained construction boom that preceded the recession did not help build our way out of the infrastructure challenge. </a:t>
            </a:r>
          </a:p>
          <a:p>
            <a:endParaRPr lang="en-US" sz="1000" dirty="0"/>
          </a:p>
          <a:p>
            <a:endParaRPr lang="en-US" sz="1000" dirty="0"/>
          </a:p>
        </p:txBody>
      </p:sp>
      <p:sp>
        <p:nvSpPr>
          <p:cNvPr id="4" name="Slide Number Placeholder 3"/>
          <p:cNvSpPr>
            <a:spLocks noGrp="1"/>
          </p:cNvSpPr>
          <p:nvPr>
            <p:ph type="sldNum" sz="quarter" idx="10"/>
          </p:nvPr>
        </p:nvSpPr>
        <p:spPr/>
        <p:txBody>
          <a:bodyPr/>
          <a:lstStyle/>
          <a:p>
            <a:fld id="{E9770000-B4AB-4E54-9D10-1543F6BCE360}" type="slidenum">
              <a:rPr lang="en-US" smtClean="0"/>
              <a:t>15</a:t>
            </a:fld>
            <a:endParaRPr lang="en-US"/>
          </a:p>
        </p:txBody>
      </p:sp>
    </p:spTree>
    <p:extLst>
      <p:ext uri="{BB962C8B-B14F-4D97-AF65-F5344CB8AC3E}">
        <p14:creationId xmlns:p14="http://schemas.microsoft.com/office/powerpoint/2010/main" val="4048231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Font typeface="Wingdings" panose="05000000000000000000" pitchFamily="2" charset="2"/>
              <a:buNone/>
            </a:pPr>
            <a:r>
              <a:rPr lang="en-US" altLang="en-US" sz="1000" dirty="0">
                <a:latin typeface="Arial" panose="020B0604020202020204" pitchFamily="34" charset="0"/>
                <a:ea typeface="ＭＳ Ｐゴシック" panose="020B0600070205080204" pitchFamily="34" charset="-128"/>
              </a:rPr>
              <a:t>NAHB has worked with municipal finance experts to conduct substantial research on infrastructure financing over the past several years. </a:t>
            </a:r>
          </a:p>
          <a:p>
            <a:pPr>
              <a:lnSpc>
                <a:spcPct val="90000"/>
              </a:lnSpc>
              <a:buFont typeface="Wingdings" panose="05000000000000000000" pitchFamily="2" charset="2"/>
              <a:buNone/>
            </a:pPr>
            <a:endParaRPr lang="en-US" altLang="en-US" sz="1000" dirty="0">
              <a:latin typeface="Arial" panose="020B0604020202020204" pitchFamily="34" charset="0"/>
              <a:ea typeface="ＭＳ Ｐゴシック" panose="020B0600070205080204" pitchFamily="34" charset="-128"/>
            </a:endParaRPr>
          </a:p>
          <a:p>
            <a:pPr>
              <a:lnSpc>
                <a:spcPct val="90000"/>
              </a:lnSpc>
              <a:buFont typeface="Wingdings" panose="05000000000000000000" pitchFamily="2" charset="2"/>
              <a:buNone/>
            </a:pPr>
            <a:r>
              <a:rPr lang="en-US" altLang="en-US" sz="1000" dirty="0">
                <a:latin typeface="Arial" panose="020B0604020202020204" pitchFamily="34" charset="0"/>
                <a:ea typeface="ＭＳ Ｐゴシック" panose="020B0600070205080204" pitchFamily="34" charset="-128"/>
              </a:rPr>
              <a:t>What we have found is that are</a:t>
            </a:r>
            <a:r>
              <a:rPr lang="en-US" altLang="en-US" sz="1000" baseline="0" dirty="0">
                <a:latin typeface="Arial" panose="020B0604020202020204" pitchFamily="34" charset="0"/>
                <a:ea typeface="ＭＳ Ｐゴシック" panose="020B0600070205080204" pitchFamily="34" charset="-128"/>
              </a:rPr>
              <a:t> many </a:t>
            </a:r>
            <a:r>
              <a:rPr lang="en-US" sz="1000" kern="1200" dirty="0">
                <a:solidFill>
                  <a:schemeClr val="tx1"/>
                </a:solidFill>
                <a:effectLst/>
                <a:latin typeface="+mn-lt"/>
                <a:ea typeface="+mn-ea"/>
                <a:cs typeface="+mn-cs"/>
              </a:rPr>
              <a:t>alternative municipal finance solutions that better meet the needs of both private development and the public sector</a:t>
            </a:r>
            <a:r>
              <a:rPr lang="en-US" altLang="en-US" sz="1000" dirty="0">
                <a:latin typeface="Arial" panose="020B0604020202020204" pitchFamily="34" charset="0"/>
                <a:ea typeface="ＭＳ Ｐゴシック" panose="020B0600070205080204" pitchFamily="34" charset="-128"/>
              </a:rPr>
              <a:t>s,</a:t>
            </a:r>
            <a:r>
              <a:rPr lang="en-US" altLang="en-US" sz="1000" baseline="0" dirty="0">
                <a:latin typeface="Arial" panose="020B0604020202020204" pitchFamily="34" charset="0"/>
                <a:ea typeface="ＭＳ Ｐゴシック" panose="020B0600070205080204" pitchFamily="34" charset="-128"/>
              </a:rPr>
              <a:t> </a:t>
            </a:r>
            <a:r>
              <a:rPr lang="en-US" altLang="en-US" sz="1000" dirty="0">
                <a:latin typeface="Arial" panose="020B0604020202020204" pitchFamily="34" charset="0"/>
                <a:ea typeface="ＭＳ Ｐゴシック" panose="020B0600070205080204" pitchFamily="34" charset="-128"/>
              </a:rPr>
              <a:t>but that there is also a continuing need for sharing information about the most promising approaches and where they’ve been used successfully.</a:t>
            </a:r>
          </a:p>
          <a:p>
            <a:pPr>
              <a:lnSpc>
                <a:spcPct val="90000"/>
              </a:lnSpc>
              <a:buFont typeface="Wingdings" panose="05000000000000000000" pitchFamily="2" charset="2"/>
              <a:buNone/>
            </a:pPr>
            <a:r>
              <a:rPr lang="en-US" altLang="en-US" sz="1000" dirty="0">
                <a:latin typeface="Arial" panose="020B0604020202020204" pitchFamily="34" charset="0"/>
                <a:ea typeface="ＭＳ Ｐゴシック" panose="020B0600070205080204" pitchFamily="34" charset="-128"/>
              </a:rPr>
              <a:t> </a:t>
            </a:r>
          </a:p>
          <a:p>
            <a:endParaRPr lang="en-US" sz="1000" dirty="0"/>
          </a:p>
        </p:txBody>
      </p:sp>
      <p:sp>
        <p:nvSpPr>
          <p:cNvPr id="4" name="Slide Number Placeholder 3"/>
          <p:cNvSpPr>
            <a:spLocks noGrp="1"/>
          </p:cNvSpPr>
          <p:nvPr>
            <p:ph type="sldNum" sz="quarter" idx="10"/>
          </p:nvPr>
        </p:nvSpPr>
        <p:spPr/>
        <p:txBody>
          <a:bodyPr/>
          <a:lstStyle/>
          <a:p>
            <a:fld id="{E9770000-B4AB-4E54-9D10-1543F6BCE360}" type="slidenum">
              <a:rPr lang="en-US" smtClean="0"/>
              <a:t>16</a:t>
            </a:fld>
            <a:endParaRPr lang="en-US"/>
          </a:p>
        </p:txBody>
      </p:sp>
    </p:spTree>
    <p:extLst>
      <p:ext uri="{BB962C8B-B14F-4D97-AF65-F5344CB8AC3E}">
        <p14:creationId xmlns:p14="http://schemas.microsoft.com/office/powerpoint/2010/main" val="2153555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00" kern="1200" dirty="0">
                <a:solidFill>
                  <a:schemeClr val="tx1"/>
                </a:solidFill>
                <a:effectLst/>
                <a:latin typeface="+mn-lt"/>
                <a:ea typeface="+mn-ea"/>
                <a:cs typeface="+mn-cs"/>
              </a:rPr>
              <a:t>NAHB also</a:t>
            </a:r>
            <a:r>
              <a:rPr lang="en-US" sz="1000" kern="1200" baseline="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hired DPFG to write a report on what</a:t>
            </a:r>
            <a:r>
              <a:rPr lang="en-US" sz="1000" kern="1200" baseline="0" dirty="0">
                <a:solidFill>
                  <a:schemeClr val="tx1"/>
                </a:solidFill>
                <a:effectLst/>
                <a:latin typeface="+mn-lt"/>
                <a:ea typeface="+mn-ea"/>
                <a:cs typeface="+mn-cs"/>
              </a:rPr>
              <a:t> they and others believe are </a:t>
            </a:r>
            <a:r>
              <a:rPr lang="en-US" sz="1000" kern="1200" dirty="0">
                <a:solidFill>
                  <a:schemeClr val="tx1"/>
                </a:solidFill>
                <a:effectLst/>
                <a:latin typeface="+mn-lt"/>
                <a:ea typeface="+mn-ea"/>
                <a:cs typeface="+mn-cs"/>
              </a:rPr>
              <a:t>the best alternatives to impact fees: special district financing.</a:t>
            </a:r>
          </a:p>
          <a:p>
            <a:r>
              <a:rPr lang="en-US" sz="1000" kern="1200" dirty="0">
                <a:solidFill>
                  <a:schemeClr val="tx1"/>
                </a:solidFill>
                <a:effectLst/>
                <a:latin typeface="+mn-lt"/>
                <a:ea typeface="+mn-ea"/>
                <a:cs typeface="+mn-cs"/>
              </a:rPr>
              <a:t> </a:t>
            </a:r>
          </a:p>
          <a:p>
            <a:pPr lvl="0"/>
            <a:r>
              <a:rPr lang="en-US" sz="1000" kern="1200" dirty="0">
                <a:solidFill>
                  <a:schemeClr val="tx1"/>
                </a:solidFill>
                <a:effectLst/>
                <a:latin typeface="+mn-lt"/>
                <a:ea typeface="+mn-ea"/>
                <a:cs typeface="+mn-cs"/>
              </a:rPr>
              <a:t>This report, “An Overview of Special Purpose Taxing Districts,” is available online at nahb.org.</a:t>
            </a:r>
            <a:r>
              <a:rPr lang="en-US" sz="1000" kern="1200" baseline="0" dirty="0">
                <a:solidFill>
                  <a:schemeClr val="tx1"/>
                </a:solidFill>
                <a:effectLst/>
                <a:latin typeface="+mn-lt"/>
                <a:ea typeface="+mn-ea"/>
                <a:cs typeface="+mn-cs"/>
              </a:rPr>
              <a:t> </a:t>
            </a:r>
          </a:p>
          <a:p>
            <a:pPr lvl="0"/>
            <a:endParaRPr lang="en-US"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Special districts are quite simply more reliable as well as more equitable revenue sources, there is a clearer connection between the assessed fee and what benefits are being bought with them, they can be used more easily with other financing tools, and they are much more of a positive collaboration between the public and private sectors. </a:t>
            </a:r>
          </a:p>
          <a:p>
            <a:endParaRPr lang="en-US" sz="1000" dirty="0"/>
          </a:p>
        </p:txBody>
      </p:sp>
      <p:sp>
        <p:nvSpPr>
          <p:cNvPr id="4" name="Slide Number Placeholder 3"/>
          <p:cNvSpPr>
            <a:spLocks noGrp="1"/>
          </p:cNvSpPr>
          <p:nvPr>
            <p:ph type="sldNum" sz="quarter" idx="10"/>
          </p:nvPr>
        </p:nvSpPr>
        <p:spPr/>
        <p:txBody>
          <a:bodyPr/>
          <a:lstStyle/>
          <a:p>
            <a:fld id="{E9770000-B4AB-4E54-9D10-1543F6BCE360}" type="slidenum">
              <a:rPr lang="en-US" smtClean="0"/>
              <a:t>17</a:t>
            </a:fld>
            <a:endParaRPr lang="en-US"/>
          </a:p>
        </p:txBody>
      </p:sp>
    </p:spTree>
    <p:extLst>
      <p:ext uri="{BB962C8B-B14F-4D97-AF65-F5344CB8AC3E}">
        <p14:creationId xmlns:p14="http://schemas.microsoft.com/office/powerpoint/2010/main" val="644844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00" kern="1200" dirty="0">
                <a:solidFill>
                  <a:schemeClr val="tx1"/>
                </a:solidFill>
                <a:effectLst/>
                <a:latin typeface="+mn-lt"/>
                <a:ea typeface="+mn-ea"/>
                <a:cs typeface="+mn-cs"/>
              </a:rPr>
              <a:t>NAHB worked with the National Conference of State Legislatures in 2005, 2007, and 2012 to take stock of which states allow the use of key innovative infrastructure financing tools.</a:t>
            </a:r>
          </a:p>
        </p:txBody>
      </p:sp>
      <p:sp>
        <p:nvSpPr>
          <p:cNvPr id="4" name="Slide Number Placeholder 3"/>
          <p:cNvSpPr>
            <a:spLocks noGrp="1"/>
          </p:cNvSpPr>
          <p:nvPr>
            <p:ph type="sldNum" sz="quarter" idx="10"/>
          </p:nvPr>
        </p:nvSpPr>
        <p:spPr/>
        <p:txBody>
          <a:bodyPr/>
          <a:lstStyle/>
          <a:p>
            <a:fld id="{E9770000-B4AB-4E54-9D10-1543F6BCE360}" type="slidenum">
              <a:rPr lang="en-US" smtClean="0"/>
              <a:t>18</a:t>
            </a:fld>
            <a:endParaRPr lang="en-US"/>
          </a:p>
        </p:txBody>
      </p:sp>
    </p:spTree>
    <p:extLst>
      <p:ext uri="{BB962C8B-B14F-4D97-AF65-F5344CB8AC3E}">
        <p14:creationId xmlns:p14="http://schemas.microsoft.com/office/powerpoint/2010/main" val="1775532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As you can see from these</a:t>
            </a:r>
            <a:r>
              <a:rPr lang="en-US" sz="1000" baseline="0" dirty="0"/>
              <a:t> maps we generated based on the information NCSL produced, there was quite a lot of productive work being done by states between 2007 and 2012, while the recession was underway, to add capacity for local governments to use a wider array of tools. </a:t>
            </a:r>
            <a:endParaRPr lang="en-US" sz="1000" dirty="0"/>
          </a:p>
        </p:txBody>
      </p:sp>
      <p:sp>
        <p:nvSpPr>
          <p:cNvPr id="4" name="Slide Number Placeholder 3"/>
          <p:cNvSpPr>
            <a:spLocks noGrp="1"/>
          </p:cNvSpPr>
          <p:nvPr>
            <p:ph type="sldNum" sz="quarter" idx="10"/>
          </p:nvPr>
        </p:nvSpPr>
        <p:spPr/>
        <p:txBody>
          <a:bodyPr/>
          <a:lstStyle/>
          <a:p>
            <a:fld id="{E9770000-B4AB-4E54-9D10-1543F6BCE360}" type="slidenum">
              <a:rPr lang="en-US" smtClean="0"/>
              <a:t>19</a:t>
            </a:fld>
            <a:endParaRPr lang="en-US"/>
          </a:p>
        </p:txBody>
      </p:sp>
    </p:spTree>
    <p:extLst>
      <p:ext uri="{BB962C8B-B14F-4D97-AF65-F5344CB8AC3E}">
        <p14:creationId xmlns:p14="http://schemas.microsoft.com/office/powerpoint/2010/main" val="2250143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a:solidFill>
                  <a:schemeClr val="tx1"/>
                </a:solidFill>
                <a:latin typeface="+mn-lt"/>
                <a:ea typeface="+mn-ea"/>
                <a:cs typeface="+mn-cs"/>
              </a:rPr>
              <a:t>The United State continues to experience a public infrastructure financing deficit.</a:t>
            </a:r>
          </a:p>
          <a:p>
            <a:endParaRPr lang="en-US" sz="10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latin typeface="+mn-lt"/>
                <a:ea typeface="+mn-ea"/>
                <a:cs typeface="+mn-cs"/>
              </a:rPr>
              <a:t>Fiscal stress is when public service demands grow because of increasing population, inflation, rising real incomes, or other reasons, while the local revenue base—taxes, grants, and user fees and charges—does not grow fast enough to meet the increased public service demands. Another source of fiscal stress has come from decreasing aid from the federal government,</a:t>
            </a:r>
            <a:endParaRPr lang="en-US" sz="1000" dirty="0"/>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Many communities have turned to impact fees as a politically expedient means by which to construct public infrastructure systems on the assumption that new development must pay its way.</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Yet, the use of impact fees shifts much of the financial burden away from all public infrastructure users (the general public) to a narrow segment of the public— home builders and new homebuyers.</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Impact fees are:</a:t>
            </a:r>
          </a:p>
          <a:p>
            <a:pPr marL="171450" indent="-171450">
              <a:buFont typeface="Arial" panose="020B0604020202020204" pitchFamily="34" charset="0"/>
              <a:buChar char="•"/>
            </a:pPr>
            <a:r>
              <a:rPr lang="en-US" sz="1000" b="0" i="0" kern="1200" dirty="0">
                <a:solidFill>
                  <a:schemeClr val="tx1"/>
                </a:solidFill>
                <a:effectLst/>
                <a:latin typeface="+mn-lt"/>
                <a:ea typeface="+mn-ea"/>
                <a:cs typeface="+mn-cs"/>
              </a:rPr>
              <a:t>An impact fee is a fee that is imposed by a local government on a new or proposed development project to pay for all or a portion of the costs of providing public services to the new development (Wikipedia)</a:t>
            </a:r>
            <a:endParaRPr lang="en-US" sz="10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000" b="0" i="0" u="none" strike="noStrike" kern="1200" baseline="0" dirty="0">
                <a:solidFill>
                  <a:schemeClr val="tx1"/>
                </a:solidFill>
                <a:latin typeface="+mn-lt"/>
                <a:ea typeface="+mn-ea"/>
                <a:cs typeface="+mn-cs"/>
              </a:rPr>
              <a:t>levied on an "up-front" or "front-end" basis, usually at the time of building permit issuance or subdivision approval, or certificate of occupancy; </a:t>
            </a:r>
          </a:p>
          <a:p>
            <a:pPr marL="171450" indent="-171450">
              <a:buFont typeface="Arial" panose="020B0604020202020204" pitchFamily="34" charset="0"/>
              <a:buChar char="•"/>
            </a:pPr>
            <a:r>
              <a:rPr lang="en-US" sz="1000" b="0" i="0" u="none" strike="noStrike" kern="1200" baseline="0" dirty="0">
                <a:solidFill>
                  <a:schemeClr val="tx1"/>
                </a:solidFill>
                <a:latin typeface="+mn-lt"/>
                <a:ea typeface="+mn-ea"/>
                <a:cs typeface="+mn-cs"/>
              </a:rPr>
              <a:t>prescribed by ordinance, although the dollar amount may or may not be specified.</a:t>
            </a:r>
          </a:p>
        </p:txBody>
      </p:sp>
      <p:sp>
        <p:nvSpPr>
          <p:cNvPr id="4" name="Slide Number Placeholder 3"/>
          <p:cNvSpPr>
            <a:spLocks noGrp="1"/>
          </p:cNvSpPr>
          <p:nvPr>
            <p:ph type="sldNum" sz="quarter" idx="10"/>
          </p:nvPr>
        </p:nvSpPr>
        <p:spPr/>
        <p:txBody>
          <a:bodyPr/>
          <a:lstStyle/>
          <a:p>
            <a:fld id="{E9770000-B4AB-4E54-9D10-1543F6BCE360}" type="slidenum">
              <a:rPr lang="en-US" smtClean="0"/>
              <a:t>2</a:t>
            </a:fld>
            <a:endParaRPr lang="en-US"/>
          </a:p>
        </p:txBody>
      </p:sp>
    </p:spTree>
    <p:extLst>
      <p:ext uri="{BB962C8B-B14F-4D97-AF65-F5344CB8AC3E}">
        <p14:creationId xmlns:p14="http://schemas.microsoft.com/office/powerpoint/2010/main" val="4097101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Here is the snapshot of state</a:t>
            </a:r>
            <a:r>
              <a:rPr lang="en-US" sz="1000" baseline="0" dirty="0"/>
              <a:t> enabling authority for s</a:t>
            </a:r>
            <a:r>
              <a:rPr lang="en-US" sz="1000" dirty="0"/>
              <a:t>pecial districts with</a:t>
            </a:r>
            <a:r>
              <a:rPr lang="en-US" sz="1000" baseline="0" dirty="0"/>
              <a:t> two more states added—Idaho and Hawaii—since the NCSL update in </a:t>
            </a:r>
            <a:r>
              <a:rPr lang="en-US" sz="1000" dirty="0"/>
              <a:t>2012,</a:t>
            </a:r>
            <a:r>
              <a:rPr lang="en-US" sz="1000" baseline="0" dirty="0"/>
              <a:t> based on the report </a:t>
            </a:r>
            <a:r>
              <a:rPr lang="en-US" sz="1000" dirty="0"/>
              <a:t>DPFG did for NAHB in 2014.</a:t>
            </a:r>
          </a:p>
          <a:p>
            <a:endParaRPr lang="en-US" sz="1000" dirty="0"/>
          </a:p>
          <a:p>
            <a:r>
              <a:rPr lang="en-US" sz="1000" dirty="0"/>
              <a:t>In 2005 </a:t>
            </a:r>
            <a:r>
              <a:rPr lang="en-US" sz="1000" baseline="0" dirty="0"/>
              <a:t>only a handful of states authorized their use, now it’s nearly half. </a:t>
            </a:r>
            <a:endParaRPr lang="en-US" sz="1000" dirty="0"/>
          </a:p>
        </p:txBody>
      </p:sp>
      <p:sp>
        <p:nvSpPr>
          <p:cNvPr id="4" name="Slide Number Placeholder 3"/>
          <p:cNvSpPr>
            <a:spLocks noGrp="1"/>
          </p:cNvSpPr>
          <p:nvPr>
            <p:ph type="sldNum" sz="quarter" idx="10"/>
          </p:nvPr>
        </p:nvSpPr>
        <p:spPr/>
        <p:txBody>
          <a:bodyPr/>
          <a:lstStyle/>
          <a:p>
            <a:fld id="{E9770000-B4AB-4E54-9D10-1543F6BCE360}" type="slidenum">
              <a:rPr lang="en-US" smtClean="0"/>
              <a:t>20</a:t>
            </a:fld>
            <a:endParaRPr lang="en-US"/>
          </a:p>
        </p:txBody>
      </p:sp>
    </p:spTree>
    <p:extLst>
      <p:ext uri="{BB962C8B-B14F-4D97-AF65-F5344CB8AC3E}">
        <p14:creationId xmlns:p14="http://schemas.microsoft.com/office/powerpoint/2010/main" val="3639121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000" dirty="0">
                <a:latin typeface="+mj-lt"/>
                <a:ea typeface="ＭＳ Ｐゴシック" panose="020B0600070205080204" pitchFamily="34" charset="-128"/>
              </a:rPr>
              <a:t>In today’s financial environment, it has become clearer than ever before that we need a broad, flexible array of tools, not a scaling back. </a:t>
            </a:r>
          </a:p>
          <a:p>
            <a:endParaRPr lang="en-US" altLang="en-US" sz="1000" dirty="0">
              <a:latin typeface="+mj-lt"/>
              <a:ea typeface="ＭＳ Ｐゴシック" panose="020B0600070205080204" pitchFamily="34" charset="-128"/>
            </a:endParaRPr>
          </a:p>
          <a:p>
            <a:r>
              <a:rPr lang="en-US" altLang="en-US" sz="1000" dirty="0">
                <a:latin typeface="+mj-lt"/>
                <a:ea typeface="ＭＳ Ｐゴシック" panose="020B0600070205080204" pitchFamily="34" charset="-128"/>
              </a:rPr>
              <a:t>We need to work together to help local officials understand these tools and to share insights gleaned from the new realities of the marketplace on how best to structure these tools to safeguard both public and private sector interests. </a:t>
            </a:r>
          </a:p>
          <a:p>
            <a:endParaRPr lang="en-US" altLang="en-US" sz="1000" dirty="0">
              <a:latin typeface="+mj-lt"/>
              <a:ea typeface="ＭＳ Ｐゴシック" panose="020B0600070205080204" pitchFamily="34" charset="-128"/>
            </a:endParaRPr>
          </a:p>
          <a:p>
            <a:r>
              <a:rPr lang="en-US" altLang="en-US" sz="1000" dirty="0">
                <a:latin typeface="+mj-lt"/>
                <a:ea typeface="ＭＳ Ｐゴシック" panose="020B0600070205080204" pitchFamily="34" charset="-128"/>
              </a:rPr>
              <a:t>Creativity, innovation, and collaboration are the key to meeting our infrastructure challenges together. </a:t>
            </a:r>
          </a:p>
          <a:p>
            <a:endParaRPr lang="en-US" sz="1000" dirty="0"/>
          </a:p>
        </p:txBody>
      </p:sp>
      <p:sp>
        <p:nvSpPr>
          <p:cNvPr id="4" name="Slide Number Placeholder 3"/>
          <p:cNvSpPr>
            <a:spLocks noGrp="1"/>
          </p:cNvSpPr>
          <p:nvPr>
            <p:ph type="sldNum" sz="quarter" idx="10"/>
          </p:nvPr>
        </p:nvSpPr>
        <p:spPr/>
        <p:txBody>
          <a:bodyPr/>
          <a:lstStyle/>
          <a:p>
            <a:fld id="{E9770000-B4AB-4E54-9D10-1543F6BCE360}" type="slidenum">
              <a:rPr lang="en-US" smtClean="0"/>
              <a:t>21</a:t>
            </a:fld>
            <a:endParaRPr lang="en-US"/>
          </a:p>
        </p:txBody>
      </p:sp>
    </p:spTree>
    <p:extLst>
      <p:ext uri="{BB962C8B-B14F-4D97-AF65-F5344CB8AC3E}">
        <p14:creationId xmlns:p14="http://schemas.microsoft.com/office/powerpoint/2010/main" val="3878747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770000-B4AB-4E54-9D10-1543F6BCE360}" type="slidenum">
              <a:rPr lang="en-US" smtClean="0"/>
              <a:t>22</a:t>
            </a:fld>
            <a:endParaRPr lang="en-US"/>
          </a:p>
        </p:txBody>
      </p:sp>
    </p:spTree>
    <p:extLst>
      <p:ext uri="{BB962C8B-B14F-4D97-AF65-F5344CB8AC3E}">
        <p14:creationId xmlns:p14="http://schemas.microsoft.com/office/powerpoint/2010/main" val="2077082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a:solidFill>
                  <a:schemeClr val="tx1"/>
                </a:solidFill>
                <a:latin typeface="+mn-lt"/>
                <a:ea typeface="+mn-ea"/>
                <a:cs typeface="+mn-cs"/>
              </a:rPr>
              <a:t>Aside from basic issues of fairness and equity, the use of impact fees raises legal, economic, technical, administrative, policy, and financial concerns for interested parties. Without the proper legal authority, municipalities are unable to enact an impact fee. This authority is express—granted by a state legislation—or implied by a municipality’s inherent powers. </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Municipalities that operate under Dillon’s Rule are limited to those powers which have been expressly granted by the state. On the other hand, home rule municipalities have a greater degree of independence and have broad discretion in the exercise of their planning and zoning powers.</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An impact fee may result in an unlawful tax; depending on the facts of a specific case and specific tests created by state courts.</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Impact fees may be challenged on three grounds under the U.S. Constitution: (1) the ordinance violates a developer’s due process rights; (2) it results in a violation under the Equal Protection Clause; and (3) the fee is an unconstitutional exaction under the Fifth Amendment.</a:t>
            </a:r>
          </a:p>
          <a:p>
            <a:endParaRPr lang="en-US" dirty="0"/>
          </a:p>
          <a:p>
            <a:endParaRPr lang="en-US" dirty="0"/>
          </a:p>
        </p:txBody>
      </p:sp>
      <p:sp>
        <p:nvSpPr>
          <p:cNvPr id="4" name="Slide Number Placeholder 3"/>
          <p:cNvSpPr>
            <a:spLocks noGrp="1"/>
          </p:cNvSpPr>
          <p:nvPr>
            <p:ph type="sldNum" sz="quarter" idx="10"/>
          </p:nvPr>
        </p:nvSpPr>
        <p:spPr/>
        <p:txBody>
          <a:bodyPr/>
          <a:lstStyle/>
          <a:p>
            <a:fld id="{E9770000-B4AB-4E54-9D10-1543F6BCE360}" type="slidenum">
              <a:rPr lang="en-US" smtClean="0"/>
              <a:t>3</a:t>
            </a:fld>
            <a:endParaRPr lang="en-US"/>
          </a:p>
        </p:txBody>
      </p:sp>
    </p:spTree>
    <p:extLst>
      <p:ext uri="{BB962C8B-B14F-4D97-AF65-F5344CB8AC3E}">
        <p14:creationId xmlns:p14="http://schemas.microsoft.com/office/powerpoint/2010/main" val="1429175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a:solidFill>
                  <a:schemeClr val="tx1"/>
                </a:solidFill>
                <a:latin typeface="+mn-lt"/>
                <a:ea typeface="+mn-ea"/>
                <a:cs typeface="+mn-cs"/>
              </a:rPr>
              <a:t>The ultimate burden of payment will, to varying degrees, be passed to new home buyers in the form of higher house prices (or, equivalently, smaller houses with fewer amenities).</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One is an adverse effect on housing affordability. One way to illustrate the potential extent of the adverse effect is to apply national mortgage underwriting standards to estimate the households that qualified for a mortgage before a house price increase, but no longer qualify for a mortgage afterwards. Households that no longer qualify for a mortgage following the price increase are referred to as being “priced out” of the market for the home. (</a:t>
            </a:r>
            <a:r>
              <a:rPr lang="en-US" sz="1000" dirty="0">
                <a:hlinkClick r:id="rId3"/>
              </a:rPr>
              <a:t>https://www.nahb.org/research/housing-economics/housings-economic-impact/households-priced-out-by-higher-house-prices-and-interest-rates.aspx</a:t>
            </a:r>
            <a:r>
              <a:rPr lang="en-US" sz="10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9770000-B4AB-4E54-9D10-1543F6BCE360}" type="slidenum">
              <a:rPr lang="en-US" smtClean="0"/>
              <a:t>4</a:t>
            </a:fld>
            <a:endParaRPr lang="en-US"/>
          </a:p>
        </p:txBody>
      </p:sp>
    </p:spTree>
    <p:extLst>
      <p:ext uri="{BB962C8B-B14F-4D97-AF65-F5344CB8AC3E}">
        <p14:creationId xmlns:p14="http://schemas.microsoft.com/office/powerpoint/2010/main" val="3676578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latin typeface="+mn-lt"/>
                <a:ea typeface="+mn-ea"/>
                <a:cs typeface="+mn-cs"/>
              </a:rPr>
              <a:t>The premise underlying the use of impact fees is that development, especially residential development, does not pay for its fair share of the burden imposed upon the local government, as new development requires the expansion of public infrastructure as well as the hiring of additional public sector workers.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latin typeface="+mn-lt"/>
                <a:ea typeface="+mn-ea"/>
                <a:cs typeface="+mn-cs"/>
              </a:rPr>
              <a:t>NAHB has developed a model to estimate the costs to local governments for the additional public infrastructure and public sector workers that are attributable to new growth.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latin typeface="+mn-lt"/>
                <a:ea typeface="+mn-ea"/>
                <a:cs typeface="+mn-cs"/>
              </a:rPr>
              <a:t>NAHB has also developed a model to estimate the total economic benefits of home buildings. The model captures the effect of the construction activity itself (Phase I), the ripple impact that occurs when income earned from construction activity is spent and recycled in the local economy (Phase II) and the ongoing impact from new homes occupied by residents who pay taxes and purchase locally produced goods and services (Phase III).</a:t>
            </a:r>
          </a:p>
          <a:p>
            <a:endParaRPr lang="en-US" dirty="0"/>
          </a:p>
        </p:txBody>
      </p:sp>
      <p:sp>
        <p:nvSpPr>
          <p:cNvPr id="4" name="Slide Number Placeholder 3"/>
          <p:cNvSpPr>
            <a:spLocks noGrp="1"/>
          </p:cNvSpPr>
          <p:nvPr>
            <p:ph type="sldNum" sz="quarter" idx="10"/>
          </p:nvPr>
        </p:nvSpPr>
        <p:spPr/>
        <p:txBody>
          <a:bodyPr/>
          <a:lstStyle/>
          <a:p>
            <a:fld id="{E9770000-B4AB-4E54-9D10-1543F6BCE360}" type="slidenum">
              <a:rPr lang="en-US" smtClean="0"/>
              <a:t>5</a:t>
            </a:fld>
            <a:endParaRPr lang="en-US"/>
          </a:p>
        </p:txBody>
      </p:sp>
    </p:spTree>
    <p:extLst>
      <p:ext uri="{BB962C8B-B14F-4D97-AF65-F5344CB8AC3E}">
        <p14:creationId xmlns:p14="http://schemas.microsoft.com/office/powerpoint/2010/main" val="1755771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a:solidFill>
                  <a:schemeClr val="tx1"/>
                </a:solidFill>
                <a:latin typeface="+mn-lt"/>
                <a:ea typeface="+mn-ea"/>
                <a:cs typeface="+mn-cs"/>
              </a:rPr>
              <a:t>Local governments will commonly direct either staff or a consultant to prepare a document that analyzes the public costs of constructing capital facilities, calculates the share that is needed to serve new development, and determines the portion of that share which will not be paid from other fees and taxes on new development.</a:t>
            </a:r>
          </a:p>
          <a:p>
            <a:endParaRPr lang="en-US" sz="10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latin typeface="+mn-lt"/>
                <a:ea typeface="+mn-ea"/>
                <a:cs typeface="+mn-cs"/>
              </a:rPr>
              <a:t>An impact fee technical study should consider only capital costs, not operating costs. </a:t>
            </a:r>
            <a:r>
              <a:rPr lang="en-US" sz="1000" dirty="0"/>
              <a:t>Generally accepted cost items include: land, buildings, durable equipment and machinery, grading, paving, landscaping, and associated energy costs.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0" u="none" strike="noStrike" kern="1200" baseline="0" dirty="0">
                <a:solidFill>
                  <a:schemeClr val="tx1"/>
                </a:solidFill>
                <a:latin typeface="+mn-lt"/>
                <a:ea typeface="+mn-ea"/>
                <a:cs typeface="+mn-cs"/>
              </a:rPr>
              <a:t>Items that would generally not be considered as capital costs include recurring expenses, such as those for consumable supplies, salaries, training, maintenance, repairs, administrative costs, program operating costs, nondurable equipment (less than three years useful life), and the like. If state impact fee laws apply, the local ordinance may be more restrictive but may not include a broader range of cost items than the state law permits.</a:t>
            </a:r>
            <a:endParaRPr lang="en-US" sz="1000" dirty="0"/>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9770000-B4AB-4E54-9D10-1543F6BCE360}" type="slidenum">
              <a:rPr lang="en-US" smtClean="0"/>
              <a:t>6</a:t>
            </a:fld>
            <a:endParaRPr lang="en-US"/>
          </a:p>
        </p:txBody>
      </p:sp>
    </p:spTree>
    <p:extLst>
      <p:ext uri="{BB962C8B-B14F-4D97-AF65-F5344CB8AC3E}">
        <p14:creationId xmlns:p14="http://schemas.microsoft.com/office/powerpoint/2010/main" val="383408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a:solidFill>
                  <a:schemeClr val="tx1"/>
                </a:solidFill>
                <a:latin typeface="+mn-lt"/>
                <a:ea typeface="+mn-ea"/>
                <a:cs typeface="+mn-cs"/>
              </a:rPr>
              <a:t>Three essential types: the </a:t>
            </a:r>
            <a:r>
              <a:rPr lang="en-US" sz="1000" b="0" i="1" u="none" strike="noStrike" kern="1200" baseline="0" dirty="0">
                <a:solidFill>
                  <a:schemeClr val="tx1"/>
                </a:solidFill>
                <a:latin typeface="+mn-lt"/>
                <a:ea typeface="+mn-ea"/>
                <a:cs typeface="+mn-cs"/>
              </a:rPr>
              <a:t>incremental expansion approach, </a:t>
            </a:r>
            <a:r>
              <a:rPr lang="en-US" sz="1000" b="0" i="0" u="none" strike="noStrike" kern="1200" baseline="0" dirty="0">
                <a:solidFill>
                  <a:schemeClr val="tx1"/>
                </a:solidFill>
                <a:latin typeface="+mn-lt"/>
                <a:ea typeface="+mn-ea"/>
                <a:cs typeface="+mn-cs"/>
              </a:rPr>
              <a:t>the </a:t>
            </a:r>
            <a:r>
              <a:rPr lang="en-US" sz="1000" b="0" i="1" u="none" strike="noStrike" kern="1200" baseline="0" dirty="0">
                <a:solidFill>
                  <a:schemeClr val="tx1"/>
                </a:solidFill>
                <a:latin typeface="+mn-lt"/>
                <a:ea typeface="+mn-ea"/>
                <a:cs typeface="+mn-cs"/>
              </a:rPr>
              <a:t>buy-in approach</a:t>
            </a:r>
            <a:r>
              <a:rPr lang="en-US" sz="1000" b="0" i="0" u="none" strike="noStrike" kern="1200" baseline="0" dirty="0">
                <a:solidFill>
                  <a:schemeClr val="tx1"/>
                </a:solidFill>
                <a:latin typeface="+mn-lt"/>
                <a:ea typeface="+mn-ea"/>
                <a:cs typeface="+mn-cs"/>
              </a:rPr>
              <a:t>, and the </a:t>
            </a:r>
            <a:r>
              <a:rPr lang="en-US" sz="1000" b="0" i="1" u="none" strike="noStrike" kern="1200" baseline="0" dirty="0">
                <a:solidFill>
                  <a:schemeClr val="tx1"/>
                </a:solidFill>
                <a:latin typeface="+mn-lt"/>
                <a:ea typeface="+mn-ea"/>
                <a:cs typeface="+mn-cs"/>
              </a:rPr>
              <a:t>plan-based approach. </a:t>
            </a:r>
            <a:r>
              <a:rPr lang="en-US" sz="1000" b="0" i="0" u="none" strike="noStrike" kern="1200" baseline="0" dirty="0">
                <a:solidFill>
                  <a:schemeClr val="tx1"/>
                </a:solidFill>
                <a:latin typeface="+mn-lt"/>
                <a:ea typeface="+mn-ea"/>
                <a:cs typeface="+mn-cs"/>
              </a:rPr>
              <a:t>All three approaches are commonly employed in the United States.</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Many state impact fees enabling laws require the community to specify the population and land use assumptions upon which the impact fee calculation will be based. This is important because the plan-based approach and buy-in methods rely on projections of future population and land use.</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Level of service is a concept for defining the quantity of public facilities that must be provided in order to adequately satisfy citizens' demands for capital facilities.</a:t>
            </a:r>
            <a:r>
              <a:rPr lang="en-US" sz="1000" b="0" i="1" u="none" strike="noStrike" kern="1200" baseline="0" dirty="0">
                <a:solidFill>
                  <a:schemeClr val="tx1"/>
                </a:solidFill>
                <a:latin typeface="+mn-lt"/>
                <a:ea typeface="+mn-ea"/>
                <a:cs typeface="+mn-cs"/>
              </a:rPr>
              <a:t> Many communities assume, wrongly, that they are free to select the level of service of public facilities for new development.</a:t>
            </a:r>
            <a:r>
              <a:rPr lang="en-US" sz="1000" b="0" i="0" u="none" strike="noStrike" kern="1200" baseline="0" dirty="0">
                <a:solidFill>
                  <a:schemeClr val="tx1"/>
                </a:solidFill>
                <a:latin typeface="+mn-lt"/>
                <a:ea typeface="+mn-ea"/>
                <a:cs typeface="+mn-cs"/>
              </a:rPr>
              <a:t> </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Replacement costs should be based on estimates prepared by qualified state license engineers, actual bids, or data provided by a costing service. Land values should be supported by recent comparable land sales occurring within the immediate area over the last 6-month period. Certain state enabling acts, such as Utah and Arizona, require impact fees to be reduced based upon future cash flows generated from new development. An impact fee payer is entitled to a reduction in the amount of the impact fee (a credit) to compensate for contributions he or she has made or will make toward the cost of capital facilities. It is essential that the technical study and/or impact fee ordinance provide developers and builders with a mechanism to receive credits if they are due.</a:t>
            </a:r>
          </a:p>
          <a:p>
            <a:endParaRPr lang="en-US" sz="1000" b="0" i="0" u="none" strike="noStrike" kern="1200" baseline="0" dirty="0">
              <a:solidFill>
                <a:schemeClr val="tx1"/>
              </a:solidFill>
              <a:latin typeface="+mn-lt"/>
              <a:ea typeface="+mn-ea"/>
              <a:cs typeface="+mn-cs"/>
            </a:endParaRPr>
          </a:p>
          <a:p>
            <a:r>
              <a:rPr lang="en-US" sz="1000" b="0" i="1" u="none" strike="noStrike" kern="1200" baseline="0" dirty="0">
                <a:solidFill>
                  <a:schemeClr val="tx1"/>
                </a:solidFill>
                <a:latin typeface="+mn-lt"/>
                <a:ea typeface="+mn-ea"/>
                <a:cs typeface="+mn-cs"/>
              </a:rPr>
              <a:t>Service areas allow impact fees to be more closely linked to the actual cost of providing capital facilities in a given service area.</a:t>
            </a:r>
            <a:r>
              <a:rPr lang="en-US" sz="1000" b="0" i="0" u="none" strike="noStrike" kern="1200" baseline="0" dirty="0">
                <a:solidFill>
                  <a:schemeClr val="tx1"/>
                </a:solidFill>
                <a:latin typeface="+mn-lt"/>
                <a:ea typeface="+mn-ea"/>
                <a:cs typeface="+mn-cs"/>
              </a:rPr>
              <a:t> This does not mean that the facility is reserved exclusively for service area residents or that the facility never provides services to those outside the service area.</a:t>
            </a:r>
            <a:endParaRPr lang="en-US" sz="1000" b="0" i="1" u="none" strike="noStrike" kern="1200" baseline="0" dirty="0">
              <a:solidFill>
                <a:schemeClr val="tx1"/>
              </a:solidFill>
              <a:latin typeface="+mn-lt"/>
              <a:ea typeface="+mn-ea"/>
              <a:cs typeface="+mn-cs"/>
            </a:endParaRPr>
          </a:p>
          <a:p>
            <a:endParaRPr lang="en-US" sz="1000" b="0" i="1" u="none" strike="noStrike" kern="1200" baseline="0" dirty="0">
              <a:solidFill>
                <a:schemeClr val="tx1"/>
              </a:solidFill>
              <a:latin typeface="+mn-lt"/>
              <a:ea typeface="+mn-ea"/>
              <a:cs typeface="+mn-cs"/>
            </a:endParaRPr>
          </a:p>
          <a:p>
            <a:endParaRPr lang="en-US" sz="1000" dirty="0"/>
          </a:p>
        </p:txBody>
      </p:sp>
      <p:sp>
        <p:nvSpPr>
          <p:cNvPr id="4" name="Slide Number Placeholder 3"/>
          <p:cNvSpPr>
            <a:spLocks noGrp="1"/>
          </p:cNvSpPr>
          <p:nvPr>
            <p:ph type="sldNum" sz="quarter" idx="10"/>
          </p:nvPr>
        </p:nvSpPr>
        <p:spPr/>
        <p:txBody>
          <a:bodyPr/>
          <a:lstStyle/>
          <a:p>
            <a:fld id="{E9770000-B4AB-4E54-9D10-1543F6BCE360}" type="slidenum">
              <a:rPr lang="en-US" smtClean="0"/>
              <a:t>7</a:t>
            </a:fld>
            <a:endParaRPr lang="en-US"/>
          </a:p>
        </p:txBody>
      </p:sp>
    </p:spTree>
    <p:extLst>
      <p:ext uri="{BB962C8B-B14F-4D97-AF65-F5344CB8AC3E}">
        <p14:creationId xmlns:p14="http://schemas.microsoft.com/office/powerpoint/2010/main" val="3338390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a:solidFill>
                  <a:schemeClr val="tx1"/>
                </a:solidFill>
                <a:latin typeface="+mn-lt"/>
                <a:ea typeface="+mn-ea"/>
                <a:cs typeface="+mn-cs"/>
              </a:rPr>
              <a:t>There are a number of technical issues related to the calculation of traffic or road impact fees that do not apply to other types of impact fees. These have to do with peak versus average daily traffic volumes, trip diversion, trip substitution, and sources of trip generation data. Different land uses generate traffic at different rates. Road impact fee formulas should take this into account by making use of local trip generation studies or data from national sources such as the Institute of Transportation Engineers (ITE).</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In an ideal world, the capital facility needs of new growth are set out in a well-considered and duly-approved long-range comprehensive plan. Every year the five-year capital improvement plan that identifies the cost and source of funds for capital projects is updated and adopted.</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At times a jurisdiction may use proportionate-share impact fees. The rationale behind proportionate-share impact fees is that impact fees for new residential units are “proportionate” to unit size. The idea being that larger units have more people with higher incomes who generate greater impacts on public facilities.</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After calculating the impact fee amount according to a formula that will vary for each type of impact fee, many communities discount this nominal fee amount by a certain percentage. The nominal impact fee amount represents the highest amount that can be legally charged.</a:t>
            </a:r>
          </a:p>
          <a:p>
            <a:endParaRPr lang="en-US" sz="1000" dirty="0"/>
          </a:p>
        </p:txBody>
      </p:sp>
      <p:sp>
        <p:nvSpPr>
          <p:cNvPr id="4" name="Slide Number Placeholder 3"/>
          <p:cNvSpPr>
            <a:spLocks noGrp="1"/>
          </p:cNvSpPr>
          <p:nvPr>
            <p:ph type="sldNum" sz="quarter" idx="10"/>
          </p:nvPr>
        </p:nvSpPr>
        <p:spPr/>
        <p:txBody>
          <a:bodyPr/>
          <a:lstStyle/>
          <a:p>
            <a:fld id="{E9770000-B4AB-4E54-9D10-1543F6BCE360}" type="slidenum">
              <a:rPr lang="en-US" smtClean="0"/>
              <a:t>8</a:t>
            </a:fld>
            <a:endParaRPr lang="en-US"/>
          </a:p>
        </p:txBody>
      </p:sp>
    </p:spTree>
    <p:extLst>
      <p:ext uri="{BB962C8B-B14F-4D97-AF65-F5344CB8AC3E}">
        <p14:creationId xmlns:p14="http://schemas.microsoft.com/office/powerpoint/2010/main" val="3222591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a:solidFill>
                  <a:schemeClr val="tx1"/>
                </a:solidFill>
                <a:latin typeface="+mn-lt"/>
                <a:ea typeface="+mn-ea"/>
                <a:cs typeface="+mn-cs"/>
              </a:rPr>
              <a:t>Local governments are attracted to impact fees because of their potential to generate revenue at a lower political cost than some other measures such as jurisdictional general obligation bond elections. </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There is a cost to be paid, however, which is related to the greater complexity and difficulty of setting a truly fair and legal impact fee amount. </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Impact fees must be proportional to the actual cost of providing capital facilities. </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Making these calculations, as the above discussion points out, is neither simple nor straightforward. It is also easy to make mistakes. As a result, the community imposing the fee pays a price in the form of higher administrative costs, consultant fees, and legal fees when the methodology is challenged.</a:t>
            </a:r>
            <a:endParaRPr lang="en-US" sz="1000" dirty="0"/>
          </a:p>
        </p:txBody>
      </p:sp>
      <p:sp>
        <p:nvSpPr>
          <p:cNvPr id="4" name="Slide Number Placeholder 3"/>
          <p:cNvSpPr>
            <a:spLocks noGrp="1"/>
          </p:cNvSpPr>
          <p:nvPr>
            <p:ph type="sldNum" sz="quarter" idx="10"/>
          </p:nvPr>
        </p:nvSpPr>
        <p:spPr/>
        <p:txBody>
          <a:bodyPr/>
          <a:lstStyle/>
          <a:p>
            <a:fld id="{E9770000-B4AB-4E54-9D10-1543F6BCE360}" type="slidenum">
              <a:rPr lang="en-US" smtClean="0"/>
              <a:t>9</a:t>
            </a:fld>
            <a:endParaRPr lang="en-US"/>
          </a:p>
        </p:txBody>
      </p:sp>
    </p:spTree>
    <p:extLst>
      <p:ext uri="{BB962C8B-B14F-4D97-AF65-F5344CB8AC3E}">
        <p14:creationId xmlns:p14="http://schemas.microsoft.com/office/powerpoint/2010/main" val="4467103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8.w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w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667463" y="1054909"/>
            <a:ext cx="8749435" cy="2482948"/>
          </a:xfrm>
          <a:prstGeom prst="rect">
            <a:avLst/>
          </a:prstGeom>
        </p:spPr>
      </p:pic>
      <p:pic>
        <p:nvPicPr>
          <p:cNvPr id="9" name="Picture 8"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19960" y="4191000"/>
            <a:ext cx="987617" cy="686054"/>
          </a:xfrm>
          <a:prstGeom prst="rect">
            <a:avLst/>
          </a:prstGeom>
        </p:spPr>
      </p:pic>
      <p:sp>
        <p:nvSpPr>
          <p:cNvPr id="15" name="Text Placeholder 14"/>
          <p:cNvSpPr>
            <a:spLocks noGrp="1"/>
          </p:cNvSpPr>
          <p:nvPr>
            <p:ph type="body" sz="quarter" idx="11"/>
          </p:nvPr>
        </p:nvSpPr>
        <p:spPr>
          <a:xfrm>
            <a:off x="172720" y="1054909"/>
            <a:ext cx="5475037" cy="2482948"/>
          </a:xfrm>
          <a:prstGeom prst="rect">
            <a:avLst/>
          </a:prstGeom>
        </p:spPr>
        <p:txBody>
          <a:bodyPr vert="horz" lIns="0" tIns="0" rIns="0" bIns="0" anchor="ctr" anchorCtr="0"/>
          <a:lstStyle>
            <a:lvl1pPr marL="0" indent="0" algn="r">
              <a:lnSpc>
                <a:spcPts val="6000"/>
              </a:lnSpc>
              <a:spcBef>
                <a:spcPts val="0"/>
              </a:spcBef>
              <a:spcAft>
                <a:spcPts val="600"/>
              </a:spcAft>
              <a:buNone/>
              <a:defRPr sz="6000" b="0" i="0">
                <a:solidFill>
                  <a:schemeClr val="accent3"/>
                </a:solidFill>
                <a:latin typeface="Calibri Light"/>
                <a:cs typeface="Calibri Light"/>
              </a:defRPr>
            </a:lvl1pPr>
            <a:lvl2pPr marL="457200" indent="0" algn="r">
              <a:buNone/>
              <a:defRPr sz="1800" b="0" i="1">
                <a:solidFill>
                  <a:srgbClr val="00205B"/>
                </a:solidFill>
                <a:latin typeface="Source Sans Pro"/>
                <a:cs typeface="Source Sans Pro"/>
              </a:defRPr>
            </a:lvl2pPr>
          </a:lstStyle>
          <a:p>
            <a:pPr lvl="0"/>
            <a:r>
              <a:rPr lang="en-US"/>
              <a:t>Click to edit Master text styles</a:t>
            </a:r>
          </a:p>
        </p:txBody>
      </p:sp>
    </p:spTree>
    <p:extLst>
      <p:ext uri="{BB962C8B-B14F-4D97-AF65-F5344CB8AC3E}">
        <p14:creationId xmlns:p14="http://schemas.microsoft.com/office/powerpoint/2010/main" val="2852611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Image box">
    <p:spTree>
      <p:nvGrpSpPr>
        <p:cNvPr id="1" name=""/>
        <p:cNvGrpSpPr/>
        <p:nvPr/>
      </p:nvGrpSpPr>
      <p:grpSpPr>
        <a:xfrm>
          <a:off x="0" y="0"/>
          <a:ext cx="0" cy="0"/>
          <a:chOff x="0" y="0"/>
          <a:chExt cx="0" cy="0"/>
        </a:xfrm>
      </p:grpSpPr>
      <p:pic>
        <p:nvPicPr>
          <p:cNvPr id="10" name="Picture 9" descr="NAHB 2 Line CMYK.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544" y="4390506"/>
            <a:ext cx="700414" cy="486547"/>
          </a:xfrm>
          <a:prstGeom prst="rect">
            <a:avLst/>
          </a:prstGeom>
        </p:spPr>
      </p:pic>
      <p:sp>
        <p:nvSpPr>
          <p:cNvPr id="12" name="Text Placeholder 2"/>
          <p:cNvSpPr>
            <a:spLocks noGrp="1"/>
          </p:cNvSpPr>
          <p:nvPr>
            <p:ph type="body" sz="quarter" idx="10" hasCustomPrompt="1"/>
          </p:nvPr>
        </p:nvSpPr>
        <p:spPr>
          <a:xfrm>
            <a:off x="1465855" y="71321"/>
            <a:ext cx="3888465" cy="1131087"/>
          </a:xfrm>
          <a:prstGeom prst="rect">
            <a:avLst/>
          </a:prstGeom>
        </p:spPr>
        <p:txBody>
          <a:bodyPr vert="horz" lIns="0" tIns="0" rIns="0" bIns="0" anchor="ctr" anchorCtr="0"/>
          <a:lstStyle>
            <a:lvl1pPr marL="0" indent="0">
              <a:spcBef>
                <a:spcPts val="0"/>
              </a:spcBef>
              <a:spcAft>
                <a:spcPts val="600"/>
              </a:spcAft>
              <a:buNone/>
              <a:defRPr sz="3600" b="0" i="0">
                <a:solidFill>
                  <a:schemeClr val="accent3"/>
                </a:solidFill>
                <a:latin typeface="Calibri Light"/>
                <a:cs typeface="Calibri Light"/>
              </a:defRPr>
            </a:lvl1pPr>
          </a:lstStyle>
          <a:p>
            <a:pPr lvl="0"/>
            <a:r>
              <a:rPr lang="en-US" dirty="0"/>
              <a:t>Page Header</a:t>
            </a:r>
          </a:p>
        </p:txBody>
      </p:sp>
      <p:sp>
        <p:nvSpPr>
          <p:cNvPr id="4" name="Picture Placeholder 3"/>
          <p:cNvSpPr>
            <a:spLocks noGrp="1"/>
          </p:cNvSpPr>
          <p:nvPr>
            <p:ph type="pic" sz="quarter" idx="13"/>
          </p:nvPr>
        </p:nvSpPr>
        <p:spPr>
          <a:xfrm>
            <a:off x="1465855" y="1322740"/>
            <a:ext cx="7139665" cy="3218780"/>
          </a:xfrm>
          <a:prstGeom prst="rect">
            <a:avLst/>
          </a:prstGeom>
        </p:spPr>
        <p:txBody>
          <a:bodyPr vert="horz"/>
          <a:lstStyle/>
          <a:p>
            <a:r>
              <a:rPr lang="en-US"/>
              <a:t>Click icon to add picture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114075" y="71321"/>
            <a:ext cx="1579929" cy="1131086"/>
          </a:xfrm>
          <a:prstGeom prst="rect">
            <a:avLst/>
          </a:prstGeom>
        </p:spPr>
      </p:pic>
    </p:spTree>
    <p:extLst>
      <p:ext uri="{BB962C8B-B14F-4D97-AF65-F5344CB8AC3E}">
        <p14:creationId xmlns:p14="http://schemas.microsoft.com/office/powerpoint/2010/main" val="4029230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4485" y="71321"/>
            <a:ext cx="1579929" cy="1131086"/>
          </a:xfrm>
          <a:prstGeom prst="rect">
            <a:avLst/>
          </a:prstGeom>
        </p:spPr>
      </p:pic>
      <p:pic>
        <p:nvPicPr>
          <p:cNvPr id="11" name="Picture 10"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544" y="4390506"/>
            <a:ext cx="700414" cy="486547"/>
          </a:xfrm>
          <a:prstGeom prst="rect">
            <a:avLst/>
          </a:prstGeom>
        </p:spPr>
      </p:pic>
      <p:sp>
        <p:nvSpPr>
          <p:cNvPr id="3" name="Text Placeholder 2"/>
          <p:cNvSpPr>
            <a:spLocks noGrp="1"/>
          </p:cNvSpPr>
          <p:nvPr>
            <p:ph type="body" sz="quarter" idx="10" hasCustomPrompt="1"/>
          </p:nvPr>
        </p:nvSpPr>
        <p:spPr>
          <a:xfrm>
            <a:off x="381000" y="71320"/>
            <a:ext cx="3223485" cy="1130417"/>
          </a:xfrm>
          <a:prstGeom prst="rect">
            <a:avLst/>
          </a:prstGeom>
        </p:spPr>
        <p:txBody>
          <a:bodyPr vert="horz" lIns="0" tIns="0" rIns="0" bIns="0" anchor="ctr" anchorCtr="0"/>
          <a:lstStyle>
            <a:lvl1pPr marL="0" indent="0" algn="r">
              <a:spcBef>
                <a:spcPts val="0"/>
              </a:spcBef>
              <a:spcAft>
                <a:spcPts val="600"/>
              </a:spcAft>
              <a:buNone/>
              <a:defRPr sz="3600" b="0" i="0" baseline="0">
                <a:solidFill>
                  <a:schemeClr val="accent3"/>
                </a:solidFill>
                <a:latin typeface="Calibri Light"/>
                <a:cs typeface="Calibri Light"/>
              </a:defRPr>
            </a:lvl1pPr>
          </a:lstStyle>
          <a:p>
            <a:pPr lvl="0"/>
            <a:r>
              <a:rPr lang="en-US" dirty="0"/>
              <a:t>Page Header</a:t>
            </a:r>
          </a:p>
        </p:txBody>
      </p:sp>
      <p:sp>
        <p:nvSpPr>
          <p:cNvPr id="17" name="Text Placeholder 5"/>
          <p:cNvSpPr>
            <a:spLocks noGrp="1"/>
          </p:cNvSpPr>
          <p:nvPr>
            <p:ph type="body" sz="quarter" idx="11" hasCustomPrompt="1"/>
          </p:nvPr>
        </p:nvSpPr>
        <p:spPr>
          <a:xfrm>
            <a:off x="381546" y="1360260"/>
            <a:ext cx="3222940" cy="2470060"/>
          </a:xfrm>
          <a:prstGeom prst="rect">
            <a:avLst/>
          </a:prstGeom>
        </p:spPr>
        <p:txBody>
          <a:bodyPr vert="horz" lIns="0" tIns="0" rIns="0" bIns="0"/>
          <a:lstStyle>
            <a:lvl1pPr marL="0" indent="0">
              <a:lnSpc>
                <a:spcPts val="2100"/>
              </a:lnSpc>
              <a:spcBef>
                <a:spcPts val="0"/>
              </a:spcBef>
              <a:spcAft>
                <a:spcPts val="600"/>
              </a:spcAft>
              <a:buNone/>
              <a:defRPr lang="en-US" sz="1500" smtClean="0"/>
            </a:lvl1pPr>
            <a:lvl2pPr marL="457200" indent="0">
              <a:buNone/>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sz="1500" dirty="0" err="1">
                <a:solidFill>
                  <a:srgbClr val="3D3935"/>
                </a:solidFill>
                <a:latin typeface="Calibri"/>
              </a:rPr>
              <a:t>consectetur</a:t>
            </a:r>
            <a:r>
              <a:rPr lang="en-US" sz="1500" dirty="0">
                <a:solidFill>
                  <a:srgbClr val="3D3935"/>
                </a:solidFill>
                <a:latin typeface="Calibri"/>
              </a:rPr>
              <a:t> </a:t>
            </a:r>
            <a:r>
              <a:rPr lang="en-US" sz="1500" dirty="0" err="1">
                <a:solidFill>
                  <a:srgbClr val="3D3935"/>
                </a:solidFill>
                <a:latin typeface="Calibri"/>
              </a:rPr>
              <a:t>adipiscing</a:t>
            </a:r>
            <a:r>
              <a:rPr lang="en-US" sz="1500" dirty="0">
                <a:solidFill>
                  <a:srgbClr val="3D3935"/>
                </a:solidFill>
                <a:latin typeface="Calibri"/>
              </a:rPr>
              <a:t> </a:t>
            </a:r>
            <a:r>
              <a:rPr lang="en-US" sz="1500" dirty="0" err="1">
                <a:solidFill>
                  <a:srgbClr val="3D3935"/>
                </a:solidFill>
                <a:latin typeface="Calibri"/>
              </a:rPr>
              <a:t>elit</a:t>
            </a:r>
            <a:r>
              <a:rPr lang="en-US" sz="1500" dirty="0">
                <a:solidFill>
                  <a:srgbClr val="3D3935"/>
                </a:solidFill>
                <a:latin typeface="Calibri"/>
              </a:rPr>
              <a:t>. </a:t>
            </a:r>
            <a:r>
              <a:rPr lang="en-US" sz="1500" dirty="0" err="1">
                <a:solidFill>
                  <a:srgbClr val="3D3935"/>
                </a:solidFill>
                <a:latin typeface="Calibri"/>
              </a:rPr>
              <a:t>Vestibulum</a:t>
            </a:r>
            <a:r>
              <a:rPr lang="en-US" sz="1500" dirty="0">
                <a:solidFill>
                  <a:srgbClr val="3D3935"/>
                </a:solidFill>
                <a:latin typeface="Calibri"/>
              </a:rPr>
              <a:t> ac ante </a:t>
            </a:r>
            <a:r>
              <a:rPr lang="en-US" sz="1500" dirty="0" err="1">
                <a:solidFill>
                  <a:srgbClr val="3D3935"/>
                </a:solidFill>
                <a:latin typeface="Calibri"/>
              </a:rPr>
              <a:t>feugiat</a:t>
            </a:r>
            <a:r>
              <a:rPr lang="en-US" sz="1500" dirty="0">
                <a:solidFill>
                  <a:srgbClr val="3D3935"/>
                </a:solidFill>
                <a:latin typeface="Calibri"/>
              </a:rPr>
              <a:t>, </a:t>
            </a:r>
            <a:r>
              <a:rPr lang="en-US" sz="1500" dirty="0" err="1">
                <a:solidFill>
                  <a:srgbClr val="3D3935"/>
                </a:solidFill>
                <a:latin typeface="Calibri"/>
              </a:rPr>
              <a:t>maximus</a:t>
            </a:r>
            <a:r>
              <a:rPr lang="en-US" sz="1500" dirty="0">
                <a:solidFill>
                  <a:srgbClr val="3D3935"/>
                </a:solidFill>
                <a:latin typeface="Calibri"/>
              </a:rPr>
              <a:t> </a:t>
            </a:r>
            <a:r>
              <a:rPr lang="en-US" sz="1500" dirty="0" err="1">
                <a:solidFill>
                  <a:srgbClr val="3D3935"/>
                </a:solidFill>
                <a:latin typeface="Calibri"/>
              </a:rPr>
              <a:t>erat</a:t>
            </a:r>
            <a:r>
              <a:rPr lang="en-US" sz="1500" dirty="0">
                <a:solidFill>
                  <a:srgbClr val="3D3935"/>
                </a:solidFill>
                <a:latin typeface="Calibri"/>
              </a:rPr>
              <a:t> et, </a:t>
            </a:r>
            <a:r>
              <a:rPr lang="en-US" sz="1500" dirty="0" err="1">
                <a:solidFill>
                  <a:srgbClr val="3D3935"/>
                </a:solidFill>
                <a:latin typeface="Calibri"/>
              </a:rPr>
              <a:t>accumsan</a:t>
            </a:r>
            <a:r>
              <a:rPr lang="en-US" sz="1500" dirty="0">
                <a:solidFill>
                  <a:srgbClr val="3D3935"/>
                </a:solidFill>
                <a:latin typeface="Calibri"/>
              </a:rPr>
              <a:t> </a:t>
            </a:r>
            <a:r>
              <a:rPr lang="en-US" sz="1500" dirty="0" err="1">
                <a:solidFill>
                  <a:srgbClr val="3D3935"/>
                </a:solidFill>
                <a:latin typeface="Calibri"/>
              </a:rPr>
              <a:t>neque</a:t>
            </a:r>
            <a:r>
              <a:rPr lang="en-US" sz="1500" dirty="0">
                <a:solidFill>
                  <a:srgbClr val="3D3935"/>
                </a:solidFill>
                <a:latin typeface="Calibri"/>
              </a:rPr>
              <a:t>. </a:t>
            </a:r>
            <a:r>
              <a:rPr lang="en-US" sz="1500" dirty="0" err="1">
                <a:solidFill>
                  <a:srgbClr val="3D3935"/>
                </a:solidFill>
                <a:latin typeface="Calibri"/>
              </a:rPr>
              <a:t>Nulla</a:t>
            </a:r>
            <a:r>
              <a:rPr lang="en-US" sz="1500" dirty="0">
                <a:solidFill>
                  <a:srgbClr val="3D3935"/>
                </a:solidFill>
                <a:latin typeface="Calibri"/>
              </a:rPr>
              <a:t> </a:t>
            </a:r>
            <a:r>
              <a:rPr lang="en-US" sz="1500" dirty="0" err="1">
                <a:solidFill>
                  <a:srgbClr val="3D3935"/>
                </a:solidFill>
                <a:latin typeface="Calibri"/>
              </a:rPr>
              <a:t>lacinia</a:t>
            </a:r>
            <a:r>
              <a:rPr lang="en-US" sz="1500" dirty="0">
                <a:solidFill>
                  <a:srgbClr val="3D3935"/>
                </a:solidFill>
                <a:latin typeface="Calibri"/>
              </a:rPr>
              <a:t> </a:t>
            </a:r>
            <a:r>
              <a:rPr lang="en-US" sz="1500" dirty="0" err="1">
                <a:solidFill>
                  <a:srgbClr val="3D3935"/>
                </a:solidFill>
                <a:latin typeface="Calibri"/>
              </a:rPr>
              <a:t>purus</a:t>
            </a:r>
            <a:r>
              <a:rPr lang="en-US" sz="1500" dirty="0">
                <a:solidFill>
                  <a:srgbClr val="3D3935"/>
                </a:solidFill>
                <a:latin typeface="Calibri"/>
              </a:rPr>
              <a:t> a </a:t>
            </a:r>
            <a:r>
              <a:rPr lang="en-US" sz="1500" dirty="0" err="1">
                <a:solidFill>
                  <a:srgbClr val="3D3935"/>
                </a:solidFill>
                <a:latin typeface="Calibri"/>
              </a:rPr>
              <a:t>lorem</a:t>
            </a:r>
            <a:r>
              <a:rPr lang="en-US" sz="1500" dirty="0">
                <a:solidFill>
                  <a:srgbClr val="3D3935"/>
                </a:solidFill>
                <a:latin typeface="Calibri"/>
              </a:rPr>
              <a:t> </a:t>
            </a:r>
            <a:r>
              <a:rPr lang="en-US" sz="1500" dirty="0" err="1">
                <a:solidFill>
                  <a:srgbClr val="3D3935"/>
                </a:solidFill>
                <a:latin typeface="Calibri"/>
              </a:rPr>
              <a:t>tincidunt</a:t>
            </a:r>
            <a:r>
              <a:rPr lang="en-US" sz="1500" dirty="0">
                <a:solidFill>
                  <a:srgbClr val="3D3935"/>
                </a:solidFill>
                <a:latin typeface="Calibri"/>
              </a:rPr>
              <a:t> </a:t>
            </a:r>
            <a:r>
              <a:rPr lang="en-US" sz="1500" dirty="0" err="1">
                <a:solidFill>
                  <a:srgbClr val="3D3935"/>
                </a:solidFill>
                <a:latin typeface="Calibri"/>
              </a:rPr>
              <a:t>consequat</a:t>
            </a:r>
            <a:r>
              <a:rPr lang="en-US" sz="1500" dirty="0">
                <a:solidFill>
                  <a:srgbClr val="3D3935"/>
                </a:solidFill>
                <a:latin typeface="Calibri"/>
              </a:rPr>
              <a:t>. </a:t>
            </a:r>
            <a:r>
              <a:rPr lang="en-US" sz="1500" dirty="0" err="1">
                <a:solidFill>
                  <a:srgbClr val="3D3935"/>
                </a:solidFill>
                <a:latin typeface="Calibri"/>
              </a:rPr>
              <a:t>Sed</a:t>
            </a:r>
            <a:r>
              <a:rPr lang="en-US" sz="1500" dirty="0">
                <a:solidFill>
                  <a:srgbClr val="3D3935"/>
                </a:solidFill>
                <a:latin typeface="Calibri"/>
              </a:rPr>
              <a:t> </a:t>
            </a:r>
            <a:r>
              <a:rPr lang="en-US" sz="1500" dirty="0" err="1">
                <a:solidFill>
                  <a:srgbClr val="3D3935"/>
                </a:solidFill>
                <a:latin typeface="Calibri"/>
              </a:rPr>
              <a:t>posuere</a:t>
            </a:r>
            <a:r>
              <a:rPr lang="en-US" sz="1500" dirty="0">
                <a:solidFill>
                  <a:srgbClr val="3D3935"/>
                </a:solidFill>
                <a:latin typeface="Calibri"/>
              </a:rPr>
              <a:t> </a:t>
            </a:r>
            <a:r>
              <a:rPr lang="en-US" sz="1500" dirty="0" err="1">
                <a:solidFill>
                  <a:srgbClr val="3D3935"/>
                </a:solidFill>
                <a:latin typeface="Calibri"/>
              </a:rPr>
              <a:t>cursus</a:t>
            </a:r>
            <a:r>
              <a:rPr lang="en-US" sz="1500" dirty="0">
                <a:solidFill>
                  <a:srgbClr val="3D3935"/>
                </a:solidFill>
                <a:latin typeface="Calibri"/>
              </a:rPr>
              <a:t> ligula in </a:t>
            </a:r>
            <a:r>
              <a:rPr lang="en-US" sz="1500" dirty="0" err="1">
                <a:solidFill>
                  <a:srgbClr val="3D3935"/>
                </a:solidFill>
                <a:latin typeface="Calibri"/>
              </a:rPr>
              <a:t>porta</a:t>
            </a:r>
            <a:r>
              <a:rPr lang="en-US" sz="1500" dirty="0">
                <a:solidFill>
                  <a:srgbClr val="3D3935"/>
                </a:solidFill>
                <a:latin typeface="Calibri"/>
              </a:rPr>
              <a:t>. </a:t>
            </a:r>
            <a:r>
              <a:rPr lang="en-US" sz="1500" dirty="0" err="1">
                <a:solidFill>
                  <a:srgbClr val="3D3935"/>
                </a:solidFill>
                <a:latin typeface="Calibri"/>
              </a:rPr>
              <a:t>Ut</a:t>
            </a:r>
            <a:r>
              <a:rPr lang="en-US" sz="1500" dirty="0">
                <a:solidFill>
                  <a:srgbClr val="3D3935"/>
                </a:solidFill>
                <a:latin typeface="Calibri"/>
              </a:rPr>
              <a:t> </a:t>
            </a:r>
            <a:r>
              <a:rPr lang="en-US" sz="1500" dirty="0" err="1">
                <a:solidFill>
                  <a:srgbClr val="3D3935"/>
                </a:solidFill>
                <a:latin typeface="Calibri"/>
              </a:rPr>
              <a:t>quis</a:t>
            </a:r>
            <a:r>
              <a:rPr lang="en-US" sz="1500" dirty="0">
                <a:solidFill>
                  <a:srgbClr val="3D3935"/>
                </a:solidFill>
                <a:latin typeface="Calibri"/>
              </a:rPr>
              <a:t> ex </a:t>
            </a:r>
            <a:r>
              <a:rPr lang="en-US" sz="1500" dirty="0" err="1">
                <a:solidFill>
                  <a:srgbClr val="3D3935"/>
                </a:solidFill>
                <a:latin typeface="Calibri"/>
              </a:rPr>
              <a:t>eget</a:t>
            </a:r>
            <a:r>
              <a:rPr lang="en-US" sz="1500" dirty="0">
                <a:solidFill>
                  <a:srgbClr val="3D3935"/>
                </a:solidFill>
                <a:latin typeface="Calibri"/>
              </a:rPr>
              <a:t> ligula </a:t>
            </a:r>
            <a:r>
              <a:rPr lang="en-US" sz="1500" dirty="0" err="1">
                <a:solidFill>
                  <a:srgbClr val="3D3935"/>
                </a:solidFill>
                <a:latin typeface="Calibri"/>
              </a:rPr>
              <a:t>ultricies</a:t>
            </a:r>
            <a:r>
              <a:rPr lang="en-US" sz="1500" dirty="0">
                <a:solidFill>
                  <a:srgbClr val="3D3935"/>
                </a:solidFill>
                <a:latin typeface="Calibri"/>
              </a:rPr>
              <a:t> </a:t>
            </a:r>
            <a:r>
              <a:rPr lang="en-US" sz="1500" dirty="0" err="1">
                <a:solidFill>
                  <a:srgbClr val="3D3935"/>
                </a:solidFill>
                <a:latin typeface="Calibri"/>
              </a:rPr>
              <a:t>pulvinar</a:t>
            </a:r>
            <a:r>
              <a:rPr lang="en-US" sz="1500" dirty="0">
                <a:solidFill>
                  <a:srgbClr val="3D3935"/>
                </a:solidFill>
                <a:latin typeface="Calibri"/>
              </a:rPr>
              <a:t> </a:t>
            </a:r>
            <a:r>
              <a:rPr lang="en-US" sz="1500" dirty="0" err="1">
                <a:solidFill>
                  <a:srgbClr val="3D3935"/>
                </a:solidFill>
                <a:latin typeface="Calibri"/>
              </a:rPr>
              <a:t>eget</a:t>
            </a:r>
            <a:r>
              <a:rPr lang="en-US" sz="1500" dirty="0">
                <a:solidFill>
                  <a:srgbClr val="3D3935"/>
                </a:solidFill>
                <a:latin typeface="Calibri"/>
              </a:rPr>
              <a:t> </a:t>
            </a:r>
            <a:r>
              <a:rPr lang="en-US" sz="1500" dirty="0" err="1">
                <a:solidFill>
                  <a:srgbClr val="3D3935"/>
                </a:solidFill>
                <a:latin typeface="Calibri"/>
              </a:rPr>
              <a:t>mollis</a:t>
            </a:r>
            <a:r>
              <a:rPr lang="en-US" sz="1500" dirty="0">
                <a:solidFill>
                  <a:srgbClr val="3D3935"/>
                </a:solidFill>
                <a:latin typeface="Calibri"/>
              </a:rPr>
              <a:t> </a:t>
            </a:r>
            <a:r>
              <a:rPr lang="en-US" sz="1500" dirty="0" err="1">
                <a:solidFill>
                  <a:srgbClr val="3D3935"/>
                </a:solidFill>
                <a:latin typeface="Calibri"/>
              </a:rPr>
              <a:t>tellus</a:t>
            </a:r>
            <a:r>
              <a:rPr lang="en-US" sz="1500" dirty="0">
                <a:solidFill>
                  <a:srgbClr val="3D3935"/>
                </a:solidFill>
                <a:latin typeface="Calibri"/>
              </a:rPr>
              <a:t>. </a:t>
            </a:r>
            <a:endParaRPr lang="en-US" dirty="0"/>
          </a:p>
        </p:txBody>
      </p:sp>
      <p:sp>
        <p:nvSpPr>
          <p:cNvPr id="18" name="Picture Placeholder 8"/>
          <p:cNvSpPr>
            <a:spLocks noGrp="1"/>
          </p:cNvSpPr>
          <p:nvPr>
            <p:ph type="pic" sz="quarter" idx="13"/>
          </p:nvPr>
        </p:nvSpPr>
        <p:spPr>
          <a:xfrm>
            <a:off x="4008123" y="-764259"/>
            <a:ext cx="6724886" cy="6728562"/>
          </a:xfrm>
          <a:prstGeom prst="ellipse">
            <a:avLst/>
          </a:prstGeom>
        </p:spPr>
        <p:txBody>
          <a:bodyPr vert="horz"/>
          <a:lstStyle/>
          <a:p>
            <a:r>
              <a:rPr lang="en-US"/>
              <a:t>Click icon to add picture</a:t>
            </a:r>
          </a:p>
        </p:txBody>
      </p:sp>
    </p:spTree>
    <p:extLst>
      <p:ext uri="{BB962C8B-B14F-4D97-AF65-F5344CB8AC3E}">
        <p14:creationId xmlns:p14="http://schemas.microsoft.com/office/powerpoint/2010/main" val="1236700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Rectangle 11"/>
          <p:cNvSpPr/>
          <p:nvPr userDrawn="1"/>
        </p:nvSpPr>
        <p:spPr>
          <a:xfrm>
            <a:off x="0" y="0"/>
            <a:ext cx="9144000" cy="5143500"/>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6260" y="4415553"/>
            <a:ext cx="699026" cy="486547"/>
          </a:xfrm>
          <a:prstGeom prst="rect">
            <a:avLst/>
          </a:prstGeom>
        </p:spPr>
      </p:pic>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114076" y="71321"/>
            <a:ext cx="1579929" cy="1131085"/>
          </a:xfrm>
          <a:prstGeom prst="rect">
            <a:avLst/>
          </a:prstGeom>
        </p:spPr>
      </p:pic>
      <p:sp>
        <p:nvSpPr>
          <p:cNvPr id="7" name="Text Placeholder 2"/>
          <p:cNvSpPr>
            <a:spLocks noGrp="1"/>
          </p:cNvSpPr>
          <p:nvPr>
            <p:ph type="body" sz="quarter" idx="10" hasCustomPrompt="1"/>
          </p:nvPr>
        </p:nvSpPr>
        <p:spPr>
          <a:xfrm>
            <a:off x="1465855" y="71321"/>
            <a:ext cx="6977105" cy="1131087"/>
          </a:xfrm>
          <a:prstGeom prst="rect">
            <a:avLst/>
          </a:prstGeom>
        </p:spPr>
        <p:txBody>
          <a:bodyPr vert="horz" lIns="0" tIns="0" rIns="0" bIns="0" anchor="ctr" anchorCtr="0"/>
          <a:lstStyle>
            <a:lvl1pPr marL="0" indent="0">
              <a:spcBef>
                <a:spcPts val="0"/>
              </a:spcBef>
              <a:spcAft>
                <a:spcPts val="600"/>
              </a:spcAft>
              <a:buNone/>
              <a:defRPr sz="3600" b="0" i="0">
                <a:solidFill>
                  <a:schemeClr val="bg1"/>
                </a:solidFill>
                <a:latin typeface="Calibri Light"/>
                <a:cs typeface="Calibri Light"/>
              </a:defRPr>
            </a:lvl1pPr>
          </a:lstStyle>
          <a:p>
            <a:pPr lvl="0"/>
            <a:r>
              <a:rPr lang="en-US" dirty="0"/>
              <a:t>Page Header</a:t>
            </a:r>
          </a:p>
        </p:txBody>
      </p:sp>
      <p:sp>
        <p:nvSpPr>
          <p:cNvPr id="10" name="Text Placeholder 5"/>
          <p:cNvSpPr>
            <a:spLocks noGrp="1"/>
          </p:cNvSpPr>
          <p:nvPr>
            <p:ph type="body" sz="quarter" idx="11" hasCustomPrompt="1"/>
          </p:nvPr>
        </p:nvSpPr>
        <p:spPr>
          <a:xfrm>
            <a:off x="1465855" y="1404346"/>
            <a:ext cx="6337025" cy="3157493"/>
          </a:xfrm>
          <a:prstGeom prst="rect">
            <a:avLst/>
          </a:prstGeom>
        </p:spPr>
        <p:txBody>
          <a:bodyPr vert="horz" lIns="0" tIns="0" rIns="0" bIns="0"/>
          <a:lstStyle>
            <a:lvl1pPr marL="0" indent="0">
              <a:lnSpc>
                <a:spcPts val="2100"/>
              </a:lnSpc>
              <a:spcBef>
                <a:spcPts val="0"/>
              </a:spcBef>
              <a:spcAft>
                <a:spcPts val="600"/>
              </a:spcAft>
              <a:buNone/>
              <a:defRPr lang="en-US" sz="1500" smtClean="0">
                <a:solidFill>
                  <a:srgbClr val="FFFFFF"/>
                </a:solidFill>
              </a:defRPr>
            </a:lvl1pPr>
            <a:lvl2pPr marL="742950" indent="-285750">
              <a:buFont typeface="Arial"/>
              <a:buChar char="•"/>
              <a:defRPr sz="1500">
                <a:solidFill>
                  <a:srgbClr val="FFFFFF"/>
                </a:solidFill>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Vestibulum</a:t>
            </a:r>
            <a:r>
              <a:rPr lang="en-US" dirty="0"/>
              <a:t> ac ante </a:t>
            </a:r>
            <a:r>
              <a:rPr lang="en-US" dirty="0" err="1"/>
              <a:t>feugiat</a:t>
            </a:r>
            <a:r>
              <a:rPr lang="en-US" dirty="0"/>
              <a:t>, </a:t>
            </a:r>
            <a:r>
              <a:rPr lang="en-US" dirty="0" err="1"/>
              <a:t>maximus</a:t>
            </a:r>
            <a:r>
              <a:rPr lang="en-US" dirty="0"/>
              <a:t> </a:t>
            </a:r>
            <a:r>
              <a:rPr lang="en-US" dirty="0" err="1"/>
              <a:t>erat</a:t>
            </a:r>
            <a:r>
              <a:rPr lang="en-US" dirty="0"/>
              <a:t> et, </a:t>
            </a:r>
            <a:r>
              <a:rPr lang="en-US" dirty="0" err="1"/>
              <a:t>accumsan</a:t>
            </a:r>
            <a:r>
              <a:rPr lang="en-US" dirty="0"/>
              <a:t> </a:t>
            </a:r>
            <a:r>
              <a:rPr lang="en-US" dirty="0" err="1"/>
              <a:t>neque</a:t>
            </a:r>
            <a:r>
              <a:rPr lang="en-US" dirty="0"/>
              <a:t>. </a:t>
            </a:r>
            <a:r>
              <a:rPr lang="en-US" dirty="0" err="1"/>
              <a:t>Nulla</a:t>
            </a:r>
            <a:r>
              <a:rPr lang="en-US" dirty="0"/>
              <a:t> </a:t>
            </a:r>
            <a:r>
              <a:rPr lang="en-US" dirty="0" err="1"/>
              <a:t>lacinia</a:t>
            </a:r>
            <a:r>
              <a:rPr lang="en-US" dirty="0"/>
              <a:t> </a:t>
            </a:r>
            <a:r>
              <a:rPr lang="en-US" dirty="0" err="1"/>
              <a:t>purus</a:t>
            </a:r>
            <a:r>
              <a:rPr lang="en-US" dirty="0"/>
              <a:t> a </a:t>
            </a:r>
            <a:r>
              <a:rPr lang="en-US" dirty="0" err="1"/>
              <a:t>lorem</a:t>
            </a:r>
            <a:r>
              <a:rPr lang="en-US" dirty="0"/>
              <a:t> </a:t>
            </a:r>
            <a:r>
              <a:rPr lang="en-US" dirty="0" err="1"/>
              <a:t>tincidunt</a:t>
            </a:r>
            <a:r>
              <a:rPr lang="en-US" dirty="0"/>
              <a:t> </a:t>
            </a:r>
            <a:r>
              <a:rPr lang="en-US" dirty="0" err="1"/>
              <a:t>consequat</a:t>
            </a:r>
            <a:r>
              <a:rPr lang="en-US" dirty="0"/>
              <a:t>. </a:t>
            </a:r>
            <a:r>
              <a:rPr lang="en-US" dirty="0" err="1"/>
              <a:t>Sed</a:t>
            </a:r>
            <a:r>
              <a:rPr lang="en-US" dirty="0"/>
              <a:t> </a:t>
            </a:r>
            <a:r>
              <a:rPr lang="en-US" dirty="0" err="1"/>
              <a:t>posuere</a:t>
            </a:r>
            <a:r>
              <a:rPr lang="en-US" dirty="0"/>
              <a:t> </a:t>
            </a:r>
            <a:r>
              <a:rPr lang="en-US" dirty="0" err="1"/>
              <a:t>cursus</a:t>
            </a:r>
            <a:r>
              <a:rPr lang="en-US" dirty="0"/>
              <a:t> ligula in </a:t>
            </a:r>
            <a:r>
              <a:rPr lang="en-US" dirty="0" err="1"/>
              <a:t>porta</a:t>
            </a:r>
            <a:r>
              <a:rPr lang="en-US" dirty="0"/>
              <a:t>. </a:t>
            </a:r>
            <a:r>
              <a:rPr lang="en-US" dirty="0" err="1"/>
              <a:t>Ut</a:t>
            </a:r>
            <a:r>
              <a:rPr lang="en-US" dirty="0"/>
              <a:t> </a:t>
            </a:r>
            <a:r>
              <a:rPr lang="en-US" dirty="0" err="1"/>
              <a:t>quis</a:t>
            </a:r>
            <a:r>
              <a:rPr lang="en-US" dirty="0"/>
              <a:t> ex </a:t>
            </a:r>
            <a:r>
              <a:rPr lang="en-US" dirty="0" err="1"/>
              <a:t>eget</a:t>
            </a:r>
            <a:r>
              <a:rPr lang="en-US" dirty="0"/>
              <a:t> ligula </a:t>
            </a:r>
            <a:r>
              <a:rPr lang="en-US" dirty="0" err="1"/>
              <a:t>ultricies</a:t>
            </a:r>
            <a:r>
              <a:rPr lang="en-US" dirty="0"/>
              <a:t> </a:t>
            </a:r>
            <a:r>
              <a:rPr lang="en-US" dirty="0" err="1"/>
              <a:t>pulvinar</a:t>
            </a:r>
            <a:r>
              <a:rPr lang="en-US" dirty="0"/>
              <a:t> </a:t>
            </a:r>
            <a:r>
              <a:rPr lang="en-US" dirty="0" err="1"/>
              <a:t>eget</a:t>
            </a:r>
            <a:r>
              <a:rPr lang="en-US" dirty="0"/>
              <a:t> </a:t>
            </a:r>
            <a:r>
              <a:rPr lang="en-US" dirty="0" err="1"/>
              <a:t>mollis</a:t>
            </a:r>
            <a:r>
              <a:rPr lang="en-US" dirty="0"/>
              <a:t> </a:t>
            </a:r>
            <a:r>
              <a:rPr lang="en-US" dirty="0" err="1"/>
              <a:t>tellus</a:t>
            </a:r>
            <a:r>
              <a:rPr lang="en-US" dirty="0"/>
              <a:t>. </a:t>
            </a:r>
          </a:p>
          <a:p>
            <a:pPr lvl="1"/>
            <a:r>
              <a:rPr lang="en-US" dirty="0"/>
              <a:t>Bullet one</a:t>
            </a:r>
          </a:p>
          <a:p>
            <a:pPr lvl="1"/>
            <a:r>
              <a:rPr lang="en-US" dirty="0"/>
              <a:t>Bullet two</a:t>
            </a:r>
          </a:p>
        </p:txBody>
      </p:sp>
    </p:spTree>
    <p:extLst>
      <p:ext uri="{BB962C8B-B14F-4D97-AF65-F5344CB8AC3E}">
        <p14:creationId xmlns:p14="http://schemas.microsoft.com/office/powerpoint/2010/main" val="3391163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4220307"/>
            <a:ext cx="9144000" cy="923193"/>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6260" y="4415553"/>
            <a:ext cx="699026" cy="486547"/>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80382" y="4266534"/>
            <a:ext cx="2952768" cy="826430"/>
          </a:xfrm>
          <a:prstGeom prst="rect">
            <a:avLst/>
          </a:prstGeom>
        </p:spPr>
      </p:pic>
      <p:sp>
        <p:nvSpPr>
          <p:cNvPr id="12" name="Text Placeholder 2"/>
          <p:cNvSpPr>
            <a:spLocks noGrp="1"/>
          </p:cNvSpPr>
          <p:nvPr>
            <p:ph type="body" sz="quarter" idx="10" hasCustomPrompt="1"/>
          </p:nvPr>
        </p:nvSpPr>
        <p:spPr>
          <a:xfrm>
            <a:off x="1465855" y="71321"/>
            <a:ext cx="6977105" cy="1131087"/>
          </a:xfrm>
          <a:prstGeom prst="rect">
            <a:avLst/>
          </a:prstGeom>
        </p:spPr>
        <p:txBody>
          <a:bodyPr vert="horz" lIns="0" tIns="0" rIns="0" bIns="0" anchor="ctr" anchorCtr="0"/>
          <a:lstStyle>
            <a:lvl1pPr marL="0" indent="0">
              <a:lnSpc>
                <a:spcPts val="3600"/>
              </a:lnSpc>
              <a:spcBef>
                <a:spcPts val="0"/>
              </a:spcBef>
              <a:spcAft>
                <a:spcPts val="600"/>
              </a:spcAft>
              <a:buNone/>
              <a:defRPr sz="3600" b="0" i="0">
                <a:solidFill>
                  <a:schemeClr val="accent3"/>
                </a:solidFill>
                <a:latin typeface="Calibri Light"/>
                <a:cs typeface="Calibri Light"/>
              </a:defRPr>
            </a:lvl1pPr>
          </a:lstStyle>
          <a:p>
            <a:pPr lvl="0"/>
            <a:r>
              <a:rPr lang="en-US" dirty="0"/>
              <a:t>This slide is for the end </a:t>
            </a:r>
            <a:br>
              <a:rPr lang="en-US" dirty="0"/>
            </a:br>
            <a:r>
              <a:rPr lang="en-US" dirty="0"/>
              <a:t>of a presentation</a:t>
            </a:r>
          </a:p>
        </p:txBody>
      </p:sp>
      <p:sp>
        <p:nvSpPr>
          <p:cNvPr id="13" name="Text Placeholder 5"/>
          <p:cNvSpPr>
            <a:spLocks noGrp="1"/>
          </p:cNvSpPr>
          <p:nvPr>
            <p:ph type="body" sz="quarter" idx="11" hasCustomPrompt="1"/>
          </p:nvPr>
        </p:nvSpPr>
        <p:spPr>
          <a:xfrm>
            <a:off x="1465855" y="1404347"/>
            <a:ext cx="6337025" cy="1196614"/>
          </a:xfrm>
          <a:prstGeom prst="rect">
            <a:avLst/>
          </a:prstGeom>
        </p:spPr>
        <p:txBody>
          <a:bodyPr vert="horz" lIns="0" tIns="0" rIns="0" bIns="0"/>
          <a:lstStyle>
            <a:lvl1pPr marL="0" indent="0">
              <a:lnSpc>
                <a:spcPts val="2100"/>
              </a:lnSpc>
              <a:spcBef>
                <a:spcPts val="0"/>
              </a:spcBef>
              <a:spcAft>
                <a:spcPts val="600"/>
              </a:spcAft>
              <a:buNone/>
              <a:defRPr lang="en-US" sz="1500" smtClean="0"/>
            </a:lvl1pPr>
            <a:lvl2pPr marL="457200" indent="0">
              <a:buNone/>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sz="1500" dirty="0" err="1">
                <a:solidFill>
                  <a:srgbClr val="3D3935"/>
                </a:solidFill>
                <a:latin typeface="Calibri"/>
              </a:rPr>
              <a:t>consectetur</a:t>
            </a:r>
            <a:r>
              <a:rPr lang="en-US" sz="1500" dirty="0">
                <a:solidFill>
                  <a:srgbClr val="3D3935"/>
                </a:solidFill>
                <a:latin typeface="Calibri"/>
              </a:rPr>
              <a:t> </a:t>
            </a:r>
            <a:r>
              <a:rPr lang="en-US" sz="1500" dirty="0" err="1">
                <a:solidFill>
                  <a:srgbClr val="3D3935"/>
                </a:solidFill>
                <a:latin typeface="Calibri"/>
              </a:rPr>
              <a:t>adipiscing</a:t>
            </a:r>
            <a:r>
              <a:rPr lang="en-US" sz="1500" dirty="0">
                <a:solidFill>
                  <a:srgbClr val="3D3935"/>
                </a:solidFill>
                <a:latin typeface="Calibri"/>
              </a:rPr>
              <a:t> </a:t>
            </a:r>
            <a:r>
              <a:rPr lang="en-US" sz="1500" dirty="0" err="1">
                <a:solidFill>
                  <a:srgbClr val="3D3935"/>
                </a:solidFill>
                <a:latin typeface="Calibri"/>
              </a:rPr>
              <a:t>elit</a:t>
            </a:r>
            <a:r>
              <a:rPr lang="en-US" sz="1500" dirty="0">
                <a:solidFill>
                  <a:srgbClr val="3D3935"/>
                </a:solidFill>
                <a:latin typeface="Calibri"/>
              </a:rPr>
              <a:t>. </a:t>
            </a:r>
            <a:r>
              <a:rPr lang="en-US" sz="1500" dirty="0" err="1">
                <a:solidFill>
                  <a:srgbClr val="3D3935"/>
                </a:solidFill>
                <a:latin typeface="Calibri"/>
              </a:rPr>
              <a:t>Vestibulum</a:t>
            </a:r>
            <a:r>
              <a:rPr lang="en-US" sz="1500" dirty="0">
                <a:solidFill>
                  <a:srgbClr val="3D3935"/>
                </a:solidFill>
                <a:latin typeface="Calibri"/>
              </a:rPr>
              <a:t> ac ante </a:t>
            </a:r>
            <a:r>
              <a:rPr lang="en-US" sz="1500" dirty="0" err="1">
                <a:solidFill>
                  <a:srgbClr val="3D3935"/>
                </a:solidFill>
                <a:latin typeface="Calibri"/>
              </a:rPr>
              <a:t>feugiat</a:t>
            </a:r>
            <a:r>
              <a:rPr lang="en-US" sz="1500" dirty="0">
                <a:solidFill>
                  <a:srgbClr val="3D3935"/>
                </a:solidFill>
                <a:latin typeface="Calibri"/>
              </a:rPr>
              <a:t>, </a:t>
            </a:r>
            <a:r>
              <a:rPr lang="en-US" sz="1500" dirty="0" err="1">
                <a:solidFill>
                  <a:srgbClr val="3D3935"/>
                </a:solidFill>
                <a:latin typeface="Calibri"/>
              </a:rPr>
              <a:t>maximus</a:t>
            </a:r>
            <a:r>
              <a:rPr lang="en-US" sz="1500" dirty="0">
                <a:solidFill>
                  <a:srgbClr val="3D3935"/>
                </a:solidFill>
                <a:latin typeface="Calibri"/>
              </a:rPr>
              <a:t> </a:t>
            </a:r>
            <a:r>
              <a:rPr lang="en-US" sz="1500" dirty="0" err="1">
                <a:solidFill>
                  <a:srgbClr val="3D3935"/>
                </a:solidFill>
                <a:latin typeface="Calibri"/>
              </a:rPr>
              <a:t>erat</a:t>
            </a:r>
            <a:r>
              <a:rPr lang="en-US" sz="1500" dirty="0">
                <a:solidFill>
                  <a:srgbClr val="3D3935"/>
                </a:solidFill>
                <a:latin typeface="Calibri"/>
              </a:rPr>
              <a:t> et, </a:t>
            </a:r>
            <a:r>
              <a:rPr lang="en-US" sz="1500" dirty="0" err="1">
                <a:solidFill>
                  <a:srgbClr val="3D3935"/>
                </a:solidFill>
                <a:latin typeface="Calibri"/>
              </a:rPr>
              <a:t>accumsan</a:t>
            </a:r>
            <a:r>
              <a:rPr lang="en-US" sz="1500" dirty="0">
                <a:solidFill>
                  <a:srgbClr val="3D3935"/>
                </a:solidFill>
                <a:latin typeface="Calibri"/>
              </a:rPr>
              <a:t> </a:t>
            </a:r>
            <a:r>
              <a:rPr lang="en-US" sz="1500" dirty="0" err="1">
                <a:solidFill>
                  <a:srgbClr val="3D3935"/>
                </a:solidFill>
                <a:latin typeface="Calibri"/>
              </a:rPr>
              <a:t>neque</a:t>
            </a:r>
            <a:r>
              <a:rPr lang="en-US" sz="1500" dirty="0">
                <a:solidFill>
                  <a:srgbClr val="3D3935"/>
                </a:solidFill>
                <a:latin typeface="Calibri"/>
              </a:rPr>
              <a:t>. </a:t>
            </a:r>
            <a:r>
              <a:rPr lang="en-US" sz="1500" dirty="0" err="1">
                <a:solidFill>
                  <a:srgbClr val="3D3935"/>
                </a:solidFill>
                <a:latin typeface="Calibri"/>
              </a:rPr>
              <a:t>Nulla</a:t>
            </a:r>
            <a:r>
              <a:rPr lang="en-US" sz="1500" dirty="0">
                <a:solidFill>
                  <a:srgbClr val="3D3935"/>
                </a:solidFill>
                <a:latin typeface="Calibri"/>
              </a:rPr>
              <a:t> </a:t>
            </a:r>
            <a:r>
              <a:rPr lang="en-US" sz="1500" dirty="0" err="1">
                <a:solidFill>
                  <a:srgbClr val="3D3935"/>
                </a:solidFill>
                <a:latin typeface="Calibri"/>
              </a:rPr>
              <a:t>lacinia</a:t>
            </a:r>
            <a:r>
              <a:rPr lang="en-US" sz="1500" dirty="0">
                <a:solidFill>
                  <a:srgbClr val="3D3935"/>
                </a:solidFill>
                <a:latin typeface="Calibri"/>
              </a:rPr>
              <a:t> </a:t>
            </a:r>
            <a:r>
              <a:rPr lang="en-US" sz="1500" dirty="0" err="1">
                <a:solidFill>
                  <a:srgbClr val="3D3935"/>
                </a:solidFill>
                <a:latin typeface="Calibri"/>
              </a:rPr>
              <a:t>purus</a:t>
            </a:r>
            <a:r>
              <a:rPr lang="en-US" sz="1500" dirty="0">
                <a:solidFill>
                  <a:srgbClr val="3D3935"/>
                </a:solidFill>
                <a:latin typeface="Calibri"/>
              </a:rPr>
              <a:t> a </a:t>
            </a:r>
            <a:r>
              <a:rPr lang="en-US" sz="1500" dirty="0" err="1">
                <a:solidFill>
                  <a:srgbClr val="3D3935"/>
                </a:solidFill>
                <a:latin typeface="Calibri"/>
              </a:rPr>
              <a:t>lorem</a:t>
            </a:r>
            <a:r>
              <a:rPr lang="en-US" sz="1500" dirty="0">
                <a:solidFill>
                  <a:srgbClr val="3D3935"/>
                </a:solidFill>
                <a:latin typeface="Calibri"/>
              </a:rPr>
              <a:t> </a:t>
            </a:r>
            <a:r>
              <a:rPr lang="en-US" sz="1500" dirty="0" err="1">
                <a:solidFill>
                  <a:srgbClr val="3D3935"/>
                </a:solidFill>
                <a:latin typeface="Calibri"/>
              </a:rPr>
              <a:t>tincidunt</a:t>
            </a:r>
            <a:r>
              <a:rPr lang="en-US" sz="1500" dirty="0">
                <a:solidFill>
                  <a:srgbClr val="3D3935"/>
                </a:solidFill>
                <a:latin typeface="Calibri"/>
              </a:rPr>
              <a:t> </a:t>
            </a:r>
            <a:r>
              <a:rPr lang="en-US" sz="1500" dirty="0" err="1">
                <a:solidFill>
                  <a:srgbClr val="3D3935"/>
                </a:solidFill>
                <a:latin typeface="Calibri"/>
              </a:rPr>
              <a:t>consequat</a:t>
            </a:r>
            <a:r>
              <a:rPr lang="en-US" sz="1500" dirty="0">
                <a:solidFill>
                  <a:srgbClr val="3D3935"/>
                </a:solidFill>
                <a:latin typeface="Calibri"/>
              </a:rPr>
              <a:t>. </a:t>
            </a:r>
            <a:r>
              <a:rPr lang="en-US" sz="1500" dirty="0" err="1">
                <a:solidFill>
                  <a:srgbClr val="3D3935"/>
                </a:solidFill>
                <a:latin typeface="Calibri"/>
              </a:rPr>
              <a:t>Sed</a:t>
            </a:r>
            <a:r>
              <a:rPr lang="en-US" sz="1500" dirty="0">
                <a:solidFill>
                  <a:srgbClr val="3D3935"/>
                </a:solidFill>
                <a:latin typeface="Calibri"/>
              </a:rPr>
              <a:t> </a:t>
            </a:r>
            <a:r>
              <a:rPr lang="en-US" sz="1500" dirty="0" err="1">
                <a:solidFill>
                  <a:srgbClr val="3D3935"/>
                </a:solidFill>
                <a:latin typeface="Calibri"/>
              </a:rPr>
              <a:t>posuere</a:t>
            </a:r>
            <a:r>
              <a:rPr lang="en-US" sz="1500" dirty="0">
                <a:solidFill>
                  <a:srgbClr val="3D3935"/>
                </a:solidFill>
                <a:latin typeface="Calibri"/>
              </a:rPr>
              <a:t> </a:t>
            </a:r>
            <a:r>
              <a:rPr lang="en-US" sz="1500" dirty="0" err="1">
                <a:solidFill>
                  <a:srgbClr val="3D3935"/>
                </a:solidFill>
                <a:latin typeface="Calibri"/>
              </a:rPr>
              <a:t>cursus</a:t>
            </a:r>
            <a:r>
              <a:rPr lang="en-US" sz="1500" dirty="0">
                <a:solidFill>
                  <a:srgbClr val="3D3935"/>
                </a:solidFill>
                <a:latin typeface="Calibri"/>
              </a:rPr>
              <a:t> ligula in </a:t>
            </a:r>
            <a:r>
              <a:rPr lang="en-US" sz="1500" dirty="0" err="1">
                <a:solidFill>
                  <a:srgbClr val="3D3935"/>
                </a:solidFill>
                <a:latin typeface="Calibri"/>
              </a:rPr>
              <a:t>porta</a:t>
            </a:r>
            <a:r>
              <a:rPr lang="en-US" sz="1500" dirty="0">
                <a:solidFill>
                  <a:srgbClr val="3D3935"/>
                </a:solidFill>
                <a:latin typeface="Calibri"/>
              </a:rPr>
              <a:t>. </a:t>
            </a:r>
            <a:r>
              <a:rPr lang="en-US" sz="1500" dirty="0" err="1">
                <a:solidFill>
                  <a:srgbClr val="3D3935"/>
                </a:solidFill>
                <a:latin typeface="Calibri"/>
              </a:rPr>
              <a:t>Ut</a:t>
            </a:r>
            <a:r>
              <a:rPr lang="en-US" sz="1500" dirty="0">
                <a:solidFill>
                  <a:srgbClr val="3D3935"/>
                </a:solidFill>
                <a:latin typeface="Calibri"/>
              </a:rPr>
              <a:t> </a:t>
            </a:r>
            <a:r>
              <a:rPr lang="en-US" sz="1500" dirty="0" err="1">
                <a:solidFill>
                  <a:srgbClr val="3D3935"/>
                </a:solidFill>
                <a:latin typeface="Calibri"/>
              </a:rPr>
              <a:t>quis</a:t>
            </a:r>
            <a:r>
              <a:rPr lang="en-US" sz="1500" dirty="0">
                <a:solidFill>
                  <a:srgbClr val="3D3935"/>
                </a:solidFill>
                <a:latin typeface="Calibri"/>
              </a:rPr>
              <a:t> ex </a:t>
            </a:r>
            <a:r>
              <a:rPr lang="en-US" sz="1500" dirty="0" err="1">
                <a:solidFill>
                  <a:srgbClr val="3D3935"/>
                </a:solidFill>
                <a:latin typeface="Calibri"/>
              </a:rPr>
              <a:t>eget</a:t>
            </a:r>
            <a:r>
              <a:rPr lang="en-US" sz="1500" dirty="0">
                <a:solidFill>
                  <a:srgbClr val="3D3935"/>
                </a:solidFill>
                <a:latin typeface="Calibri"/>
              </a:rPr>
              <a:t> ligula </a:t>
            </a:r>
            <a:r>
              <a:rPr lang="en-US" sz="1500" dirty="0" err="1">
                <a:solidFill>
                  <a:srgbClr val="3D3935"/>
                </a:solidFill>
                <a:latin typeface="Calibri"/>
              </a:rPr>
              <a:t>ultricies</a:t>
            </a:r>
            <a:r>
              <a:rPr lang="en-US" sz="1500" dirty="0">
                <a:solidFill>
                  <a:srgbClr val="3D3935"/>
                </a:solidFill>
                <a:latin typeface="Calibri"/>
              </a:rPr>
              <a:t> </a:t>
            </a:r>
            <a:r>
              <a:rPr lang="en-US" sz="1500" dirty="0" err="1">
                <a:solidFill>
                  <a:srgbClr val="3D3935"/>
                </a:solidFill>
                <a:latin typeface="Calibri"/>
              </a:rPr>
              <a:t>pulvinar</a:t>
            </a:r>
            <a:r>
              <a:rPr lang="en-US" sz="1500" dirty="0">
                <a:solidFill>
                  <a:srgbClr val="3D3935"/>
                </a:solidFill>
                <a:latin typeface="Calibri"/>
              </a:rPr>
              <a:t> </a:t>
            </a:r>
            <a:r>
              <a:rPr lang="en-US" sz="1500" dirty="0" err="1">
                <a:solidFill>
                  <a:srgbClr val="3D3935"/>
                </a:solidFill>
                <a:latin typeface="Calibri"/>
              </a:rPr>
              <a:t>eget</a:t>
            </a:r>
            <a:r>
              <a:rPr lang="en-US" sz="1500" dirty="0">
                <a:solidFill>
                  <a:srgbClr val="3D3935"/>
                </a:solidFill>
                <a:latin typeface="Calibri"/>
              </a:rPr>
              <a:t> </a:t>
            </a:r>
            <a:r>
              <a:rPr lang="en-US" sz="1500" dirty="0" err="1">
                <a:solidFill>
                  <a:srgbClr val="3D3935"/>
                </a:solidFill>
                <a:latin typeface="Calibri"/>
              </a:rPr>
              <a:t>mollis</a:t>
            </a:r>
            <a:r>
              <a:rPr lang="en-US" sz="1500" dirty="0">
                <a:solidFill>
                  <a:srgbClr val="3D3935"/>
                </a:solidFill>
                <a:latin typeface="Calibri"/>
              </a:rPr>
              <a:t> </a:t>
            </a:r>
            <a:r>
              <a:rPr lang="en-US" sz="1500" dirty="0" err="1">
                <a:solidFill>
                  <a:srgbClr val="3D3935"/>
                </a:solidFill>
                <a:latin typeface="Calibri"/>
              </a:rPr>
              <a:t>tellus</a:t>
            </a:r>
            <a:r>
              <a:rPr lang="en-US" sz="1500" dirty="0">
                <a:solidFill>
                  <a:srgbClr val="3D3935"/>
                </a:solidFill>
                <a:latin typeface="Calibri"/>
              </a:rPr>
              <a:t>. </a:t>
            </a:r>
            <a:endParaRPr lang="en-US" dirty="0"/>
          </a:p>
        </p:txBody>
      </p:sp>
      <p:sp>
        <p:nvSpPr>
          <p:cNvPr id="14" name="Text Placeholder 13"/>
          <p:cNvSpPr>
            <a:spLocks noGrp="1"/>
          </p:cNvSpPr>
          <p:nvPr>
            <p:ph type="body" sz="quarter" idx="12" hasCustomPrompt="1"/>
          </p:nvPr>
        </p:nvSpPr>
        <p:spPr>
          <a:xfrm>
            <a:off x="1465263" y="4229833"/>
            <a:ext cx="5715000" cy="867012"/>
          </a:xfrm>
          <a:prstGeom prst="rect">
            <a:avLst/>
          </a:prstGeom>
        </p:spPr>
        <p:txBody>
          <a:bodyPr vert="horz" lIns="0" tIns="0" rIns="0" bIns="0" anchor="ctr" anchorCtr="0"/>
          <a:lstStyle>
            <a:lvl1pPr marL="0" indent="0" algn="r">
              <a:spcBef>
                <a:spcPts val="0"/>
              </a:spcBef>
              <a:spcAft>
                <a:spcPts val="600"/>
              </a:spcAft>
              <a:buNone/>
              <a:defRPr b="0" i="1">
                <a:solidFill>
                  <a:srgbClr val="FFFFFF"/>
                </a:solidFill>
                <a:latin typeface="Calibri"/>
                <a:cs typeface="Calibri"/>
              </a:defRPr>
            </a:lvl1pPr>
          </a:lstStyle>
          <a:p>
            <a:pPr lvl="0"/>
            <a:r>
              <a:rPr lang="en-US" dirty="0"/>
              <a:t>We Build Communities</a:t>
            </a:r>
          </a:p>
        </p:txBody>
      </p:sp>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0800000">
            <a:off x="-114075" y="71321"/>
            <a:ext cx="1579929" cy="1131086"/>
          </a:xfrm>
          <a:prstGeom prst="rect">
            <a:avLst/>
          </a:prstGeom>
        </p:spPr>
      </p:pic>
    </p:spTree>
    <p:extLst>
      <p:ext uri="{BB962C8B-B14F-4D97-AF65-F5344CB8AC3E}">
        <p14:creationId xmlns:p14="http://schemas.microsoft.com/office/powerpoint/2010/main" val="3179914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866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2728825" y="793567"/>
            <a:ext cx="8199915" cy="2327003"/>
          </a:xfrm>
          <a:prstGeom prst="rect">
            <a:avLst/>
          </a:prstGeom>
        </p:spPr>
      </p:pic>
      <p:pic>
        <p:nvPicPr>
          <p:cNvPr id="11" name="Picture 10"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19960" y="4191000"/>
            <a:ext cx="987617" cy="686054"/>
          </a:xfrm>
          <a:prstGeom prst="rect">
            <a:avLst/>
          </a:prstGeom>
        </p:spPr>
      </p:pic>
      <p:sp>
        <p:nvSpPr>
          <p:cNvPr id="3" name="Text Placeholder 2"/>
          <p:cNvSpPr>
            <a:spLocks noGrp="1"/>
          </p:cNvSpPr>
          <p:nvPr>
            <p:ph type="body" sz="quarter" idx="12" hasCustomPrompt="1"/>
          </p:nvPr>
        </p:nvSpPr>
        <p:spPr>
          <a:xfrm>
            <a:off x="5489559" y="793566"/>
            <a:ext cx="3418018" cy="2327005"/>
          </a:xfrm>
          <a:prstGeom prst="rect">
            <a:avLst/>
          </a:prstGeom>
        </p:spPr>
        <p:txBody>
          <a:bodyPr vert="horz" lIns="0" tIns="0" rIns="0" bIns="0" anchor="ctr" anchorCtr="0"/>
          <a:lstStyle>
            <a:lvl1pPr marL="0" indent="0" algn="l">
              <a:spcBef>
                <a:spcPts val="0"/>
              </a:spcBef>
              <a:spcAft>
                <a:spcPts val="600"/>
              </a:spcAft>
              <a:buNone/>
              <a:defRPr sz="6000" b="0" i="0">
                <a:solidFill>
                  <a:schemeClr val="accent3"/>
                </a:solidFill>
                <a:latin typeface="Calibri Light"/>
                <a:cs typeface="Calibri Light"/>
              </a:defRPr>
            </a:lvl1pPr>
          </a:lstStyle>
          <a:p>
            <a:pPr lvl="0"/>
            <a:r>
              <a:rPr lang="en-US" dirty="0"/>
              <a:t>Section Header 1</a:t>
            </a:r>
          </a:p>
        </p:txBody>
      </p:sp>
      <p:sp>
        <p:nvSpPr>
          <p:cNvPr id="13" name="Picture Placeholder 8"/>
          <p:cNvSpPr>
            <a:spLocks noGrp="1"/>
          </p:cNvSpPr>
          <p:nvPr>
            <p:ph type="pic" sz="quarter" idx="13"/>
          </p:nvPr>
        </p:nvSpPr>
        <p:spPr>
          <a:xfrm>
            <a:off x="-2275840" y="-495906"/>
            <a:ext cx="6188473" cy="6191856"/>
          </a:xfrm>
          <a:prstGeom prst="ellipse">
            <a:avLst/>
          </a:prstGeom>
        </p:spPr>
        <p:txBody>
          <a:bodyPr vert="horz"/>
          <a:lstStyle/>
          <a:p>
            <a:r>
              <a:rPr lang="en-US"/>
              <a:t>Click icon to add picture</a:t>
            </a:r>
          </a:p>
        </p:txBody>
      </p:sp>
    </p:spTree>
    <p:extLst>
      <p:ext uri="{BB962C8B-B14F-4D97-AF65-F5344CB8AC3E}">
        <p14:creationId xmlns:p14="http://schemas.microsoft.com/office/powerpoint/2010/main" val="1959379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6731865" y="793567"/>
            <a:ext cx="8199915" cy="2327003"/>
          </a:xfrm>
          <a:prstGeom prst="rect">
            <a:avLst/>
          </a:prstGeom>
        </p:spPr>
      </p:pic>
      <p:pic>
        <p:nvPicPr>
          <p:cNvPr id="11" name="Picture 10"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544" y="4191000"/>
            <a:ext cx="987617" cy="686054"/>
          </a:xfrm>
          <a:prstGeom prst="rect">
            <a:avLst/>
          </a:prstGeom>
        </p:spPr>
      </p:pic>
      <p:sp>
        <p:nvSpPr>
          <p:cNvPr id="3" name="Text Placeholder 2"/>
          <p:cNvSpPr>
            <a:spLocks noGrp="1"/>
          </p:cNvSpPr>
          <p:nvPr>
            <p:ph type="body" sz="quarter" idx="10" hasCustomPrompt="1"/>
          </p:nvPr>
        </p:nvSpPr>
        <p:spPr>
          <a:xfrm>
            <a:off x="1496997" y="793566"/>
            <a:ext cx="3461083" cy="2327004"/>
          </a:xfrm>
          <a:prstGeom prst="rect">
            <a:avLst/>
          </a:prstGeom>
        </p:spPr>
        <p:txBody>
          <a:bodyPr vert="horz" lIns="0" tIns="0" rIns="0" bIns="0" anchor="ctr" anchorCtr="0"/>
          <a:lstStyle>
            <a:lvl1pPr marL="0" indent="0">
              <a:spcBef>
                <a:spcPts val="0"/>
              </a:spcBef>
              <a:spcAft>
                <a:spcPts val="600"/>
              </a:spcAft>
              <a:buNone/>
              <a:defRPr sz="6000" b="0" i="0" baseline="0">
                <a:solidFill>
                  <a:schemeClr val="accent3"/>
                </a:solidFill>
                <a:latin typeface="Calibri Light"/>
                <a:cs typeface="Calibri Light"/>
              </a:defRPr>
            </a:lvl1pPr>
          </a:lstStyle>
          <a:p>
            <a:pPr lvl="0"/>
            <a:r>
              <a:rPr lang="en-US" dirty="0"/>
              <a:t>Section Header 2</a:t>
            </a:r>
          </a:p>
        </p:txBody>
      </p:sp>
      <p:sp>
        <p:nvSpPr>
          <p:cNvPr id="12" name="Picture Placeholder 8"/>
          <p:cNvSpPr>
            <a:spLocks noGrp="1"/>
          </p:cNvSpPr>
          <p:nvPr>
            <p:ph type="pic" sz="quarter" idx="13"/>
          </p:nvPr>
        </p:nvSpPr>
        <p:spPr>
          <a:xfrm>
            <a:off x="5140959" y="-495906"/>
            <a:ext cx="6188473" cy="6191856"/>
          </a:xfrm>
          <a:prstGeom prst="ellipse">
            <a:avLst/>
          </a:prstGeom>
        </p:spPr>
        <p:txBody>
          <a:bodyPr vert="horz"/>
          <a:lstStyle/>
          <a:p>
            <a:r>
              <a:rPr lang="en-US"/>
              <a:t>Click icon to add picture</a:t>
            </a:r>
          </a:p>
        </p:txBody>
      </p:sp>
    </p:spTree>
    <p:extLst>
      <p:ext uri="{BB962C8B-B14F-4D97-AF65-F5344CB8AC3E}">
        <p14:creationId xmlns:p14="http://schemas.microsoft.com/office/powerpoint/2010/main" val="2956384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iStock_72865149_XXX LR.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7" name="Rectangle 6"/>
          <p:cNvSpPr/>
          <p:nvPr userDrawn="1"/>
        </p:nvSpPr>
        <p:spPr>
          <a:xfrm rot="16200000">
            <a:off x="3280411" y="-720092"/>
            <a:ext cx="5143500" cy="6583682"/>
          </a:xfrm>
          <a:prstGeom prst="rect">
            <a:avLst/>
          </a:prstGeom>
          <a:gradFill flip="none" rotWithShape="1">
            <a:gsLst>
              <a:gs pos="0">
                <a:srgbClr val="000000"/>
              </a:gs>
              <a:gs pos="84000">
                <a:srgbClr val="FFFFFF">
                  <a:alpha val="0"/>
                  <a:lumMod val="0"/>
                </a:srgb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6200000">
            <a:off x="4017701" y="-3142956"/>
            <a:ext cx="6612998" cy="2540358"/>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46260" y="4415553"/>
            <a:ext cx="699026" cy="486547"/>
          </a:xfrm>
          <a:prstGeom prst="rect">
            <a:avLst/>
          </a:prstGeom>
        </p:spPr>
      </p:pic>
      <p:sp>
        <p:nvSpPr>
          <p:cNvPr id="5" name="Text Placeholder 4"/>
          <p:cNvSpPr>
            <a:spLocks noGrp="1"/>
          </p:cNvSpPr>
          <p:nvPr>
            <p:ph type="body" sz="quarter" idx="11" hasCustomPrompt="1"/>
          </p:nvPr>
        </p:nvSpPr>
        <p:spPr>
          <a:xfrm>
            <a:off x="6081225" y="1433722"/>
            <a:ext cx="2485949" cy="3229718"/>
          </a:xfrm>
          <a:prstGeom prst="rect">
            <a:avLst/>
          </a:prstGeom>
        </p:spPr>
        <p:txBody>
          <a:bodyPr vert="horz" lIns="0" tIns="0" rIns="0" bIns="0"/>
          <a:lstStyle>
            <a:lvl1pPr marL="0" indent="0">
              <a:spcBef>
                <a:spcPts val="0"/>
              </a:spcBef>
              <a:spcAft>
                <a:spcPts val="600"/>
              </a:spcAft>
              <a:buNone/>
              <a:defRPr sz="3600">
                <a:solidFill>
                  <a:srgbClr val="FFFFFF"/>
                </a:solidFill>
                <a:latin typeface="Calibri"/>
                <a:cs typeface="Calibri"/>
              </a:defRPr>
            </a:lvl1pPr>
          </a:lstStyle>
          <a:p>
            <a:pPr lvl="0"/>
            <a:r>
              <a:rPr lang="en-US" dirty="0"/>
              <a:t>Section Style Option</a:t>
            </a:r>
          </a:p>
        </p:txBody>
      </p:sp>
    </p:spTree>
    <p:extLst>
      <p:ext uri="{BB962C8B-B14F-4D97-AF65-F5344CB8AC3E}">
        <p14:creationId xmlns:p14="http://schemas.microsoft.com/office/powerpoint/2010/main" val="2121730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814275" y="1511022"/>
            <a:ext cx="4771928" cy="1890764"/>
          </a:xfrm>
          <a:prstGeom prst="rect">
            <a:avLst/>
          </a:prstGeom>
        </p:spPr>
      </p:pic>
      <p:cxnSp>
        <p:nvCxnSpPr>
          <p:cNvPr id="10" name="Straight Connector 9"/>
          <p:cNvCxnSpPr/>
          <p:nvPr userDrawn="1"/>
        </p:nvCxnSpPr>
        <p:spPr>
          <a:xfrm>
            <a:off x="-1566329" y="1605242"/>
            <a:ext cx="16933" cy="3420535"/>
          </a:xfrm>
          <a:prstGeom prst="line">
            <a:avLst/>
          </a:prstGeom>
          <a:ln w="57150" cap="rnd">
            <a:solidFill>
              <a:srgbClr val="9D968D"/>
            </a:solidFill>
            <a:prstDash val="sysDot"/>
          </a:ln>
          <a:effectLst/>
        </p:spPr>
        <p:style>
          <a:lnRef idx="2">
            <a:schemeClr val="accent1"/>
          </a:lnRef>
          <a:fillRef idx="0">
            <a:schemeClr val="accent1"/>
          </a:fillRef>
          <a:effectRef idx="1">
            <a:schemeClr val="accent1"/>
          </a:effectRef>
          <a:fontRef idx="minor">
            <a:schemeClr val="tx1"/>
          </a:fontRef>
        </p:style>
      </p:cxnSp>
      <p:pic>
        <p:nvPicPr>
          <p:cNvPr id="13" name="Picture 12"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544" y="4390506"/>
            <a:ext cx="700414" cy="486547"/>
          </a:xfrm>
          <a:prstGeom prst="rect">
            <a:avLst/>
          </a:prstGeom>
        </p:spPr>
      </p:pic>
      <p:sp>
        <p:nvSpPr>
          <p:cNvPr id="5" name="Text Placeholder 4"/>
          <p:cNvSpPr>
            <a:spLocks noGrp="1"/>
          </p:cNvSpPr>
          <p:nvPr>
            <p:ph type="body" sz="quarter" idx="10" hasCustomPrompt="1"/>
          </p:nvPr>
        </p:nvSpPr>
        <p:spPr>
          <a:xfrm>
            <a:off x="91440" y="1511022"/>
            <a:ext cx="2707323" cy="1890764"/>
          </a:xfrm>
          <a:prstGeom prst="rect">
            <a:avLst/>
          </a:prstGeom>
        </p:spPr>
        <p:txBody>
          <a:bodyPr vert="horz" lIns="0" tIns="0" rIns="0" bIns="0" anchor="ctr" anchorCtr="0"/>
          <a:lstStyle>
            <a:lvl1pPr marL="0" indent="0" algn="r">
              <a:spcBef>
                <a:spcPts val="0"/>
              </a:spcBef>
              <a:spcAft>
                <a:spcPts val="600"/>
              </a:spcAft>
              <a:buNone/>
              <a:defRPr sz="3600" b="0" i="0" baseline="0">
                <a:solidFill>
                  <a:schemeClr val="accent3"/>
                </a:solidFill>
                <a:latin typeface="Calibri Light"/>
                <a:cs typeface="Calibri Light"/>
              </a:defRPr>
            </a:lvl1pPr>
          </a:lstStyle>
          <a:p>
            <a:pPr lvl="0"/>
            <a:r>
              <a:rPr lang="en-US" dirty="0"/>
              <a:t>Divider Style 1</a:t>
            </a:r>
          </a:p>
        </p:txBody>
      </p:sp>
      <p:sp>
        <p:nvSpPr>
          <p:cNvPr id="15" name="Picture Placeholder 8"/>
          <p:cNvSpPr>
            <a:spLocks noGrp="1"/>
          </p:cNvSpPr>
          <p:nvPr>
            <p:ph type="pic" sz="quarter" idx="13"/>
          </p:nvPr>
        </p:nvSpPr>
        <p:spPr>
          <a:xfrm>
            <a:off x="3845563" y="-764259"/>
            <a:ext cx="6724886" cy="6728562"/>
          </a:xfrm>
          <a:prstGeom prst="ellipse">
            <a:avLst/>
          </a:prstGeom>
        </p:spPr>
        <p:txBody>
          <a:bodyPr vert="horz"/>
          <a:lstStyle/>
          <a:p>
            <a:r>
              <a:rPr lang="en-US"/>
              <a:t>Click icon to add picture</a:t>
            </a:r>
          </a:p>
        </p:txBody>
      </p:sp>
    </p:spTree>
    <p:extLst>
      <p:ext uri="{BB962C8B-B14F-4D97-AF65-F5344CB8AC3E}">
        <p14:creationId xmlns:p14="http://schemas.microsoft.com/office/powerpoint/2010/main" val="319638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iStock_26523191_XXLAR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9144000" cy="5143500"/>
          </a:xfrm>
          <a:prstGeom prst="rect">
            <a:avLst/>
          </a:prstGeom>
        </p:spPr>
      </p:pic>
      <p:sp>
        <p:nvSpPr>
          <p:cNvPr id="11" name="Rectangle 10"/>
          <p:cNvSpPr/>
          <p:nvPr userDrawn="1"/>
        </p:nvSpPr>
        <p:spPr>
          <a:xfrm flipH="1">
            <a:off x="0" y="0"/>
            <a:ext cx="9144001" cy="5143500"/>
          </a:xfrm>
          <a:prstGeom prst="rect">
            <a:avLst/>
          </a:prstGeom>
          <a:solidFill>
            <a:schemeClr val="tx1">
              <a:alpha val="3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6260" y="4415553"/>
            <a:ext cx="699026" cy="486547"/>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194002" y="2655946"/>
            <a:ext cx="4771928" cy="1890764"/>
          </a:xfrm>
          <a:prstGeom prst="rect">
            <a:avLst/>
          </a:prstGeom>
        </p:spPr>
      </p:pic>
      <p:sp>
        <p:nvSpPr>
          <p:cNvPr id="3" name="Text Placeholder 2"/>
          <p:cNvSpPr>
            <a:spLocks noGrp="1"/>
          </p:cNvSpPr>
          <p:nvPr>
            <p:ph type="body" sz="quarter" idx="10" hasCustomPrompt="1"/>
          </p:nvPr>
        </p:nvSpPr>
        <p:spPr>
          <a:xfrm>
            <a:off x="3301561" y="2655946"/>
            <a:ext cx="4867275" cy="1890764"/>
          </a:xfrm>
          <a:prstGeom prst="rect">
            <a:avLst/>
          </a:prstGeom>
        </p:spPr>
        <p:txBody>
          <a:bodyPr vert="horz" lIns="0" tIns="0" rIns="0" bIns="0" anchor="ctr" anchorCtr="0"/>
          <a:lstStyle>
            <a:lvl1pPr marL="0" indent="0" algn="r">
              <a:spcBef>
                <a:spcPts val="0"/>
              </a:spcBef>
              <a:spcAft>
                <a:spcPts val="600"/>
              </a:spcAft>
              <a:buNone/>
              <a:defRPr sz="3600">
                <a:solidFill>
                  <a:schemeClr val="bg1"/>
                </a:solidFill>
                <a:latin typeface="Calibri Light"/>
                <a:cs typeface="Calibri"/>
              </a:defRPr>
            </a:lvl1pPr>
          </a:lstStyle>
          <a:p>
            <a:pPr lvl="0"/>
            <a:r>
              <a:rPr lang="en-US" dirty="0"/>
              <a:t>Divider Style 2</a:t>
            </a:r>
          </a:p>
        </p:txBody>
      </p:sp>
    </p:spTree>
    <p:extLst>
      <p:ext uri="{BB962C8B-B14F-4D97-AF65-F5344CB8AC3E}">
        <p14:creationId xmlns:p14="http://schemas.microsoft.com/office/powerpoint/2010/main" val="2305920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114075" y="71321"/>
            <a:ext cx="1579929" cy="1131086"/>
          </a:xfrm>
          <a:prstGeom prst="rect">
            <a:avLst/>
          </a:prstGeom>
        </p:spPr>
      </p:pic>
      <p:pic>
        <p:nvPicPr>
          <p:cNvPr id="16" name="Picture 15"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544" y="4390506"/>
            <a:ext cx="700414" cy="486547"/>
          </a:xfrm>
          <a:prstGeom prst="rect">
            <a:avLst/>
          </a:prstGeom>
        </p:spPr>
      </p:pic>
      <p:sp>
        <p:nvSpPr>
          <p:cNvPr id="3" name="Text Placeholder 2"/>
          <p:cNvSpPr>
            <a:spLocks noGrp="1"/>
          </p:cNvSpPr>
          <p:nvPr>
            <p:ph type="body" sz="quarter" idx="10" hasCustomPrompt="1"/>
          </p:nvPr>
        </p:nvSpPr>
        <p:spPr>
          <a:xfrm>
            <a:off x="1465855" y="71321"/>
            <a:ext cx="6977105" cy="1131087"/>
          </a:xfrm>
          <a:prstGeom prst="rect">
            <a:avLst/>
          </a:prstGeom>
        </p:spPr>
        <p:txBody>
          <a:bodyPr vert="horz" lIns="0" tIns="0" rIns="0" bIns="0" anchor="ctr" anchorCtr="0"/>
          <a:lstStyle>
            <a:lvl1pPr marL="0" indent="0">
              <a:spcBef>
                <a:spcPts val="0"/>
              </a:spcBef>
              <a:spcAft>
                <a:spcPts val="600"/>
              </a:spcAft>
              <a:buNone/>
              <a:defRPr sz="3600" b="0" i="0">
                <a:solidFill>
                  <a:schemeClr val="accent3"/>
                </a:solidFill>
                <a:latin typeface="Calibri Light"/>
                <a:cs typeface="Calibri Light"/>
              </a:defRPr>
            </a:lvl1pPr>
          </a:lstStyle>
          <a:p>
            <a:pPr lvl="0"/>
            <a:r>
              <a:rPr lang="en-US" dirty="0"/>
              <a:t>Page Header</a:t>
            </a:r>
          </a:p>
        </p:txBody>
      </p:sp>
      <p:sp>
        <p:nvSpPr>
          <p:cNvPr id="6" name="Text Placeholder 5"/>
          <p:cNvSpPr>
            <a:spLocks noGrp="1"/>
          </p:cNvSpPr>
          <p:nvPr>
            <p:ph type="body" sz="quarter" idx="11" hasCustomPrompt="1"/>
          </p:nvPr>
        </p:nvSpPr>
        <p:spPr>
          <a:xfrm>
            <a:off x="1465855" y="1404346"/>
            <a:ext cx="6337025" cy="2883173"/>
          </a:xfrm>
          <a:prstGeom prst="rect">
            <a:avLst/>
          </a:prstGeom>
        </p:spPr>
        <p:txBody>
          <a:bodyPr vert="horz" lIns="0" tIns="0" rIns="0" bIns="0"/>
          <a:lstStyle>
            <a:lvl1pPr marL="0" indent="0">
              <a:lnSpc>
                <a:spcPts val="2100"/>
              </a:lnSpc>
              <a:spcBef>
                <a:spcPts val="0"/>
              </a:spcBef>
              <a:spcAft>
                <a:spcPts val="600"/>
              </a:spcAft>
              <a:buNone/>
              <a:defRPr lang="en-US" sz="1500" smtClean="0"/>
            </a:lvl1pPr>
            <a:lvl2pPr marL="742950" indent="-285750">
              <a:buFont typeface="Arial"/>
              <a:buChar char="•"/>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sz="1500" dirty="0" err="1">
                <a:solidFill>
                  <a:srgbClr val="3D3935"/>
                </a:solidFill>
                <a:latin typeface="Calibri"/>
              </a:rPr>
              <a:t>consectetur</a:t>
            </a:r>
            <a:r>
              <a:rPr lang="en-US" sz="1500" dirty="0">
                <a:solidFill>
                  <a:srgbClr val="3D3935"/>
                </a:solidFill>
                <a:latin typeface="Calibri"/>
              </a:rPr>
              <a:t> </a:t>
            </a:r>
            <a:r>
              <a:rPr lang="en-US" sz="1500" dirty="0" err="1">
                <a:solidFill>
                  <a:srgbClr val="3D3935"/>
                </a:solidFill>
                <a:latin typeface="Calibri"/>
              </a:rPr>
              <a:t>adipiscing</a:t>
            </a:r>
            <a:r>
              <a:rPr lang="en-US" sz="1500" dirty="0">
                <a:solidFill>
                  <a:srgbClr val="3D3935"/>
                </a:solidFill>
                <a:latin typeface="Calibri"/>
              </a:rPr>
              <a:t> </a:t>
            </a:r>
            <a:r>
              <a:rPr lang="en-US" sz="1500" dirty="0" err="1">
                <a:solidFill>
                  <a:srgbClr val="3D3935"/>
                </a:solidFill>
                <a:latin typeface="Calibri"/>
              </a:rPr>
              <a:t>elit</a:t>
            </a:r>
            <a:r>
              <a:rPr lang="en-US" sz="1500" dirty="0">
                <a:solidFill>
                  <a:srgbClr val="3D3935"/>
                </a:solidFill>
                <a:latin typeface="Calibri"/>
              </a:rPr>
              <a:t>. </a:t>
            </a:r>
            <a:r>
              <a:rPr lang="en-US" sz="1500" dirty="0" err="1">
                <a:solidFill>
                  <a:srgbClr val="3D3935"/>
                </a:solidFill>
                <a:latin typeface="Calibri"/>
              </a:rPr>
              <a:t>Vestibulum</a:t>
            </a:r>
            <a:r>
              <a:rPr lang="en-US" sz="1500" dirty="0">
                <a:solidFill>
                  <a:srgbClr val="3D3935"/>
                </a:solidFill>
                <a:latin typeface="Calibri"/>
              </a:rPr>
              <a:t> ac ante </a:t>
            </a:r>
            <a:r>
              <a:rPr lang="en-US" sz="1500" dirty="0" err="1">
                <a:solidFill>
                  <a:srgbClr val="3D3935"/>
                </a:solidFill>
                <a:latin typeface="Calibri"/>
              </a:rPr>
              <a:t>feugiat</a:t>
            </a:r>
            <a:r>
              <a:rPr lang="en-US" sz="1500" dirty="0">
                <a:solidFill>
                  <a:srgbClr val="3D3935"/>
                </a:solidFill>
                <a:latin typeface="Calibri"/>
              </a:rPr>
              <a:t>, </a:t>
            </a:r>
            <a:r>
              <a:rPr lang="en-US" sz="1500" dirty="0" err="1">
                <a:solidFill>
                  <a:srgbClr val="3D3935"/>
                </a:solidFill>
                <a:latin typeface="Calibri"/>
              </a:rPr>
              <a:t>maximus</a:t>
            </a:r>
            <a:r>
              <a:rPr lang="en-US" sz="1500" dirty="0">
                <a:solidFill>
                  <a:srgbClr val="3D3935"/>
                </a:solidFill>
                <a:latin typeface="Calibri"/>
              </a:rPr>
              <a:t> </a:t>
            </a:r>
            <a:r>
              <a:rPr lang="en-US" sz="1500" dirty="0" err="1">
                <a:solidFill>
                  <a:srgbClr val="3D3935"/>
                </a:solidFill>
                <a:latin typeface="Calibri"/>
              </a:rPr>
              <a:t>erat</a:t>
            </a:r>
            <a:r>
              <a:rPr lang="en-US" sz="1500" dirty="0">
                <a:solidFill>
                  <a:srgbClr val="3D3935"/>
                </a:solidFill>
                <a:latin typeface="Calibri"/>
              </a:rPr>
              <a:t> et, </a:t>
            </a:r>
            <a:r>
              <a:rPr lang="en-US" sz="1500" dirty="0" err="1">
                <a:solidFill>
                  <a:srgbClr val="3D3935"/>
                </a:solidFill>
                <a:latin typeface="Calibri"/>
              </a:rPr>
              <a:t>accumsan</a:t>
            </a:r>
            <a:r>
              <a:rPr lang="en-US" sz="1500" dirty="0">
                <a:solidFill>
                  <a:srgbClr val="3D3935"/>
                </a:solidFill>
                <a:latin typeface="Calibri"/>
              </a:rPr>
              <a:t> </a:t>
            </a:r>
            <a:r>
              <a:rPr lang="en-US" sz="1500" dirty="0" err="1">
                <a:solidFill>
                  <a:srgbClr val="3D3935"/>
                </a:solidFill>
                <a:latin typeface="Calibri"/>
              </a:rPr>
              <a:t>neque</a:t>
            </a:r>
            <a:r>
              <a:rPr lang="en-US" sz="1500" dirty="0">
                <a:solidFill>
                  <a:srgbClr val="3D3935"/>
                </a:solidFill>
                <a:latin typeface="Calibri"/>
              </a:rPr>
              <a:t>. </a:t>
            </a:r>
            <a:r>
              <a:rPr lang="en-US" sz="1500" dirty="0" err="1">
                <a:solidFill>
                  <a:srgbClr val="3D3935"/>
                </a:solidFill>
                <a:latin typeface="Calibri"/>
              </a:rPr>
              <a:t>Nulla</a:t>
            </a:r>
            <a:r>
              <a:rPr lang="en-US" sz="1500" dirty="0">
                <a:solidFill>
                  <a:srgbClr val="3D3935"/>
                </a:solidFill>
                <a:latin typeface="Calibri"/>
              </a:rPr>
              <a:t> </a:t>
            </a:r>
            <a:r>
              <a:rPr lang="en-US" sz="1500" dirty="0" err="1">
                <a:solidFill>
                  <a:srgbClr val="3D3935"/>
                </a:solidFill>
                <a:latin typeface="Calibri"/>
              </a:rPr>
              <a:t>lacinia</a:t>
            </a:r>
            <a:r>
              <a:rPr lang="en-US" sz="1500" dirty="0">
                <a:solidFill>
                  <a:srgbClr val="3D3935"/>
                </a:solidFill>
                <a:latin typeface="Calibri"/>
              </a:rPr>
              <a:t> </a:t>
            </a:r>
            <a:r>
              <a:rPr lang="en-US" sz="1500" dirty="0" err="1">
                <a:solidFill>
                  <a:srgbClr val="3D3935"/>
                </a:solidFill>
                <a:latin typeface="Calibri"/>
              </a:rPr>
              <a:t>purus</a:t>
            </a:r>
            <a:r>
              <a:rPr lang="en-US" sz="1500" dirty="0">
                <a:solidFill>
                  <a:srgbClr val="3D3935"/>
                </a:solidFill>
                <a:latin typeface="Calibri"/>
              </a:rPr>
              <a:t> a </a:t>
            </a:r>
            <a:r>
              <a:rPr lang="en-US" sz="1500" dirty="0" err="1">
                <a:solidFill>
                  <a:srgbClr val="3D3935"/>
                </a:solidFill>
                <a:latin typeface="Calibri"/>
              </a:rPr>
              <a:t>lorem</a:t>
            </a:r>
            <a:r>
              <a:rPr lang="en-US" sz="1500" dirty="0">
                <a:solidFill>
                  <a:srgbClr val="3D3935"/>
                </a:solidFill>
                <a:latin typeface="Calibri"/>
              </a:rPr>
              <a:t> </a:t>
            </a:r>
            <a:r>
              <a:rPr lang="en-US" sz="1500" dirty="0" err="1">
                <a:solidFill>
                  <a:srgbClr val="3D3935"/>
                </a:solidFill>
                <a:latin typeface="Calibri"/>
              </a:rPr>
              <a:t>tincidunt</a:t>
            </a:r>
            <a:r>
              <a:rPr lang="en-US" sz="1500" dirty="0">
                <a:solidFill>
                  <a:srgbClr val="3D3935"/>
                </a:solidFill>
                <a:latin typeface="Calibri"/>
              </a:rPr>
              <a:t> </a:t>
            </a:r>
            <a:r>
              <a:rPr lang="en-US" sz="1500" dirty="0" err="1">
                <a:solidFill>
                  <a:srgbClr val="3D3935"/>
                </a:solidFill>
                <a:latin typeface="Calibri"/>
              </a:rPr>
              <a:t>consequat</a:t>
            </a:r>
            <a:r>
              <a:rPr lang="en-US" sz="1500" dirty="0">
                <a:solidFill>
                  <a:srgbClr val="3D3935"/>
                </a:solidFill>
                <a:latin typeface="Calibri"/>
              </a:rPr>
              <a:t>. </a:t>
            </a:r>
            <a:r>
              <a:rPr lang="en-US" sz="1500" dirty="0" err="1">
                <a:solidFill>
                  <a:srgbClr val="3D3935"/>
                </a:solidFill>
                <a:latin typeface="Calibri"/>
              </a:rPr>
              <a:t>Sed</a:t>
            </a:r>
            <a:r>
              <a:rPr lang="en-US" sz="1500" dirty="0">
                <a:solidFill>
                  <a:srgbClr val="3D3935"/>
                </a:solidFill>
                <a:latin typeface="Calibri"/>
              </a:rPr>
              <a:t> </a:t>
            </a:r>
            <a:r>
              <a:rPr lang="en-US" sz="1500" dirty="0" err="1">
                <a:solidFill>
                  <a:srgbClr val="3D3935"/>
                </a:solidFill>
                <a:latin typeface="Calibri"/>
              </a:rPr>
              <a:t>posuere</a:t>
            </a:r>
            <a:r>
              <a:rPr lang="en-US" sz="1500" dirty="0">
                <a:solidFill>
                  <a:srgbClr val="3D3935"/>
                </a:solidFill>
                <a:latin typeface="Calibri"/>
              </a:rPr>
              <a:t> </a:t>
            </a:r>
            <a:r>
              <a:rPr lang="en-US" sz="1500" dirty="0" err="1">
                <a:solidFill>
                  <a:srgbClr val="3D3935"/>
                </a:solidFill>
                <a:latin typeface="Calibri"/>
              </a:rPr>
              <a:t>cursus</a:t>
            </a:r>
            <a:r>
              <a:rPr lang="en-US" sz="1500" dirty="0">
                <a:solidFill>
                  <a:srgbClr val="3D3935"/>
                </a:solidFill>
                <a:latin typeface="Calibri"/>
              </a:rPr>
              <a:t> ligula in </a:t>
            </a:r>
            <a:r>
              <a:rPr lang="en-US" sz="1500" dirty="0" err="1">
                <a:solidFill>
                  <a:srgbClr val="3D3935"/>
                </a:solidFill>
                <a:latin typeface="Calibri"/>
              </a:rPr>
              <a:t>porta</a:t>
            </a:r>
            <a:r>
              <a:rPr lang="en-US" sz="1500" dirty="0">
                <a:solidFill>
                  <a:srgbClr val="3D3935"/>
                </a:solidFill>
                <a:latin typeface="Calibri"/>
              </a:rPr>
              <a:t>. </a:t>
            </a:r>
            <a:r>
              <a:rPr lang="en-US" sz="1500" dirty="0" err="1">
                <a:solidFill>
                  <a:srgbClr val="3D3935"/>
                </a:solidFill>
                <a:latin typeface="Calibri"/>
              </a:rPr>
              <a:t>Ut</a:t>
            </a:r>
            <a:r>
              <a:rPr lang="en-US" sz="1500" dirty="0">
                <a:solidFill>
                  <a:srgbClr val="3D3935"/>
                </a:solidFill>
                <a:latin typeface="Calibri"/>
              </a:rPr>
              <a:t> </a:t>
            </a:r>
            <a:r>
              <a:rPr lang="en-US" sz="1500" dirty="0" err="1">
                <a:solidFill>
                  <a:srgbClr val="3D3935"/>
                </a:solidFill>
                <a:latin typeface="Calibri"/>
              </a:rPr>
              <a:t>quis</a:t>
            </a:r>
            <a:r>
              <a:rPr lang="en-US" sz="1500" dirty="0">
                <a:solidFill>
                  <a:srgbClr val="3D3935"/>
                </a:solidFill>
                <a:latin typeface="Calibri"/>
              </a:rPr>
              <a:t> ex </a:t>
            </a:r>
            <a:r>
              <a:rPr lang="en-US" sz="1500" dirty="0" err="1">
                <a:solidFill>
                  <a:srgbClr val="3D3935"/>
                </a:solidFill>
                <a:latin typeface="Calibri"/>
              </a:rPr>
              <a:t>eget</a:t>
            </a:r>
            <a:r>
              <a:rPr lang="en-US" sz="1500" dirty="0">
                <a:solidFill>
                  <a:srgbClr val="3D3935"/>
                </a:solidFill>
                <a:latin typeface="Calibri"/>
              </a:rPr>
              <a:t> ligula </a:t>
            </a:r>
            <a:r>
              <a:rPr lang="en-US" sz="1500" dirty="0" err="1">
                <a:solidFill>
                  <a:srgbClr val="3D3935"/>
                </a:solidFill>
                <a:latin typeface="Calibri"/>
              </a:rPr>
              <a:t>ultricies</a:t>
            </a:r>
            <a:r>
              <a:rPr lang="en-US" sz="1500" dirty="0">
                <a:solidFill>
                  <a:srgbClr val="3D3935"/>
                </a:solidFill>
                <a:latin typeface="Calibri"/>
              </a:rPr>
              <a:t> </a:t>
            </a:r>
            <a:r>
              <a:rPr lang="en-US" sz="1500" dirty="0" err="1">
                <a:solidFill>
                  <a:srgbClr val="3D3935"/>
                </a:solidFill>
                <a:latin typeface="Calibri"/>
              </a:rPr>
              <a:t>pulvinar</a:t>
            </a:r>
            <a:r>
              <a:rPr lang="en-US" sz="1500" dirty="0">
                <a:solidFill>
                  <a:srgbClr val="3D3935"/>
                </a:solidFill>
                <a:latin typeface="Calibri"/>
              </a:rPr>
              <a:t> </a:t>
            </a:r>
            <a:r>
              <a:rPr lang="en-US" sz="1500" dirty="0" err="1">
                <a:solidFill>
                  <a:srgbClr val="3D3935"/>
                </a:solidFill>
                <a:latin typeface="Calibri"/>
              </a:rPr>
              <a:t>eget</a:t>
            </a:r>
            <a:r>
              <a:rPr lang="en-US" sz="1500" dirty="0">
                <a:solidFill>
                  <a:srgbClr val="3D3935"/>
                </a:solidFill>
                <a:latin typeface="Calibri"/>
              </a:rPr>
              <a:t> </a:t>
            </a:r>
            <a:r>
              <a:rPr lang="en-US" sz="1500" dirty="0" err="1">
                <a:solidFill>
                  <a:srgbClr val="3D3935"/>
                </a:solidFill>
                <a:latin typeface="Calibri"/>
              </a:rPr>
              <a:t>mollis</a:t>
            </a:r>
            <a:r>
              <a:rPr lang="en-US" sz="1500" dirty="0">
                <a:solidFill>
                  <a:srgbClr val="3D3935"/>
                </a:solidFill>
                <a:latin typeface="Calibri"/>
              </a:rPr>
              <a:t> </a:t>
            </a:r>
            <a:r>
              <a:rPr lang="en-US" sz="1500" dirty="0" err="1">
                <a:solidFill>
                  <a:srgbClr val="3D3935"/>
                </a:solidFill>
                <a:latin typeface="Calibri"/>
              </a:rPr>
              <a:t>tellus</a:t>
            </a:r>
            <a:r>
              <a:rPr lang="en-US" sz="1500" dirty="0">
                <a:solidFill>
                  <a:srgbClr val="3D3935"/>
                </a:solidFill>
                <a:latin typeface="Calibri"/>
              </a:rPr>
              <a:t>. </a:t>
            </a:r>
          </a:p>
          <a:p>
            <a:pPr lvl="1"/>
            <a:r>
              <a:rPr lang="en-US" dirty="0"/>
              <a:t>Bullet number one</a:t>
            </a:r>
          </a:p>
          <a:p>
            <a:pPr lvl="1"/>
            <a:r>
              <a:rPr lang="en-US" dirty="0"/>
              <a:t>Bullet number two</a:t>
            </a:r>
          </a:p>
        </p:txBody>
      </p:sp>
    </p:spTree>
    <p:extLst>
      <p:ext uri="{BB962C8B-B14F-4D97-AF65-F5344CB8AC3E}">
        <p14:creationId xmlns:p14="http://schemas.microsoft.com/office/powerpoint/2010/main" val="335084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NAHB 2 Line CMYK.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544" y="4390506"/>
            <a:ext cx="700414" cy="486547"/>
          </a:xfrm>
          <a:prstGeom prst="rect">
            <a:avLst/>
          </a:prstGeom>
        </p:spPr>
      </p:pic>
      <p:sp>
        <p:nvSpPr>
          <p:cNvPr id="5" name="Text Placeholder 2"/>
          <p:cNvSpPr>
            <a:spLocks noGrp="1"/>
          </p:cNvSpPr>
          <p:nvPr>
            <p:ph type="body" sz="quarter" idx="10" hasCustomPrompt="1"/>
          </p:nvPr>
        </p:nvSpPr>
        <p:spPr>
          <a:xfrm>
            <a:off x="1465855" y="71321"/>
            <a:ext cx="6977105" cy="1131087"/>
          </a:xfrm>
          <a:prstGeom prst="rect">
            <a:avLst/>
          </a:prstGeom>
        </p:spPr>
        <p:txBody>
          <a:bodyPr vert="horz" lIns="0" tIns="0" rIns="0" bIns="0" anchor="ctr" anchorCtr="0"/>
          <a:lstStyle>
            <a:lvl1pPr marL="0" indent="0">
              <a:spcBef>
                <a:spcPts val="0"/>
              </a:spcBef>
              <a:spcAft>
                <a:spcPts val="600"/>
              </a:spcAft>
              <a:buNone/>
              <a:defRPr sz="3600" b="0" i="0">
                <a:solidFill>
                  <a:schemeClr val="accent3"/>
                </a:solidFill>
                <a:latin typeface="Calibri Light"/>
                <a:cs typeface="Calibri Light"/>
              </a:defRPr>
            </a:lvl1pPr>
          </a:lstStyle>
          <a:p>
            <a:pPr lvl="0"/>
            <a:r>
              <a:rPr lang="en-US" dirty="0"/>
              <a:t>Page Header</a:t>
            </a:r>
          </a:p>
        </p:txBody>
      </p:sp>
      <p:sp>
        <p:nvSpPr>
          <p:cNvPr id="6" name="Text Placeholder 5"/>
          <p:cNvSpPr>
            <a:spLocks noGrp="1"/>
          </p:cNvSpPr>
          <p:nvPr>
            <p:ph type="body" sz="quarter" idx="11" hasCustomPrompt="1"/>
          </p:nvPr>
        </p:nvSpPr>
        <p:spPr>
          <a:xfrm>
            <a:off x="1465855" y="1404346"/>
            <a:ext cx="3136625" cy="2456453"/>
          </a:xfrm>
          <a:prstGeom prst="rect">
            <a:avLst/>
          </a:prstGeom>
        </p:spPr>
        <p:txBody>
          <a:bodyPr vert="horz" lIns="0" tIns="0" rIns="0" bIns="0"/>
          <a:lstStyle>
            <a:lvl1pPr marL="0" indent="0">
              <a:lnSpc>
                <a:spcPts val="2100"/>
              </a:lnSpc>
              <a:spcBef>
                <a:spcPts val="0"/>
              </a:spcBef>
              <a:spcAft>
                <a:spcPts val="600"/>
              </a:spcAft>
              <a:buNone/>
              <a:defRPr lang="en-US" sz="1500" smtClean="0"/>
            </a:lvl1pPr>
            <a:lvl2pPr marL="457200" indent="0">
              <a:buNone/>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sz="1500" dirty="0" err="1">
                <a:solidFill>
                  <a:srgbClr val="3D3935"/>
                </a:solidFill>
                <a:latin typeface="Calibri"/>
              </a:rPr>
              <a:t>consectetur</a:t>
            </a:r>
            <a:r>
              <a:rPr lang="en-US" sz="1500" dirty="0">
                <a:solidFill>
                  <a:srgbClr val="3D3935"/>
                </a:solidFill>
                <a:latin typeface="Calibri"/>
              </a:rPr>
              <a:t> </a:t>
            </a:r>
            <a:r>
              <a:rPr lang="en-US" sz="1500" dirty="0" err="1">
                <a:solidFill>
                  <a:srgbClr val="3D3935"/>
                </a:solidFill>
                <a:latin typeface="Calibri"/>
              </a:rPr>
              <a:t>adipiscing</a:t>
            </a:r>
            <a:r>
              <a:rPr lang="en-US" sz="1500" dirty="0">
                <a:solidFill>
                  <a:srgbClr val="3D3935"/>
                </a:solidFill>
                <a:latin typeface="Calibri"/>
              </a:rPr>
              <a:t> </a:t>
            </a:r>
            <a:r>
              <a:rPr lang="en-US" sz="1500" dirty="0" err="1">
                <a:solidFill>
                  <a:srgbClr val="3D3935"/>
                </a:solidFill>
                <a:latin typeface="Calibri"/>
              </a:rPr>
              <a:t>elit</a:t>
            </a:r>
            <a:r>
              <a:rPr lang="en-US" sz="1500" dirty="0">
                <a:solidFill>
                  <a:srgbClr val="3D3935"/>
                </a:solidFill>
                <a:latin typeface="Calibri"/>
              </a:rPr>
              <a:t>. </a:t>
            </a:r>
            <a:r>
              <a:rPr lang="en-US" sz="1500" dirty="0" err="1">
                <a:solidFill>
                  <a:srgbClr val="3D3935"/>
                </a:solidFill>
                <a:latin typeface="Calibri"/>
              </a:rPr>
              <a:t>Vestibulum</a:t>
            </a:r>
            <a:r>
              <a:rPr lang="en-US" sz="1500" dirty="0">
                <a:solidFill>
                  <a:srgbClr val="3D3935"/>
                </a:solidFill>
                <a:latin typeface="Calibri"/>
              </a:rPr>
              <a:t> ac ante </a:t>
            </a:r>
            <a:r>
              <a:rPr lang="en-US" sz="1500" dirty="0" err="1">
                <a:solidFill>
                  <a:srgbClr val="3D3935"/>
                </a:solidFill>
                <a:latin typeface="Calibri"/>
              </a:rPr>
              <a:t>feugiat</a:t>
            </a:r>
            <a:r>
              <a:rPr lang="en-US" sz="1500" dirty="0">
                <a:solidFill>
                  <a:srgbClr val="3D3935"/>
                </a:solidFill>
                <a:latin typeface="Calibri"/>
              </a:rPr>
              <a:t>, </a:t>
            </a:r>
            <a:r>
              <a:rPr lang="en-US" sz="1500" dirty="0" err="1">
                <a:solidFill>
                  <a:srgbClr val="3D3935"/>
                </a:solidFill>
                <a:latin typeface="Calibri"/>
              </a:rPr>
              <a:t>maximus</a:t>
            </a:r>
            <a:r>
              <a:rPr lang="en-US" sz="1500" dirty="0">
                <a:solidFill>
                  <a:srgbClr val="3D3935"/>
                </a:solidFill>
                <a:latin typeface="Calibri"/>
              </a:rPr>
              <a:t> </a:t>
            </a:r>
            <a:r>
              <a:rPr lang="en-US" sz="1500" dirty="0" err="1">
                <a:solidFill>
                  <a:srgbClr val="3D3935"/>
                </a:solidFill>
                <a:latin typeface="Calibri"/>
              </a:rPr>
              <a:t>erat</a:t>
            </a:r>
            <a:r>
              <a:rPr lang="en-US" sz="1500" dirty="0">
                <a:solidFill>
                  <a:srgbClr val="3D3935"/>
                </a:solidFill>
                <a:latin typeface="Calibri"/>
              </a:rPr>
              <a:t> et, </a:t>
            </a:r>
            <a:r>
              <a:rPr lang="en-US" sz="1500" dirty="0" err="1">
                <a:solidFill>
                  <a:srgbClr val="3D3935"/>
                </a:solidFill>
                <a:latin typeface="Calibri"/>
              </a:rPr>
              <a:t>accumsan</a:t>
            </a:r>
            <a:r>
              <a:rPr lang="en-US" sz="1500" dirty="0">
                <a:solidFill>
                  <a:srgbClr val="3D3935"/>
                </a:solidFill>
                <a:latin typeface="Calibri"/>
              </a:rPr>
              <a:t> </a:t>
            </a:r>
            <a:r>
              <a:rPr lang="en-US" sz="1500" dirty="0" err="1">
                <a:solidFill>
                  <a:srgbClr val="3D3935"/>
                </a:solidFill>
                <a:latin typeface="Calibri"/>
              </a:rPr>
              <a:t>neque</a:t>
            </a:r>
            <a:r>
              <a:rPr lang="en-US" sz="1500" dirty="0">
                <a:solidFill>
                  <a:srgbClr val="3D3935"/>
                </a:solidFill>
                <a:latin typeface="Calibri"/>
              </a:rPr>
              <a:t>. </a:t>
            </a:r>
            <a:r>
              <a:rPr lang="en-US" sz="1500" dirty="0" err="1">
                <a:solidFill>
                  <a:srgbClr val="3D3935"/>
                </a:solidFill>
                <a:latin typeface="Calibri"/>
              </a:rPr>
              <a:t>Nulla</a:t>
            </a:r>
            <a:r>
              <a:rPr lang="en-US" sz="1500" dirty="0">
                <a:solidFill>
                  <a:srgbClr val="3D3935"/>
                </a:solidFill>
                <a:latin typeface="Calibri"/>
              </a:rPr>
              <a:t> </a:t>
            </a:r>
            <a:r>
              <a:rPr lang="en-US" sz="1500" dirty="0" err="1">
                <a:solidFill>
                  <a:srgbClr val="3D3935"/>
                </a:solidFill>
                <a:latin typeface="Calibri"/>
              </a:rPr>
              <a:t>lacinia</a:t>
            </a:r>
            <a:r>
              <a:rPr lang="en-US" sz="1500" dirty="0">
                <a:solidFill>
                  <a:srgbClr val="3D3935"/>
                </a:solidFill>
                <a:latin typeface="Calibri"/>
              </a:rPr>
              <a:t> </a:t>
            </a:r>
            <a:r>
              <a:rPr lang="en-US" sz="1500" dirty="0" err="1">
                <a:solidFill>
                  <a:srgbClr val="3D3935"/>
                </a:solidFill>
                <a:latin typeface="Calibri"/>
              </a:rPr>
              <a:t>purus</a:t>
            </a:r>
            <a:r>
              <a:rPr lang="en-US" sz="1500" dirty="0">
                <a:solidFill>
                  <a:srgbClr val="3D3935"/>
                </a:solidFill>
                <a:latin typeface="Calibri"/>
              </a:rPr>
              <a:t> a </a:t>
            </a:r>
            <a:r>
              <a:rPr lang="en-US" sz="1500" dirty="0" err="1">
                <a:solidFill>
                  <a:srgbClr val="3D3935"/>
                </a:solidFill>
                <a:latin typeface="Calibri"/>
              </a:rPr>
              <a:t>lorem</a:t>
            </a:r>
            <a:r>
              <a:rPr lang="en-US" sz="1500" dirty="0">
                <a:solidFill>
                  <a:srgbClr val="3D3935"/>
                </a:solidFill>
                <a:latin typeface="Calibri"/>
              </a:rPr>
              <a:t> </a:t>
            </a:r>
            <a:r>
              <a:rPr lang="en-US" sz="1500" dirty="0" err="1">
                <a:solidFill>
                  <a:srgbClr val="3D3935"/>
                </a:solidFill>
                <a:latin typeface="Calibri"/>
              </a:rPr>
              <a:t>tincidunt</a:t>
            </a:r>
            <a:r>
              <a:rPr lang="en-US" sz="1500" dirty="0">
                <a:solidFill>
                  <a:srgbClr val="3D3935"/>
                </a:solidFill>
                <a:latin typeface="Calibri"/>
              </a:rPr>
              <a:t> </a:t>
            </a:r>
            <a:r>
              <a:rPr lang="en-US" sz="1500" dirty="0" err="1">
                <a:solidFill>
                  <a:srgbClr val="3D3935"/>
                </a:solidFill>
                <a:latin typeface="Calibri"/>
              </a:rPr>
              <a:t>consequat</a:t>
            </a:r>
            <a:r>
              <a:rPr lang="en-US" sz="1500" dirty="0">
                <a:solidFill>
                  <a:srgbClr val="3D3935"/>
                </a:solidFill>
                <a:latin typeface="Calibri"/>
              </a:rPr>
              <a:t>. </a:t>
            </a:r>
            <a:r>
              <a:rPr lang="en-US" sz="1500" dirty="0" err="1">
                <a:solidFill>
                  <a:srgbClr val="3D3935"/>
                </a:solidFill>
                <a:latin typeface="Calibri"/>
              </a:rPr>
              <a:t>Sed</a:t>
            </a:r>
            <a:r>
              <a:rPr lang="en-US" sz="1500" dirty="0">
                <a:solidFill>
                  <a:srgbClr val="3D3935"/>
                </a:solidFill>
                <a:latin typeface="Calibri"/>
              </a:rPr>
              <a:t> </a:t>
            </a:r>
            <a:r>
              <a:rPr lang="en-US" sz="1500" dirty="0" err="1">
                <a:solidFill>
                  <a:srgbClr val="3D3935"/>
                </a:solidFill>
                <a:latin typeface="Calibri"/>
              </a:rPr>
              <a:t>posuere</a:t>
            </a:r>
            <a:r>
              <a:rPr lang="en-US" sz="1500" dirty="0">
                <a:solidFill>
                  <a:srgbClr val="3D3935"/>
                </a:solidFill>
                <a:latin typeface="Calibri"/>
              </a:rPr>
              <a:t> </a:t>
            </a:r>
            <a:r>
              <a:rPr lang="en-US" sz="1500" dirty="0" err="1">
                <a:solidFill>
                  <a:srgbClr val="3D3935"/>
                </a:solidFill>
                <a:latin typeface="Calibri"/>
              </a:rPr>
              <a:t>cursus</a:t>
            </a:r>
            <a:r>
              <a:rPr lang="en-US" sz="1500" dirty="0">
                <a:solidFill>
                  <a:srgbClr val="3D3935"/>
                </a:solidFill>
                <a:latin typeface="Calibri"/>
              </a:rPr>
              <a:t> ligula in </a:t>
            </a:r>
            <a:r>
              <a:rPr lang="en-US" sz="1500" dirty="0" err="1">
                <a:solidFill>
                  <a:srgbClr val="3D3935"/>
                </a:solidFill>
                <a:latin typeface="Calibri"/>
              </a:rPr>
              <a:t>porta</a:t>
            </a:r>
            <a:r>
              <a:rPr lang="en-US" sz="1500" dirty="0">
                <a:solidFill>
                  <a:srgbClr val="3D3935"/>
                </a:solidFill>
                <a:latin typeface="Calibri"/>
              </a:rPr>
              <a:t>. </a:t>
            </a:r>
            <a:r>
              <a:rPr lang="en-US" sz="1500" dirty="0" err="1">
                <a:solidFill>
                  <a:srgbClr val="3D3935"/>
                </a:solidFill>
                <a:latin typeface="Calibri"/>
              </a:rPr>
              <a:t>Ut</a:t>
            </a:r>
            <a:r>
              <a:rPr lang="en-US" sz="1500" dirty="0">
                <a:solidFill>
                  <a:srgbClr val="3D3935"/>
                </a:solidFill>
                <a:latin typeface="Calibri"/>
              </a:rPr>
              <a:t> </a:t>
            </a:r>
            <a:r>
              <a:rPr lang="en-US" sz="1500" dirty="0" err="1">
                <a:solidFill>
                  <a:srgbClr val="3D3935"/>
                </a:solidFill>
                <a:latin typeface="Calibri"/>
              </a:rPr>
              <a:t>quis</a:t>
            </a:r>
            <a:r>
              <a:rPr lang="en-US" sz="1500" dirty="0">
                <a:solidFill>
                  <a:srgbClr val="3D3935"/>
                </a:solidFill>
                <a:latin typeface="Calibri"/>
              </a:rPr>
              <a:t> ex </a:t>
            </a:r>
            <a:r>
              <a:rPr lang="en-US" sz="1500" dirty="0" err="1">
                <a:solidFill>
                  <a:srgbClr val="3D3935"/>
                </a:solidFill>
                <a:latin typeface="Calibri"/>
              </a:rPr>
              <a:t>eget</a:t>
            </a:r>
            <a:r>
              <a:rPr lang="en-US" sz="1500" dirty="0">
                <a:solidFill>
                  <a:srgbClr val="3D3935"/>
                </a:solidFill>
                <a:latin typeface="Calibri"/>
              </a:rPr>
              <a:t> ligula </a:t>
            </a:r>
            <a:r>
              <a:rPr lang="en-US" sz="1500" dirty="0" err="1">
                <a:solidFill>
                  <a:srgbClr val="3D3935"/>
                </a:solidFill>
                <a:latin typeface="Calibri"/>
              </a:rPr>
              <a:t>ultricies</a:t>
            </a:r>
            <a:r>
              <a:rPr lang="en-US" sz="1500" dirty="0">
                <a:solidFill>
                  <a:srgbClr val="3D3935"/>
                </a:solidFill>
                <a:latin typeface="Calibri"/>
              </a:rPr>
              <a:t> </a:t>
            </a:r>
            <a:r>
              <a:rPr lang="en-US" sz="1500" dirty="0" err="1">
                <a:solidFill>
                  <a:srgbClr val="3D3935"/>
                </a:solidFill>
                <a:latin typeface="Calibri"/>
              </a:rPr>
              <a:t>pulvinar</a:t>
            </a:r>
            <a:r>
              <a:rPr lang="en-US" sz="1500" dirty="0">
                <a:solidFill>
                  <a:srgbClr val="3D3935"/>
                </a:solidFill>
                <a:latin typeface="Calibri"/>
              </a:rPr>
              <a:t> </a:t>
            </a:r>
            <a:r>
              <a:rPr lang="en-US" sz="1500" dirty="0" err="1">
                <a:solidFill>
                  <a:srgbClr val="3D3935"/>
                </a:solidFill>
                <a:latin typeface="Calibri"/>
              </a:rPr>
              <a:t>eget</a:t>
            </a:r>
            <a:r>
              <a:rPr lang="en-US" sz="1500" dirty="0">
                <a:solidFill>
                  <a:srgbClr val="3D3935"/>
                </a:solidFill>
                <a:latin typeface="Calibri"/>
              </a:rPr>
              <a:t> </a:t>
            </a:r>
            <a:r>
              <a:rPr lang="en-US" sz="1500" dirty="0" err="1">
                <a:solidFill>
                  <a:srgbClr val="3D3935"/>
                </a:solidFill>
                <a:latin typeface="Calibri"/>
              </a:rPr>
              <a:t>mollis</a:t>
            </a:r>
            <a:r>
              <a:rPr lang="en-US" sz="1500" dirty="0">
                <a:solidFill>
                  <a:srgbClr val="3D3935"/>
                </a:solidFill>
                <a:latin typeface="Calibri"/>
              </a:rPr>
              <a:t> </a:t>
            </a:r>
            <a:r>
              <a:rPr lang="en-US" sz="1500" dirty="0" err="1">
                <a:solidFill>
                  <a:srgbClr val="3D3935"/>
                </a:solidFill>
                <a:latin typeface="Calibri"/>
              </a:rPr>
              <a:t>tellus</a:t>
            </a:r>
            <a:r>
              <a:rPr lang="en-US" sz="1500" dirty="0">
                <a:solidFill>
                  <a:srgbClr val="3D3935"/>
                </a:solidFill>
                <a:latin typeface="Calibri"/>
              </a:rPr>
              <a:t>. </a:t>
            </a:r>
            <a:endParaRPr lang="en-US" dirty="0"/>
          </a:p>
        </p:txBody>
      </p:sp>
      <p:sp>
        <p:nvSpPr>
          <p:cNvPr id="9" name="Picture Placeholder 8"/>
          <p:cNvSpPr>
            <a:spLocks noGrp="1"/>
          </p:cNvSpPr>
          <p:nvPr>
            <p:ph type="pic" sz="quarter" idx="13"/>
          </p:nvPr>
        </p:nvSpPr>
        <p:spPr>
          <a:xfrm>
            <a:off x="5090161" y="1202408"/>
            <a:ext cx="3749039" cy="3751088"/>
          </a:xfrm>
          <a:prstGeom prst="ellipse">
            <a:avLst/>
          </a:prstGeom>
        </p:spPr>
        <p:txBody>
          <a:bodyPr vert="horz"/>
          <a:lstStyle/>
          <a:p>
            <a:r>
              <a:rPr lang="en-US"/>
              <a:t>Click icon to add picture</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114075" y="71321"/>
            <a:ext cx="1579929" cy="1131086"/>
          </a:xfrm>
          <a:prstGeom prst="rect">
            <a:avLst/>
          </a:prstGeom>
        </p:spPr>
      </p:pic>
    </p:spTree>
    <p:extLst>
      <p:ext uri="{BB962C8B-B14F-4D97-AF65-F5344CB8AC3E}">
        <p14:creationId xmlns:p14="http://schemas.microsoft.com/office/powerpoint/2010/main" val="2153870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10" name="Picture 9" descr="NAHB 2 Line CMYK.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544" y="4390506"/>
            <a:ext cx="700414" cy="486547"/>
          </a:xfrm>
          <a:prstGeom prst="rect">
            <a:avLst/>
          </a:prstGeom>
        </p:spPr>
      </p:pic>
      <p:sp>
        <p:nvSpPr>
          <p:cNvPr id="12" name="Text Placeholder 2"/>
          <p:cNvSpPr>
            <a:spLocks noGrp="1"/>
          </p:cNvSpPr>
          <p:nvPr>
            <p:ph type="body" sz="quarter" idx="10" hasCustomPrompt="1"/>
          </p:nvPr>
        </p:nvSpPr>
        <p:spPr>
          <a:xfrm>
            <a:off x="1465855" y="71321"/>
            <a:ext cx="3888465" cy="1131087"/>
          </a:xfrm>
          <a:prstGeom prst="rect">
            <a:avLst/>
          </a:prstGeom>
        </p:spPr>
        <p:txBody>
          <a:bodyPr vert="horz" lIns="0" tIns="0" rIns="0" bIns="0" anchor="ctr" anchorCtr="0"/>
          <a:lstStyle>
            <a:lvl1pPr marL="0" indent="0">
              <a:spcBef>
                <a:spcPts val="0"/>
              </a:spcBef>
              <a:spcAft>
                <a:spcPts val="600"/>
              </a:spcAft>
              <a:buNone/>
              <a:defRPr sz="3600" b="0" i="0">
                <a:solidFill>
                  <a:schemeClr val="accent3"/>
                </a:solidFill>
                <a:latin typeface="Calibri Light"/>
                <a:cs typeface="Calibri Light"/>
              </a:defRPr>
            </a:lvl1pPr>
          </a:lstStyle>
          <a:p>
            <a:pPr lvl="0"/>
            <a:r>
              <a:rPr lang="en-US" dirty="0"/>
              <a:t>Page Header</a:t>
            </a:r>
          </a:p>
        </p:txBody>
      </p:sp>
      <p:sp>
        <p:nvSpPr>
          <p:cNvPr id="13" name="Text Placeholder 5"/>
          <p:cNvSpPr>
            <a:spLocks noGrp="1"/>
          </p:cNvSpPr>
          <p:nvPr>
            <p:ph type="body" sz="quarter" idx="11" hasCustomPrompt="1"/>
          </p:nvPr>
        </p:nvSpPr>
        <p:spPr>
          <a:xfrm>
            <a:off x="1465855" y="1404346"/>
            <a:ext cx="3888465" cy="2986160"/>
          </a:xfrm>
          <a:prstGeom prst="rect">
            <a:avLst/>
          </a:prstGeom>
        </p:spPr>
        <p:txBody>
          <a:bodyPr vert="horz" lIns="0" tIns="0" rIns="0" bIns="0"/>
          <a:lstStyle>
            <a:lvl1pPr marL="0" indent="0">
              <a:lnSpc>
                <a:spcPts val="2100"/>
              </a:lnSpc>
              <a:spcBef>
                <a:spcPts val="0"/>
              </a:spcBef>
              <a:spcAft>
                <a:spcPts val="600"/>
              </a:spcAft>
              <a:buNone/>
              <a:defRPr lang="en-US" sz="1500" smtClean="0"/>
            </a:lvl1pPr>
            <a:lvl2pPr marL="742950" indent="-285750">
              <a:buFont typeface="Arial"/>
              <a:buChar char="•"/>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sz="1500" dirty="0" err="1">
                <a:solidFill>
                  <a:srgbClr val="3D3935"/>
                </a:solidFill>
                <a:latin typeface="+mn-lt"/>
              </a:rPr>
              <a:t>consectetur</a:t>
            </a:r>
            <a:r>
              <a:rPr lang="en-US" sz="1500" dirty="0">
                <a:solidFill>
                  <a:srgbClr val="3D3935"/>
                </a:solidFill>
                <a:latin typeface="+mn-lt"/>
              </a:rPr>
              <a:t> </a:t>
            </a:r>
            <a:r>
              <a:rPr lang="en-US" sz="1500" dirty="0" err="1">
                <a:solidFill>
                  <a:srgbClr val="3D3935"/>
                </a:solidFill>
                <a:latin typeface="+mn-lt"/>
              </a:rPr>
              <a:t>adipiscing</a:t>
            </a:r>
            <a:r>
              <a:rPr lang="en-US" sz="1500" dirty="0">
                <a:solidFill>
                  <a:srgbClr val="3D3935"/>
                </a:solidFill>
                <a:latin typeface="+mn-lt"/>
              </a:rPr>
              <a:t> </a:t>
            </a:r>
            <a:r>
              <a:rPr lang="en-US" sz="1500" dirty="0" err="1">
                <a:solidFill>
                  <a:srgbClr val="3D3935"/>
                </a:solidFill>
                <a:latin typeface="+mn-lt"/>
              </a:rPr>
              <a:t>elit</a:t>
            </a:r>
            <a:r>
              <a:rPr lang="en-US" sz="1500" dirty="0">
                <a:solidFill>
                  <a:srgbClr val="3D3935"/>
                </a:solidFill>
                <a:latin typeface="+mn-lt"/>
              </a:rPr>
              <a:t>. </a:t>
            </a:r>
            <a:r>
              <a:rPr lang="en-US" sz="1500" dirty="0" err="1">
                <a:solidFill>
                  <a:srgbClr val="3D3935"/>
                </a:solidFill>
                <a:latin typeface="+mn-lt"/>
              </a:rPr>
              <a:t>Vestibulum</a:t>
            </a:r>
            <a:r>
              <a:rPr lang="en-US" sz="1500" dirty="0">
                <a:solidFill>
                  <a:srgbClr val="3D3935"/>
                </a:solidFill>
                <a:latin typeface="+mn-lt"/>
              </a:rPr>
              <a:t> ac ante </a:t>
            </a:r>
            <a:r>
              <a:rPr lang="en-US" sz="1500" dirty="0" err="1">
                <a:solidFill>
                  <a:srgbClr val="3D3935"/>
                </a:solidFill>
                <a:latin typeface="+mn-lt"/>
              </a:rPr>
              <a:t>feugiat</a:t>
            </a:r>
            <a:r>
              <a:rPr lang="en-US" sz="1500" dirty="0">
                <a:solidFill>
                  <a:srgbClr val="3D3935"/>
                </a:solidFill>
                <a:latin typeface="+mn-lt"/>
              </a:rPr>
              <a:t>, </a:t>
            </a:r>
            <a:r>
              <a:rPr lang="en-US" sz="1500" dirty="0" err="1">
                <a:solidFill>
                  <a:srgbClr val="3D3935"/>
                </a:solidFill>
                <a:latin typeface="+mn-lt"/>
              </a:rPr>
              <a:t>maximus</a:t>
            </a:r>
            <a:r>
              <a:rPr lang="en-US" sz="1500" dirty="0">
                <a:solidFill>
                  <a:srgbClr val="3D3935"/>
                </a:solidFill>
                <a:latin typeface="+mn-lt"/>
              </a:rPr>
              <a:t> </a:t>
            </a:r>
            <a:r>
              <a:rPr lang="en-US" sz="1500" dirty="0" err="1">
                <a:solidFill>
                  <a:srgbClr val="3D3935"/>
                </a:solidFill>
                <a:latin typeface="+mn-lt"/>
              </a:rPr>
              <a:t>erat</a:t>
            </a:r>
            <a:r>
              <a:rPr lang="en-US" sz="1500" dirty="0">
                <a:solidFill>
                  <a:srgbClr val="3D3935"/>
                </a:solidFill>
                <a:latin typeface="+mn-lt"/>
              </a:rPr>
              <a:t> et, </a:t>
            </a:r>
            <a:r>
              <a:rPr lang="en-US" sz="1500" dirty="0" err="1">
                <a:solidFill>
                  <a:srgbClr val="3D3935"/>
                </a:solidFill>
                <a:latin typeface="+mn-lt"/>
              </a:rPr>
              <a:t>accumsan</a:t>
            </a:r>
            <a:r>
              <a:rPr lang="en-US" sz="1500" dirty="0">
                <a:solidFill>
                  <a:srgbClr val="3D3935"/>
                </a:solidFill>
                <a:latin typeface="+mn-lt"/>
              </a:rPr>
              <a:t> </a:t>
            </a:r>
            <a:r>
              <a:rPr lang="en-US" sz="1500" dirty="0" err="1">
                <a:solidFill>
                  <a:srgbClr val="3D3935"/>
                </a:solidFill>
                <a:latin typeface="+mn-lt"/>
              </a:rPr>
              <a:t>neque</a:t>
            </a:r>
            <a:r>
              <a:rPr lang="en-US" sz="1500" dirty="0">
                <a:solidFill>
                  <a:srgbClr val="3D3935"/>
                </a:solidFill>
                <a:latin typeface="+mn-lt"/>
              </a:rPr>
              <a:t>. </a:t>
            </a:r>
            <a:r>
              <a:rPr lang="en-US" sz="1500" dirty="0" err="1">
                <a:solidFill>
                  <a:srgbClr val="3D3935"/>
                </a:solidFill>
                <a:latin typeface="+mn-lt"/>
              </a:rPr>
              <a:t>Nulla</a:t>
            </a:r>
            <a:r>
              <a:rPr lang="en-US" sz="1500" dirty="0">
                <a:solidFill>
                  <a:srgbClr val="3D3935"/>
                </a:solidFill>
                <a:latin typeface="+mn-lt"/>
              </a:rPr>
              <a:t> </a:t>
            </a:r>
            <a:r>
              <a:rPr lang="en-US" sz="1500" dirty="0" err="1">
                <a:solidFill>
                  <a:srgbClr val="3D3935"/>
                </a:solidFill>
                <a:latin typeface="+mn-lt"/>
              </a:rPr>
              <a:t>lacinia</a:t>
            </a:r>
            <a:r>
              <a:rPr lang="en-US" sz="1500" dirty="0">
                <a:solidFill>
                  <a:srgbClr val="3D3935"/>
                </a:solidFill>
                <a:latin typeface="+mn-lt"/>
              </a:rPr>
              <a:t> </a:t>
            </a:r>
            <a:r>
              <a:rPr lang="en-US" sz="1500" dirty="0" err="1">
                <a:solidFill>
                  <a:srgbClr val="3D3935"/>
                </a:solidFill>
                <a:latin typeface="+mn-lt"/>
              </a:rPr>
              <a:t>purus</a:t>
            </a:r>
            <a:r>
              <a:rPr lang="en-US" sz="1500" dirty="0">
                <a:solidFill>
                  <a:srgbClr val="3D3935"/>
                </a:solidFill>
                <a:latin typeface="+mn-lt"/>
              </a:rPr>
              <a:t> a </a:t>
            </a:r>
            <a:r>
              <a:rPr lang="en-US" sz="1500" dirty="0" err="1">
                <a:solidFill>
                  <a:srgbClr val="3D3935"/>
                </a:solidFill>
                <a:latin typeface="+mn-lt"/>
              </a:rPr>
              <a:t>lorem</a:t>
            </a:r>
            <a:r>
              <a:rPr lang="en-US" sz="1500" dirty="0">
                <a:solidFill>
                  <a:srgbClr val="3D3935"/>
                </a:solidFill>
                <a:latin typeface="+mn-lt"/>
              </a:rPr>
              <a:t> </a:t>
            </a:r>
            <a:r>
              <a:rPr lang="en-US" sz="1500" dirty="0" err="1">
                <a:solidFill>
                  <a:srgbClr val="3D3935"/>
                </a:solidFill>
                <a:latin typeface="+mn-lt"/>
              </a:rPr>
              <a:t>tincidunt</a:t>
            </a:r>
            <a:r>
              <a:rPr lang="en-US" sz="1500" dirty="0">
                <a:solidFill>
                  <a:srgbClr val="3D3935"/>
                </a:solidFill>
                <a:latin typeface="+mn-lt"/>
              </a:rPr>
              <a:t> </a:t>
            </a:r>
            <a:r>
              <a:rPr lang="en-US" sz="1500" dirty="0" err="1">
                <a:solidFill>
                  <a:srgbClr val="3D3935"/>
                </a:solidFill>
                <a:latin typeface="+mn-lt"/>
              </a:rPr>
              <a:t>consequat</a:t>
            </a:r>
            <a:r>
              <a:rPr lang="en-US" sz="1500" dirty="0">
                <a:solidFill>
                  <a:srgbClr val="3D3935"/>
                </a:solidFill>
                <a:latin typeface="+mn-lt"/>
              </a:rPr>
              <a:t>. </a:t>
            </a:r>
            <a:r>
              <a:rPr lang="en-US" sz="1500" dirty="0" err="1">
                <a:solidFill>
                  <a:srgbClr val="3D3935"/>
                </a:solidFill>
                <a:latin typeface="+mn-lt"/>
              </a:rPr>
              <a:t>Sed</a:t>
            </a:r>
            <a:r>
              <a:rPr lang="en-US" sz="1500" dirty="0">
                <a:solidFill>
                  <a:srgbClr val="3D3935"/>
                </a:solidFill>
                <a:latin typeface="+mn-lt"/>
              </a:rPr>
              <a:t> </a:t>
            </a:r>
            <a:r>
              <a:rPr lang="en-US" sz="1500" dirty="0" err="1">
                <a:solidFill>
                  <a:srgbClr val="3D3935"/>
                </a:solidFill>
                <a:latin typeface="+mn-lt"/>
              </a:rPr>
              <a:t>posuere</a:t>
            </a:r>
            <a:r>
              <a:rPr lang="en-US" sz="1500" dirty="0">
                <a:solidFill>
                  <a:srgbClr val="3D3935"/>
                </a:solidFill>
                <a:latin typeface="+mn-lt"/>
              </a:rPr>
              <a:t> </a:t>
            </a:r>
            <a:r>
              <a:rPr lang="en-US" sz="1500" dirty="0" err="1">
                <a:solidFill>
                  <a:srgbClr val="3D3935"/>
                </a:solidFill>
                <a:latin typeface="+mn-lt"/>
              </a:rPr>
              <a:t>cursus</a:t>
            </a:r>
            <a:r>
              <a:rPr lang="en-US" sz="1500" dirty="0">
                <a:solidFill>
                  <a:srgbClr val="3D3935"/>
                </a:solidFill>
                <a:latin typeface="+mn-lt"/>
              </a:rPr>
              <a:t> ligula in </a:t>
            </a:r>
            <a:r>
              <a:rPr lang="en-US" sz="1500" dirty="0" err="1">
                <a:solidFill>
                  <a:srgbClr val="3D3935"/>
                </a:solidFill>
                <a:latin typeface="+mn-lt"/>
              </a:rPr>
              <a:t>porta</a:t>
            </a:r>
            <a:r>
              <a:rPr lang="en-US" sz="1500" dirty="0">
                <a:solidFill>
                  <a:srgbClr val="3D3935"/>
                </a:solidFill>
                <a:latin typeface="+mn-lt"/>
              </a:rPr>
              <a:t>. </a:t>
            </a:r>
            <a:r>
              <a:rPr lang="en-US" sz="1500" dirty="0" err="1">
                <a:solidFill>
                  <a:srgbClr val="3D3935"/>
                </a:solidFill>
                <a:latin typeface="+mn-lt"/>
              </a:rPr>
              <a:t>Ut</a:t>
            </a:r>
            <a:r>
              <a:rPr lang="en-US" sz="1500" dirty="0">
                <a:solidFill>
                  <a:srgbClr val="3D3935"/>
                </a:solidFill>
                <a:latin typeface="+mn-lt"/>
              </a:rPr>
              <a:t> </a:t>
            </a:r>
            <a:r>
              <a:rPr lang="en-US" sz="1500" dirty="0" err="1">
                <a:solidFill>
                  <a:srgbClr val="3D3935"/>
                </a:solidFill>
                <a:latin typeface="+mn-lt"/>
              </a:rPr>
              <a:t>quis</a:t>
            </a:r>
            <a:r>
              <a:rPr lang="en-US" sz="1500" dirty="0">
                <a:solidFill>
                  <a:srgbClr val="3D3935"/>
                </a:solidFill>
                <a:latin typeface="+mn-lt"/>
              </a:rPr>
              <a:t> ex </a:t>
            </a:r>
            <a:r>
              <a:rPr lang="en-US" sz="1500" dirty="0" err="1">
                <a:solidFill>
                  <a:srgbClr val="3D3935"/>
                </a:solidFill>
                <a:latin typeface="+mn-lt"/>
              </a:rPr>
              <a:t>eget</a:t>
            </a:r>
            <a:r>
              <a:rPr lang="en-US" sz="1500" dirty="0">
                <a:solidFill>
                  <a:srgbClr val="3D3935"/>
                </a:solidFill>
                <a:latin typeface="+mn-lt"/>
              </a:rPr>
              <a:t> ligula </a:t>
            </a:r>
            <a:r>
              <a:rPr lang="en-US" sz="1500" dirty="0" err="1">
                <a:solidFill>
                  <a:srgbClr val="3D3935"/>
                </a:solidFill>
                <a:latin typeface="+mn-lt"/>
              </a:rPr>
              <a:t>ultricies</a:t>
            </a:r>
            <a:r>
              <a:rPr lang="en-US" sz="1500" dirty="0">
                <a:solidFill>
                  <a:srgbClr val="3D3935"/>
                </a:solidFill>
                <a:latin typeface="+mn-lt"/>
              </a:rPr>
              <a:t> </a:t>
            </a:r>
            <a:r>
              <a:rPr lang="en-US" sz="1500" dirty="0" err="1">
                <a:solidFill>
                  <a:srgbClr val="3D3935"/>
                </a:solidFill>
                <a:latin typeface="+mn-lt"/>
              </a:rPr>
              <a:t>pulvinar</a:t>
            </a:r>
            <a:r>
              <a:rPr lang="en-US" sz="1500" dirty="0">
                <a:solidFill>
                  <a:srgbClr val="3D3935"/>
                </a:solidFill>
                <a:latin typeface="+mn-lt"/>
              </a:rPr>
              <a:t> </a:t>
            </a:r>
            <a:r>
              <a:rPr lang="en-US" sz="1500" dirty="0" err="1">
                <a:solidFill>
                  <a:srgbClr val="3D3935"/>
                </a:solidFill>
                <a:latin typeface="+mn-lt"/>
              </a:rPr>
              <a:t>eget</a:t>
            </a:r>
            <a:r>
              <a:rPr lang="en-US" sz="1500" dirty="0">
                <a:solidFill>
                  <a:srgbClr val="3D3935"/>
                </a:solidFill>
                <a:latin typeface="+mn-lt"/>
              </a:rPr>
              <a:t> </a:t>
            </a:r>
            <a:r>
              <a:rPr lang="en-US" sz="1500" dirty="0" err="1">
                <a:solidFill>
                  <a:srgbClr val="3D3935"/>
                </a:solidFill>
                <a:latin typeface="+mn-lt"/>
              </a:rPr>
              <a:t>mollis</a:t>
            </a:r>
            <a:r>
              <a:rPr lang="en-US" sz="1500" dirty="0">
                <a:solidFill>
                  <a:srgbClr val="3D3935"/>
                </a:solidFill>
                <a:latin typeface="+mn-lt"/>
              </a:rPr>
              <a:t> </a:t>
            </a:r>
            <a:r>
              <a:rPr lang="en-US" sz="1500" dirty="0" err="1">
                <a:solidFill>
                  <a:srgbClr val="3D3935"/>
                </a:solidFill>
                <a:latin typeface="+mn-lt"/>
              </a:rPr>
              <a:t>tellus</a:t>
            </a:r>
            <a:r>
              <a:rPr lang="en-US" sz="1500" dirty="0">
                <a:solidFill>
                  <a:srgbClr val="3D3935"/>
                </a:solidFill>
                <a:latin typeface="+mn-lt"/>
              </a:rPr>
              <a:t>. </a:t>
            </a:r>
          </a:p>
          <a:p>
            <a:pPr lvl="1"/>
            <a:r>
              <a:rPr lang="en-US" dirty="0"/>
              <a:t>Bullet number one</a:t>
            </a:r>
          </a:p>
          <a:p>
            <a:pPr lvl="1"/>
            <a:r>
              <a:rPr lang="en-US" dirty="0"/>
              <a:t>Bullet number two</a:t>
            </a:r>
          </a:p>
        </p:txBody>
      </p:sp>
      <p:sp>
        <p:nvSpPr>
          <p:cNvPr id="4" name="Picture Placeholder 3"/>
          <p:cNvSpPr>
            <a:spLocks noGrp="1"/>
          </p:cNvSpPr>
          <p:nvPr>
            <p:ph type="pic" sz="quarter" idx="13"/>
          </p:nvPr>
        </p:nvSpPr>
        <p:spPr>
          <a:xfrm>
            <a:off x="5621338" y="203553"/>
            <a:ext cx="3005137" cy="2238375"/>
          </a:xfrm>
          <a:prstGeom prst="rect">
            <a:avLst/>
          </a:prstGeom>
        </p:spPr>
        <p:txBody>
          <a:bodyPr vert="horz"/>
          <a:lstStyle/>
          <a:p>
            <a:r>
              <a:rPr lang="en-US"/>
              <a:t>Click icon to add picture</a:t>
            </a:r>
          </a:p>
        </p:txBody>
      </p:sp>
      <p:sp>
        <p:nvSpPr>
          <p:cNvPr id="16" name="Picture Placeholder 3"/>
          <p:cNvSpPr>
            <a:spLocks noGrp="1"/>
          </p:cNvSpPr>
          <p:nvPr>
            <p:ph type="pic" sz="quarter" idx="14"/>
          </p:nvPr>
        </p:nvSpPr>
        <p:spPr>
          <a:xfrm>
            <a:off x="5621446" y="2659351"/>
            <a:ext cx="3005137" cy="2238375"/>
          </a:xfrm>
          <a:prstGeom prst="rect">
            <a:avLst/>
          </a:prstGeom>
        </p:spPr>
        <p:txBody>
          <a:bodyPr vert="horz"/>
          <a:lstStyle/>
          <a:p>
            <a:r>
              <a:rPr lang="en-US"/>
              <a:t>Click icon to add picture</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114075" y="71321"/>
            <a:ext cx="1579929" cy="1131086"/>
          </a:xfrm>
          <a:prstGeom prst="rect">
            <a:avLst/>
          </a:prstGeom>
        </p:spPr>
      </p:pic>
    </p:spTree>
    <p:extLst>
      <p:ext uri="{BB962C8B-B14F-4D97-AF65-F5344CB8AC3E}">
        <p14:creationId xmlns:p14="http://schemas.microsoft.com/office/powerpoint/2010/main" val="1392706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699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2" r:id="rId5"/>
    <p:sldLayoutId id="2147483653" r:id="rId6"/>
    <p:sldLayoutId id="2147483656" r:id="rId7"/>
    <p:sldLayoutId id="2147483660" r:id="rId8"/>
    <p:sldLayoutId id="2147483659" r:id="rId9"/>
    <p:sldLayoutId id="2147483662" r:id="rId10"/>
    <p:sldLayoutId id="2147483658" r:id="rId11"/>
    <p:sldLayoutId id="2147483657" r:id="rId12"/>
    <p:sldLayoutId id="2147483655" r:id="rId13"/>
    <p:sldLayoutId id="2147483661"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file:///C:\Users\njulian\OneDrive%20-%20NAHB\Desktop\Looking%20Behind%20the%20Curtain.pdf"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www.nahb.org/"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081225" y="1433722"/>
            <a:ext cx="2605575" cy="3229718"/>
          </a:xfrm>
        </p:spPr>
        <p:txBody>
          <a:bodyPr/>
          <a:lstStyle/>
          <a:p>
            <a:r>
              <a:rPr lang="en-US" sz="3200" dirty="0"/>
              <a:t>The Challenges of Impact Fees</a:t>
            </a:r>
          </a:p>
        </p:txBody>
      </p:sp>
    </p:spTree>
    <p:extLst>
      <p:ext uri="{BB962C8B-B14F-4D97-AF65-F5344CB8AC3E}">
        <p14:creationId xmlns:p14="http://schemas.microsoft.com/office/powerpoint/2010/main" val="268967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C9AFF3-AFCD-43DB-82FB-D24D234C9E62}"/>
              </a:ext>
            </a:extLst>
          </p:cNvPr>
          <p:cNvSpPr>
            <a:spLocks noGrp="1"/>
          </p:cNvSpPr>
          <p:nvPr>
            <p:ph type="body" sz="quarter" idx="10"/>
          </p:nvPr>
        </p:nvSpPr>
        <p:spPr/>
        <p:txBody>
          <a:bodyPr/>
          <a:lstStyle/>
          <a:p>
            <a:r>
              <a:rPr lang="en-US" dirty="0"/>
              <a:t>Misuses of Fees</a:t>
            </a:r>
          </a:p>
        </p:txBody>
      </p:sp>
      <p:sp>
        <p:nvSpPr>
          <p:cNvPr id="5" name="Text Placeholder 2">
            <a:extLst>
              <a:ext uri="{FF2B5EF4-FFF2-40B4-BE49-F238E27FC236}">
                <a16:creationId xmlns:a16="http://schemas.microsoft.com/office/drawing/2014/main" id="{2FD16459-2957-4876-B2F4-7E2CB2C15FD9}"/>
              </a:ext>
            </a:extLst>
          </p:cNvPr>
          <p:cNvSpPr txBox="1">
            <a:spLocks/>
          </p:cNvSpPr>
          <p:nvPr/>
        </p:nvSpPr>
        <p:spPr>
          <a:xfrm>
            <a:off x="1465855" y="1404346"/>
            <a:ext cx="3404096" cy="245645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endParaRPr lang="en-US" sz="2000" dirty="0"/>
          </a:p>
        </p:txBody>
      </p:sp>
      <p:sp>
        <p:nvSpPr>
          <p:cNvPr id="6" name="Text Placeholder 2">
            <a:extLst>
              <a:ext uri="{FF2B5EF4-FFF2-40B4-BE49-F238E27FC236}">
                <a16:creationId xmlns:a16="http://schemas.microsoft.com/office/drawing/2014/main" id="{DC3F3ACB-C2AB-45FC-9B8E-B6E83BFFC740}"/>
              </a:ext>
            </a:extLst>
          </p:cNvPr>
          <p:cNvSpPr txBox="1">
            <a:spLocks/>
          </p:cNvSpPr>
          <p:nvPr/>
        </p:nvSpPr>
        <p:spPr>
          <a:xfrm>
            <a:off x="1618255" y="1404345"/>
            <a:ext cx="3404096" cy="245645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2000" dirty="0"/>
              <a:t>Misappropriation of Fees</a:t>
            </a:r>
          </a:p>
          <a:p>
            <a:pPr marL="285750" indent="-285750">
              <a:buFont typeface="Arial" panose="020B0604020202020204" pitchFamily="34" charset="0"/>
              <a:buChar char="•"/>
            </a:pPr>
            <a:r>
              <a:rPr lang="en-US" sz="2000" dirty="0"/>
              <a:t>Using Fees to Correct Existing Deficiencies</a:t>
            </a:r>
          </a:p>
          <a:p>
            <a:pPr marL="285750" indent="-285750">
              <a:buFont typeface="Arial" panose="020B0604020202020204" pitchFamily="34" charset="0"/>
              <a:buChar char="•"/>
            </a:pPr>
            <a:r>
              <a:rPr lang="en-US" sz="2000" dirty="0"/>
              <a:t>Using Specific Impact Fees to Fund Non-Authorized Capital Facilities</a:t>
            </a:r>
          </a:p>
          <a:p>
            <a:pPr marL="0" indent="0">
              <a:buNone/>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
        <p:nvSpPr>
          <p:cNvPr id="7" name="Text Placeholder 2">
            <a:extLst>
              <a:ext uri="{FF2B5EF4-FFF2-40B4-BE49-F238E27FC236}">
                <a16:creationId xmlns:a16="http://schemas.microsoft.com/office/drawing/2014/main" id="{72EBBA85-D256-4D74-B05D-1A2417B0ADB2}"/>
              </a:ext>
            </a:extLst>
          </p:cNvPr>
          <p:cNvSpPr txBox="1">
            <a:spLocks/>
          </p:cNvSpPr>
          <p:nvPr/>
        </p:nvSpPr>
        <p:spPr>
          <a:xfrm>
            <a:off x="5057645" y="1404346"/>
            <a:ext cx="3136625" cy="2456453"/>
          </a:xfrm>
          <a:prstGeom prst="rect">
            <a:avLst/>
          </a:prstGeom>
        </p:spPr>
        <p:txBody>
          <a:bodyPr vert="horz" lIns="0" tIns="0" rIns="0" bIns="0"/>
          <a:lstStyle>
            <a:lvl1pPr marL="0" indent="0" algn="l" defTabSz="457200" rtl="0" eaLnBrk="1" latinLnBrk="0" hangingPunct="1">
              <a:lnSpc>
                <a:spcPts val="2100"/>
              </a:lnSpc>
              <a:spcBef>
                <a:spcPts val="0"/>
              </a:spcBef>
              <a:spcAft>
                <a:spcPts val="600"/>
              </a:spcAft>
              <a:buFont typeface="Arial"/>
              <a:buNone/>
              <a:defRPr lang="en-US" sz="1500" kern="1200" smtClean="0">
                <a:solidFill>
                  <a:schemeClr val="tx1"/>
                </a:solidFill>
                <a:latin typeface="+mn-lt"/>
                <a:ea typeface="+mn-ea"/>
                <a:cs typeface="+mn-cs"/>
              </a:defRPr>
            </a:lvl1pPr>
            <a:lvl2pPr marL="457200" indent="0" algn="l" defTabSz="457200" rtl="0" eaLnBrk="1" latinLnBrk="0" hangingPunct="1">
              <a:spcBef>
                <a:spcPct val="20000"/>
              </a:spcBef>
              <a:buFont typeface="Arial"/>
              <a:buNone/>
              <a:defRPr sz="1500" kern="1200">
                <a:solidFill>
                  <a:schemeClr val="tx1"/>
                </a:solidFill>
                <a:latin typeface="Calibri"/>
                <a:ea typeface="+mn-ea"/>
                <a:cs typeface="Calibri"/>
              </a:defRPr>
            </a:lvl2pPr>
            <a:lvl3pPr marL="914400" indent="0" algn="l" defTabSz="457200" rtl="0" eaLnBrk="1" latinLnBrk="0" hangingPunct="1">
              <a:spcBef>
                <a:spcPct val="20000"/>
              </a:spcBef>
              <a:buFont typeface="Arial"/>
              <a:buNone/>
              <a:defRPr sz="1500" kern="1200">
                <a:solidFill>
                  <a:schemeClr val="tx1"/>
                </a:solidFill>
                <a:latin typeface="Calibri"/>
                <a:ea typeface="+mn-ea"/>
                <a:cs typeface="Calibri"/>
              </a:defRPr>
            </a:lvl3pPr>
            <a:lvl4pPr marL="1371600" indent="0" algn="l" defTabSz="457200" rtl="0" eaLnBrk="1" latinLnBrk="0" hangingPunct="1">
              <a:spcBef>
                <a:spcPct val="20000"/>
              </a:spcBef>
              <a:buFont typeface="Arial"/>
              <a:buNone/>
              <a:defRPr sz="1500" kern="1200">
                <a:solidFill>
                  <a:schemeClr val="tx1"/>
                </a:solidFill>
                <a:latin typeface="Calibri"/>
                <a:ea typeface="+mn-ea"/>
                <a:cs typeface="Calibri"/>
              </a:defRPr>
            </a:lvl4pPr>
            <a:lvl5pPr marL="1828800" indent="0" algn="l" defTabSz="457200" rtl="0" eaLnBrk="1" latinLnBrk="0" hangingPunct="1">
              <a:spcBef>
                <a:spcPct val="20000"/>
              </a:spcBef>
              <a:buFont typeface="Arial"/>
              <a:buNone/>
              <a:defRPr sz="15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2000" dirty="0"/>
              <a:t>Using Fees for the Payment of Non-Capital Assets</a:t>
            </a:r>
          </a:p>
          <a:p>
            <a:pPr marL="285750" indent="-285750">
              <a:buFont typeface="Arial" panose="020B0604020202020204" pitchFamily="34" charset="0"/>
              <a:buChar char="•"/>
            </a:pPr>
            <a:r>
              <a:rPr lang="en-US" sz="2000" dirty="0"/>
              <a:t>Using Fees for the Repair and Maintenance of Existing Facilities</a:t>
            </a:r>
          </a:p>
          <a:p>
            <a:pPr marL="285750" indent="-285750">
              <a:buFont typeface="Arial" panose="020B0604020202020204" pitchFamily="34" charset="0"/>
              <a:buChar char="•"/>
            </a:pPr>
            <a:r>
              <a:rPr lang="en-US" sz="2000" dirty="0">
                <a:hlinkClick r:id="rId3" action="ppaction://hlinkfile"/>
              </a:rPr>
              <a:t>Looking Behind the Curtain</a:t>
            </a: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100094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86403" y="71321"/>
            <a:ext cx="6977105" cy="1131087"/>
          </a:xfrm>
        </p:spPr>
        <p:txBody>
          <a:bodyPr/>
          <a:lstStyle/>
          <a:p>
            <a:r>
              <a:rPr lang="en-US" dirty="0"/>
              <a:t>The Comprehensive Plan and Capital Improvement Plan</a:t>
            </a:r>
          </a:p>
        </p:txBody>
      </p:sp>
      <p:sp>
        <p:nvSpPr>
          <p:cNvPr id="3" name="Text Placeholder 2"/>
          <p:cNvSpPr>
            <a:spLocks noGrp="1"/>
          </p:cNvSpPr>
          <p:nvPr>
            <p:ph type="body" sz="quarter" idx="11"/>
          </p:nvPr>
        </p:nvSpPr>
        <p:spPr>
          <a:xfrm>
            <a:off x="1465855" y="1404346"/>
            <a:ext cx="3624306" cy="2456453"/>
          </a:xfrm>
        </p:spPr>
        <p:txBody>
          <a:bodyPr/>
          <a:lstStyle/>
          <a:p>
            <a:pPr marL="285750" indent="-285750">
              <a:buFont typeface="Arial" panose="020B0604020202020204" pitchFamily="34" charset="0"/>
              <a:buChar char="•"/>
            </a:pPr>
            <a:r>
              <a:rPr lang="en-US" sz="2000" dirty="0"/>
              <a:t>The public facility needs assessment should not be a "wish list“</a:t>
            </a:r>
          </a:p>
          <a:p>
            <a:pPr marL="285750" indent="-285750">
              <a:buFont typeface="Arial" panose="020B0604020202020204" pitchFamily="34" charset="0"/>
              <a:buChar char="•"/>
            </a:pPr>
            <a:r>
              <a:rPr lang="en-US" sz="2000" dirty="0"/>
              <a:t>The capital improvement plan (CIP) will identify costs and funding to the facilities identified in the comprehensive plan </a:t>
            </a:r>
          </a:p>
        </p:txBody>
      </p:sp>
      <p:pic>
        <p:nvPicPr>
          <p:cNvPr id="5" name="Picture Placeholder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6681" r="16681"/>
          <a:stretch>
            <a:fillRect/>
          </a:stretch>
        </p:blipFill>
        <p:spPr/>
      </p:pic>
      <p:sp>
        <p:nvSpPr>
          <p:cNvPr id="6" name="TextBox 5"/>
          <p:cNvSpPr txBox="1"/>
          <p:nvPr/>
        </p:nvSpPr>
        <p:spPr>
          <a:xfrm>
            <a:off x="5973062" y="4935479"/>
            <a:ext cx="1983235" cy="215444"/>
          </a:xfrm>
          <a:prstGeom prst="rect">
            <a:avLst/>
          </a:prstGeom>
          <a:noFill/>
        </p:spPr>
        <p:txBody>
          <a:bodyPr wrap="none" rtlCol="0">
            <a:spAutoFit/>
          </a:bodyPr>
          <a:lstStyle/>
          <a:p>
            <a:r>
              <a:rPr lang="en-US" sz="800" dirty="0">
                <a:solidFill>
                  <a:schemeClr val="bg1">
                    <a:lumMod val="65000"/>
                  </a:schemeClr>
                </a:solidFill>
              </a:rPr>
              <a:t>Alto at Midtown, Jeffrey Aron Photography</a:t>
            </a:r>
          </a:p>
        </p:txBody>
      </p:sp>
    </p:spTree>
    <p:extLst>
      <p:ext uri="{BB962C8B-B14F-4D97-AF65-F5344CB8AC3E}">
        <p14:creationId xmlns:p14="http://schemas.microsoft.com/office/powerpoint/2010/main" val="2957172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Independent Fee Calculation Study</a:t>
            </a:r>
          </a:p>
        </p:txBody>
      </p:sp>
      <p:sp>
        <p:nvSpPr>
          <p:cNvPr id="3" name="Text Placeholder 2"/>
          <p:cNvSpPr>
            <a:spLocks noGrp="1"/>
          </p:cNvSpPr>
          <p:nvPr>
            <p:ph type="body" sz="quarter" idx="11"/>
          </p:nvPr>
        </p:nvSpPr>
        <p:spPr>
          <a:xfrm>
            <a:off x="1465855" y="1404346"/>
            <a:ext cx="3624306" cy="2456453"/>
          </a:xfrm>
        </p:spPr>
        <p:txBody>
          <a:bodyPr/>
          <a:lstStyle/>
          <a:p>
            <a:pPr marL="285750" indent="-285750">
              <a:buFont typeface="Arial" panose="020B0604020202020204" pitchFamily="34" charset="0"/>
              <a:buChar char="•"/>
            </a:pPr>
            <a:r>
              <a:rPr lang="en-US" sz="2000" dirty="0"/>
              <a:t>Impact Fee Reduction</a:t>
            </a:r>
          </a:p>
          <a:p>
            <a:pPr marL="285750" indent="-285750">
              <a:buFont typeface="Arial" panose="020B0604020202020204" pitchFamily="34" charset="0"/>
              <a:buChar char="•"/>
            </a:pPr>
            <a:r>
              <a:rPr lang="en-US" sz="2000" dirty="0"/>
              <a:t>Independent Fee Study Considerations</a:t>
            </a:r>
          </a:p>
        </p:txBody>
      </p:sp>
      <p:pic>
        <p:nvPicPr>
          <p:cNvPr id="5" name="Picture Placeholder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6681" r="16681"/>
          <a:stretch>
            <a:fillRect/>
          </a:stretch>
        </p:blipFill>
        <p:spPr/>
      </p:pic>
      <p:sp>
        <p:nvSpPr>
          <p:cNvPr id="6" name="TextBox 5"/>
          <p:cNvSpPr txBox="1"/>
          <p:nvPr/>
        </p:nvSpPr>
        <p:spPr>
          <a:xfrm>
            <a:off x="5803144" y="4928056"/>
            <a:ext cx="2323072" cy="215444"/>
          </a:xfrm>
          <a:prstGeom prst="rect">
            <a:avLst/>
          </a:prstGeom>
          <a:noFill/>
        </p:spPr>
        <p:txBody>
          <a:bodyPr wrap="none" rtlCol="0">
            <a:spAutoFit/>
          </a:bodyPr>
          <a:lstStyle/>
          <a:p>
            <a:r>
              <a:rPr lang="en-US" sz="800" dirty="0">
                <a:solidFill>
                  <a:schemeClr val="bg1">
                    <a:lumMod val="65000"/>
                  </a:schemeClr>
                </a:solidFill>
              </a:rPr>
              <a:t>Firethorn at Summers Corner, Johnson Pictures Inc.</a:t>
            </a:r>
          </a:p>
        </p:txBody>
      </p:sp>
    </p:spTree>
    <p:extLst>
      <p:ext uri="{BB962C8B-B14F-4D97-AF65-F5344CB8AC3E}">
        <p14:creationId xmlns:p14="http://schemas.microsoft.com/office/powerpoint/2010/main" val="2564000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06951" y="71321"/>
            <a:ext cx="6977105" cy="1131087"/>
          </a:xfrm>
        </p:spPr>
        <p:txBody>
          <a:bodyPr/>
          <a:lstStyle/>
          <a:p>
            <a:r>
              <a:rPr lang="en-US" dirty="0"/>
              <a:t>When Fees Are Due, Accounting, and Refunds</a:t>
            </a:r>
          </a:p>
        </p:txBody>
      </p:sp>
      <p:sp>
        <p:nvSpPr>
          <p:cNvPr id="3" name="Text Placeholder 2"/>
          <p:cNvSpPr>
            <a:spLocks noGrp="1"/>
          </p:cNvSpPr>
          <p:nvPr>
            <p:ph type="body" sz="quarter" idx="11"/>
          </p:nvPr>
        </p:nvSpPr>
        <p:spPr>
          <a:xfrm>
            <a:off x="1465855" y="1404346"/>
            <a:ext cx="3624306" cy="2456453"/>
          </a:xfrm>
        </p:spPr>
        <p:txBody>
          <a:bodyPr/>
          <a:lstStyle/>
          <a:p>
            <a:pPr marL="285750" indent="-285750">
              <a:buFont typeface="Arial" panose="020B0604020202020204" pitchFamily="34" charset="0"/>
              <a:buChar char="•"/>
            </a:pPr>
            <a:r>
              <a:rPr lang="en-US" sz="2000" dirty="0"/>
              <a:t>Timing considerations</a:t>
            </a:r>
          </a:p>
          <a:p>
            <a:pPr marL="285750" indent="-285750">
              <a:buFont typeface="Arial" panose="020B0604020202020204" pitchFamily="34" charset="0"/>
              <a:buChar char="•"/>
            </a:pPr>
            <a:r>
              <a:rPr lang="en-US" sz="2000" dirty="0"/>
              <a:t>Payment processes</a:t>
            </a:r>
          </a:p>
        </p:txBody>
      </p:sp>
      <p:pic>
        <p:nvPicPr>
          <p:cNvPr id="4" name="Picture Placeholder 4">
            <a:extLst>
              <a:ext uri="{FF2B5EF4-FFF2-40B4-BE49-F238E27FC236}">
                <a16:creationId xmlns:a16="http://schemas.microsoft.com/office/drawing/2014/main" id="{C5742724-845C-4BBC-9643-8FD94DE5606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6689" r="16689"/>
          <a:stretch>
            <a:fillRect/>
          </a:stretch>
        </p:blipFill>
        <p:spPr>
          <a:xfrm>
            <a:off x="5090161" y="1202408"/>
            <a:ext cx="3749039" cy="3751088"/>
          </a:xfrm>
        </p:spPr>
      </p:pic>
      <p:sp>
        <p:nvSpPr>
          <p:cNvPr id="5" name="TextBox 4">
            <a:extLst>
              <a:ext uri="{FF2B5EF4-FFF2-40B4-BE49-F238E27FC236}">
                <a16:creationId xmlns:a16="http://schemas.microsoft.com/office/drawing/2014/main" id="{ED1F49C8-A31A-4293-9AF9-0897FE14714D}"/>
              </a:ext>
            </a:extLst>
          </p:cNvPr>
          <p:cNvSpPr txBox="1"/>
          <p:nvPr/>
        </p:nvSpPr>
        <p:spPr>
          <a:xfrm>
            <a:off x="5830395" y="4953496"/>
            <a:ext cx="2268570" cy="215444"/>
          </a:xfrm>
          <a:prstGeom prst="rect">
            <a:avLst/>
          </a:prstGeom>
          <a:noFill/>
        </p:spPr>
        <p:txBody>
          <a:bodyPr wrap="none" rtlCol="0">
            <a:spAutoFit/>
          </a:bodyPr>
          <a:lstStyle/>
          <a:p>
            <a:r>
              <a:rPr lang="en-US" sz="800" dirty="0">
                <a:solidFill>
                  <a:schemeClr val="bg1">
                    <a:lumMod val="65000"/>
                  </a:schemeClr>
                </a:solidFill>
              </a:rPr>
              <a:t>Camelia at Summers Corner, Johnson Pictures Inc.</a:t>
            </a:r>
          </a:p>
        </p:txBody>
      </p:sp>
    </p:spTree>
    <p:extLst>
      <p:ext uri="{BB962C8B-B14F-4D97-AF65-F5344CB8AC3E}">
        <p14:creationId xmlns:p14="http://schemas.microsoft.com/office/powerpoint/2010/main" val="476782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Credits, Reimbursements, and Exemptions</a:t>
            </a:r>
          </a:p>
        </p:txBody>
      </p:sp>
      <p:sp>
        <p:nvSpPr>
          <p:cNvPr id="3" name="Text Placeholder 2"/>
          <p:cNvSpPr>
            <a:spLocks noGrp="1"/>
          </p:cNvSpPr>
          <p:nvPr>
            <p:ph type="body" sz="quarter" idx="11"/>
          </p:nvPr>
        </p:nvSpPr>
        <p:spPr>
          <a:xfrm>
            <a:off x="1465855" y="1404346"/>
            <a:ext cx="6701400" cy="2456453"/>
          </a:xfrm>
        </p:spPr>
        <p:txBody>
          <a:bodyPr/>
          <a:lstStyle/>
          <a:p>
            <a:pPr marL="285750" indent="-285750">
              <a:buFont typeface="Arial" panose="020B0604020202020204" pitchFamily="34" charset="0"/>
              <a:buChar char="•"/>
            </a:pPr>
            <a:r>
              <a:rPr lang="en-US" sz="2000" dirty="0"/>
              <a:t>A developer may agree to provide land or to construct facilities of the type for which impact fees would be charged. </a:t>
            </a:r>
          </a:p>
          <a:p>
            <a:pPr marL="285750" indent="-285750">
              <a:buFont typeface="Arial" panose="020B0604020202020204" pitchFamily="34" charset="0"/>
              <a:buChar char="•"/>
            </a:pPr>
            <a:r>
              <a:rPr lang="en-US" sz="2000" dirty="0"/>
              <a:t>Credits should also apply when there is a change in existing land use. But the impact fees should not be based on the total number of trips generated by the commercial use but on the </a:t>
            </a:r>
            <a:r>
              <a:rPr lang="en-US" sz="2000" i="1" dirty="0"/>
              <a:t>net increase in </a:t>
            </a:r>
            <a:r>
              <a:rPr lang="en-US" sz="2000" dirty="0"/>
              <a:t>trips.</a:t>
            </a:r>
          </a:p>
          <a:p>
            <a:pPr marL="285750" indent="-285750">
              <a:buFont typeface="Arial" panose="020B0604020202020204" pitchFamily="34" charset="0"/>
              <a:buChar char="•"/>
            </a:pPr>
            <a:r>
              <a:rPr lang="en-US" sz="2000" dirty="0"/>
              <a:t>One example of exempt land use might be affordable housing for low- and moderate-income households.</a:t>
            </a:r>
          </a:p>
        </p:txBody>
      </p:sp>
    </p:spTree>
    <p:extLst>
      <p:ext uri="{BB962C8B-B14F-4D97-AF65-F5344CB8AC3E}">
        <p14:creationId xmlns:p14="http://schemas.microsoft.com/office/powerpoint/2010/main" val="2483039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Infrastructure Financing Challenge</a:t>
            </a:r>
          </a:p>
        </p:txBody>
      </p:sp>
      <p:sp>
        <p:nvSpPr>
          <p:cNvPr id="3" name="Text Placeholder 2"/>
          <p:cNvSpPr>
            <a:spLocks noGrp="1"/>
          </p:cNvSpPr>
          <p:nvPr>
            <p:ph type="body" sz="quarter" idx="11"/>
          </p:nvPr>
        </p:nvSpPr>
        <p:spPr>
          <a:xfrm>
            <a:off x="1193369" y="1202408"/>
            <a:ext cx="3896792" cy="2658391"/>
          </a:xfrm>
        </p:spPr>
        <p:txBody>
          <a:bodyPr/>
          <a:lstStyle/>
          <a:p>
            <a:pPr marL="742950" lvl="1" indent="-285750">
              <a:buFont typeface="Arial" panose="020B0604020202020204" pitchFamily="34" charset="0"/>
              <a:buChar char="•"/>
            </a:pPr>
            <a:r>
              <a:rPr lang="en-US" altLang="en-US" sz="2000" dirty="0"/>
              <a:t>Development more complicated and riskier today</a:t>
            </a:r>
          </a:p>
          <a:p>
            <a:pPr marL="742950" lvl="1" indent="-285750">
              <a:buFont typeface="Arial" panose="020B0604020202020204" pitchFamily="34" charset="0"/>
              <a:buChar char="•"/>
            </a:pPr>
            <a:r>
              <a:rPr lang="en-US" altLang="en-US" sz="2000" dirty="0"/>
              <a:t>Limited commercial lending for new development</a:t>
            </a:r>
          </a:p>
          <a:p>
            <a:pPr marL="742950" lvl="1" indent="-285750">
              <a:buFont typeface="Arial" panose="020B0604020202020204" pitchFamily="34" charset="0"/>
              <a:buChar char="•"/>
            </a:pPr>
            <a:r>
              <a:rPr lang="en-US" altLang="en-US" sz="2000" dirty="0"/>
              <a:t>Government revenues remain strained too </a:t>
            </a:r>
          </a:p>
          <a:p>
            <a:pPr marL="742950" lvl="1" indent="-285750">
              <a:buFont typeface="Arial" panose="020B0604020202020204" pitchFamily="34" charset="0"/>
              <a:buChar char="•"/>
            </a:pPr>
            <a:r>
              <a:rPr lang="en-US" altLang="en-US" sz="2000" dirty="0"/>
              <a:t>How to finance infrastructure efficiently and effectively without driving up housing costs</a:t>
            </a:r>
          </a:p>
          <a:p>
            <a:endParaRPr lang="en-US" sz="2000" dirty="0"/>
          </a:p>
        </p:txBody>
      </p:sp>
      <p:pic>
        <p:nvPicPr>
          <p:cNvPr id="5" name="Picture Placeholder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6735" r="16735"/>
          <a:stretch>
            <a:fillRect/>
          </a:stretch>
        </p:blipFill>
        <p:spPr/>
      </p:pic>
      <p:sp>
        <p:nvSpPr>
          <p:cNvPr id="6" name="TextBox 5"/>
          <p:cNvSpPr txBox="1"/>
          <p:nvPr/>
        </p:nvSpPr>
        <p:spPr>
          <a:xfrm>
            <a:off x="6732084" y="4950528"/>
            <a:ext cx="570990" cy="215444"/>
          </a:xfrm>
          <a:prstGeom prst="rect">
            <a:avLst/>
          </a:prstGeom>
          <a:noFill/>
        </p:spPr>
        <p:txBody>
          <a:bodyPr wrap="none" rtlCol="0">
            <a:spAutoFit/>
          </a:bodyPr>
          <a:lstStyle/>
          <a:p>
            <a:r>
              <a:rPr lang="en-US" sz="800" dirty="0" err="1">
                <a:solidFill>
                  <a:schemeClr val="bg1">
                    <a:lumMod val="65000"/>
                  </a:schemeClr>
                </a:solidFill>
              </a:rPr>
              <a:t>Eastmark</a:t>
            </a:r>
            <a:endParaRPr lang="en-US" sz="800" dirty="0">
              <a:solidFill>
                <a:schemeClr val="bg1">
                  <a:lumMod val="65000"/>
                </a:schemeClr>
              </a:solidFill>
            </a:endParaRPr>
          </a:p>
        </p:txBody>
      </p:sp>
    </p:spTree>
    <p:extLst>
      <p:ext uri="{BB962C8B-B14F-4D97-AF65-F5344CB8AC3E}">
        <p14:creationId xmlns:p14="http://schemas.microsoft.com/office/powerpoint/2010/main" val="1533775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17225" y="71321"/>
            <a:ext cx="3888465" cy="1131087"/>
          </a:xfrm>
        </p:spPr>
        <p:txBody>
          <a:bodyPr/>
          <a:lstStyle/>
          <a:p>
            <a:r>
              <a:rPr lang="en-US" dirty="0"/>
              <a:t>The Search for Solutions</a:t>
            </a:r>
          </a:p>
        </p:txBody>
      </p:sp>
      <p:sp>
        <p:nvSpPr>
          <p:cNvPr id="3" name="Text Placeholder 2"/>
          <p:cNvSpPr>
            <a:spLocks noGrp="1"/>
          </p:cNvSpPr>
          <p:nvPr>
            <p:ph type="body" sz="quarter" idx="11"/>
          </p:nvPr>
        </p:nvSpPr>
        <p:spPr>
          <a:xfrm>
            <a:off x="1239865" y="1404346"/>
            <a:ext cx="4381474" cy="2986160"/>
          </a:xfrm>
        </p:spPr>
        <p:txBody>
          <a:bodyPr/>
          <a:lstStyle/>
          <a:p>
            <a:pPr lvl="1">
              <a:buFontTx/>
              <a:buChar char="•"/>
            </a:pPr>
            <a:r>
              <a:rPr lang="en-US" altLang="en-US" sz="2000" dirty="0"/>
              <a:t>Need to better understand available tools and where they have been used successfully</a:t>
            </a:r>
          </a:p>
          <a:p>
            <a:pPr lvl="1">
              <a:buFontTx/>
              <a:buChar char="•"/>
            </a:pPr>
            <a:r>
              <a:rPr lang="en-US" altLang="en-US" sz="2000" dirty="0"/>
              <a:t>Rethink assumptions and better leverage available existing resources</a:t>
            </a:r>
          </a:p>
          <a:p>
            <a:pPr lvl="1">
              <a:buFontTx/>
              <a:buChar char="•"/>
            </a:pPr>
            <a:r>
              <a:rPr lang="en-US" altLang="en-US" sz="2000" dirty="0"/>
              <a:t>Requires innovation and collaboration between public and private sectors</a:t>
            </a:r>
          </a:p>
        </p:txBody>
      </p:sp>
      <p:pic>
        <p:nvPicPr>
          <p:cNvPr id="4" name="Picture Placeholder 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5321" r="5321"/>
          <a:stretch>
            <a:fillRect/>
          </a:stretch>
        </p:blipFill>
        <p:spPr/>
      </p:pic>
      <p:pic>
        <p:nvPicPr>
          <p:cNvPr id="7" name="Picture Placeholder 6"/>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l="5251" r="5251"/>
          <a:stretch>
            <a:fillRect/>
          </a:stretch>
        </p:blipFill>
        <p:spPr/>
      </p:pic>
      <p:sp>
        <p:nvSpPr>
          <p:cNvPr id="6" name="TextBox 5"/>
          <p:cNvSpPr txBox="1"/>
          <p:nvPr/>
        </p:nvSpPr>
        <p:spPr>
          <a:xfrm>
            <a:off x="6891310" y="2443907"/>
            <a:ext cx="570990" cy="215444"/>
          </a:xfrm>
          <a:prstGeom prst="rect">
            <a:avLst/>
          </a:prstGeom>
          <a:noFill/>
        </p:spPr>
        <p:txBody>
          <a:bodyPr wrap="none" rtlCol="0">
            <a:spAutoFit/>
          </a:bodyPr>
          <a:lstStyle/>
          <a:p>
            <a:r>
              <a:rPr lang="en-US" sz="800" dirty="0" err="1">
                <a:solidFill>
                  <a:schemeClr val="bg1">
                    <a:lumMod val="65000"/>
                  </a:schemeClr>
                </a:solidFill>
              </a:rPr>
              <a:t>Eastmark</a:t>
            </a:r>
            <a:endParaRPr lang="en-US" sz="800" dirty="0">
              <a:solidFill>
                <a:schemeClr val="bg1">
                  <a:lumMod val="65000"/>
                </a:schemeClr>
              </a:solidFill>
            </a:endParaRPr>
          </a:p>
        </p:txBody>
      </p:sp>
    </p:spTree>
    <p:extLst>
      <p:ext uri="{BB962C8B-B14F-4D97-AF65-F5344CB8AC3E}">
        <p14:creationId xmlns:p14="http://schemas.microsoft.com/office/powerpoint/2010/main" val="183557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0690" y="71320"/>
            <a:ext cx="3933258" cy="1130417"/>
          </a:xfrm>
        </p:spPr>
        <p:txBody>
          <a:bodyPr/>
          <a:lstStyle/>
          <a:p>
            <a:r>
              <a:rPr lang="en-US" dirty="0"/>
              <a:t>NAHB’s Series of Reports</a:t>
            </a:r>
          </a:p>
        </p:txBody>
      </p:sp>
      <p:pic>
        <p:nvPicPr>
          <p:cNvPr id="5"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0" y="285750"/>
            <a:ext cx="3529010" cy="4572000"/>
          </a:xfrm>
          <a:prstGeom prst="rect">
            <a:avLst/>
          </a:prstGeom>
        </p:spPr>
      </p:pic>
    </p:spTree>
    <p:extLst>
      <p:ext uri="{BB962C8B-B14F-4D97-AF65-F5344CB8AC3E}">
        <p14:creationId xmlns:p14="http://schemas.microsoft.com/office/powerpoint/2010/main" val="890022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9082" y="71320"/>
            <a:ext cx="3223485" cy="1130417"/>
          </a:xfrm>
        </p:spPr>
        <p:txBody>
          <a:bodyPr/>
          <a:lstStyle/>
          <a:p>
            <a:r>
              <a:rPr lang="en-US" dirty="0"/>
              <a:t>States that Allow Use of Key Tools</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79403"/>
            <a:ext cx="3851814" cy="4984694"/>
          </a:xfrm>
          <a:prstGeom prst="rect">
            <a:avLst/>
          </a:prstGeom>
        </p:spPr>
      </p:pic>
    </p:spTree>
    <p:extLst>
      <p:ext uri="{BB962C8B-B14F-4D97-AF65-F5344CB8AC3E}">
        <p14:creationId xmlns:p14="http://schemas.microsoft.com/office/powerpoint/2010/main" val="2652188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9904" y="71320"/>
            <a:ext cx="3223485" cy="1130417"/>
          </a:xfrm>
        </p:spPr>
        <p:txBody>
          <a:bodyPr/>
          <a:lstStyle/>
          <a:p>
            <a:r>
              <a:rPr lang="en-US" sz="2800" dirty="0"/>
              <a:t>Change in Enabling Authority 2007-2012</a:t>
            </a:r>
          </a:p>
        </p:txBody>
      </p:sp>
      <p:pic>
        <p:nvPicPr>
          <p:cNvPr id="5" name="Content Placeholder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29797" y="801686"/>
            <a:ext cx="4142948" cy="4010747"/>
          </a:xfrm>
          <a:prstGeom prst="rect">
            <a:avLst/>
          </a:prstGeom>
        </p:spPr>
      </p:pic>
    </p:spTree>
    <p:extLst>
      <p:ext uri="{BB962C8B-B14F-4D97-AF65-F5344CB8AC3E}">
        <p14:creationId xmlns:p14="http://schemas.microsoft.com/office/powerpoint/2010/main" val="818768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Impact Fees</a:t>
            </a:r>
          </a:p>
        </p:txBody>
      </p:sp>
      <p:sp>
        <p:nvSpPr>
          <p:cNvPr id="3" name="Text Placeholder 2"/>
          <p:cNvSpPr>
            <a:spLocks noGrp="1"/>
          </p:cNvSpPr>
          <p:nvPr>
            <p:ph type="body" sz="quarter" idx="11"/>
          </p:nvPr>
        </p:nvSpPr>
        <p:spPr>
          <a:xfrm>
            <a:off x="583363" y="1360260"/>
            <a:ext cx="3424759" cy="2470060"/>
          </a:xfrm>
        </p:spPr>
        <p:txBody>
          <a:bodyPr/>
          <a:lstStyle/>
          <a:p>
            <a:pPr marL="285750" indent="-285750">
              <a:buFont typeface="Arial" panose="020B0604020202020204" pitchFamily="34" charset="0"/>
              <a:buChar char="•"/>
            </a:pPr>
            <a:r>
              <a:rPr lang="en-US" sz="2000" dirty="0"/>
              <a:t>What are impact fees?</a:t>
            </a:r>
          </a:p>
          <a:p>
            <a:pPr marL="285750" indent="-285750">
              <a:buFont typeface="Arial" panose="020B0604020202020204" pitchFamily="34" charset="0"/>
              <a:buChar char="•"/>
            </a:pPr>
            <a:r>
              <a:rPr lang="en-US" sz="2000" dirty="0"/>
              <a:t>Why do we have impact fees?</a:t>
            </a:r>
          </a:p>
          <a:p>
            <a:pPr marL="285750" indent="-285750">
              <a:buFont typeface="Arial" panose="020B0604020202020204" pitchFamily="34" charset="0"/>
              <a:buChar char="•"/>
            </a:pPr>
            <a:r>
              <a:rPr lang="en-US" sz="2000" dirty="0"/>
              <a:t>Local government fiscal stress and the rise of impact fees</a:t>
            </a:r>
            <a:endParaRPr lang="en-US" sz="1800" dirty="0"/>
          </a:p>
        </p:txBody>
      </p:sp>
      <p:pic>
        <p:nvPicPr>
          <p:cNvPr id="6" name="Picture Placeholder 5"/>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6682" r="16682"/>
          <a:stretch>
            <a:fillRect/>
          </a:stretch>
        </p:blipFill>
        <p:spPr>
          <a:xfrm>
            <a:off x="4193055" y="-764259"/>
            <a:ext cx="6724886" cy="6728562"/>
          </a:xfrm>
        </p:spPr>
      </p:pic>
      <p:sp>
        <p:nvSpPr>
          <p:cNvPr id="7" name="TextBox 6"/>
          <p:cNvSpPr txBox="1"/>
          <p:nvPr/>
        </p:nvSpPr>
        <p:spPr>
          <a:xfrm>
            <a:off x="4661094" y="4928056"/>
            <a:ext cx="465192" cy="215444"/>
          </a:xfrm>
          <a:prstGeom prst="rect">
            <a:avLst/>
          </a:prstGeom>
          <a:noFill/>
        </p:spPr>
        <p:txBody>
          <a:bodyPr wrap="none" rtlCol="0">
            <a:spAutoFit/>
          </a:bodyPr>
          <a:lstStyle/>
          <a:p>
            <a:r>
              <a:rPr lang="en-US" sz="800" dirty="0">
                <a:solidFill>
                  <a:schemeClr val="bg1">
                    <a:lumMod val="65000"/>
                  </a:schemeClr>
                </a:solidFill>
              </a:rPr>
              <a:t>Sienna</a:t>
            </a:r>
          </a:p>
        </p:txBody>
      </p:sp>
    </p:spTree>
    <p:extLst>
      <p:ext uri="{BB962C8B-B14F-4D97-AF65-F5344CB8AC3E}">
        <p14:creationId xmlns:p14="http://schemas.microsoft.com/office/powerpoint/2010/main" val="2955300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4697" y="71320"/>
            <a:ext cx="3338242" cy="1130417"/>
          </a:xfrm>
        </p:spPr>
        <p:txBody>
          <a:bodyPr/>
          <a:lstStyle/>
          <a:p>
            <a:r>
              <a:rPr lang="en-US" sz="2800" dirty="0"/>
              <a:t>Many States Now Allow the Use of Special Districts</a:t>
            </a:r>
          </a:p>
        </p:txBody>
      </p:sp>
      <p:pic>
        <p:nvPicPr>
          <p:cNvPr id="4" name="Content Placeholder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30764" y="285750"/>
            <a:ext cx="3721992" cy="4572000"/>
          </a:xfrm>
          <a:prstGeom prst="rect">
            <a:avLst/>
          </a:prstGeom>
        </p:spPr>
      </p:pic>
    </p:spTree>
    <p:extLst>
      <p:ext uri="{BB962C8B-B14F-4D97-AF65-F5344CB8AC3E}">
        <p14:creationId xmlns:p14="http://schemas.microsoft.com/office/powerpoint/2010/main" val="2234603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9630" y="71320"/>
            <a:ext cx="3223485" cy="1130417"/>
          </a:xfrm>
        </p:spPr>
        <p:txBody>
          <a:bodyPr/>
          <a:lstStyle/>
          <a:p>
            <a:r>
              <a:rPr lang="en-US" dirty="0"/>
              <a:t>Good Climate for Collaboration!</a:t>
            </a:r>
          </a:p>
        </p:txBody>
      </p:sp>
      <p:sp>
        <p:nvSpPr>
          <p:cNvPr id="3" name="Text Placeholder 2"/>
          <p:cNvSpPr>
            <a:spLocks noGrp="1"/>
          </p:cNvSpPr>
          <p:nvPr>
            <p:ph type="body" sz="quarter" idx="11"/>
          </p:nvPr>
        </p:nvSpPr>
        <p:spPr>
          <a:xfrm>
            <a:off x="381545" y="1360260"/>
            <a:ext cx="4159647" cy="2470060"/>
          </a:xfrm>
        </p:spPr>
        <p:txBody>
          <a:bodyPr/>
          <a:lstStyle/>
          <a:p>
            <a:pPr lvl="1"/>
            <a:r>
              <a:rPr lang="en-US" altLang="en-US" sz="2000" dirty="0"/>
              <a:t>It’s hard work, no question! </a:t>
            </a:r>
          </a:p>
          <a:p>
            <a:pPr lvl="1"/>
            <a:r>
              <a:rPr lang="en-US" altLang="en-US" sz="2000" i="1" dirty="0"/>
              <a:t>But</a:t>
            </a:r>
            <a:r>
              <a:rPr lang="en-US" altLang="en-US" sz="2000" dirty="0"/>
              <a:t>:</a:t>
            </a:r>
          </a:p>
          <a:p>
            <a:pPr marL="742950" lvl="1" indent="-285750">
              <a:buFont typeface="Arial" panose="020B0604020202020204" pitchFamily="34" charset="0"/>
              <a:buChar char="•"/>
            </a:pPr>
            <a:r>
              <a:rPr lang="en-US" altLang="en-US" sz="2000" dirty="0"/>
              <a:t>Public &amp; private sectors realize they cannot do this on their own</a:t>
            </a:r>
          </a:p>
          <a:p>
            <a:pPr marL="742950" lvl="1" indent="-285750">
              <a:buFont typeface="Arial" panose="020B0604020202020204" pitchFamily="34" charset="0"/>
              <a:buChar char="•"/>
            </a:pPr>
            <a:r>
              <a:rPr lang="en-US" altLang="en-US" sz="2000" dirty="0"/>
              <a:t>Public-private partnerships manage risks and rewards for both partners</a:t>
            </a:r>
          </a:p>
          <a:p>
            <a:endParaRPr lang="en-US" sz="2000" dirty="0"/>
          </a:p>
        </p:txBody>
      </p:sp>
      <p:pic>
        <p:nvPicPr>
          <p:cNvPr id="5" name="Picture Placeholder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630" r="22630"/>
          <a:stretch>
            <a:fillRect/>
          </a:stretch>
        </p:blipFill>
        <p:spPr>
          <a:xfrm>
            <a:off x="4675940" y="-764259"/>
            <a:ext cx="6724886" cy="6728562"/>
          </a:xfrm>
        </p:spPr>
      </p:pic>
      <p:sp>
        <p:nvSpPr>
          <p:cNvPr id="6" name="TextBox 5"/>
          <p:cNvSpPr txBox="1"/>
          <p:nvPr/>
        </p:nvSpPr>
        <p:spPr>
          <a:xfrm>
            <a:off x="4818590" y="4928056"/>
            <a:ext cx="465192" cy="215444"/>
          </a:xfrm>
          <a:prstGeom prst="rect">
            <a:avLst/>
          </a:prstGeom>
          <a:noFill/>
        </p:spPr>
        <p:txBody>
          <a:bodyPr wrap="none" rtlCol="0">
            <a:spAutoFit/>
          </a:bodyPr>
          <a:lstStyle/>
          <a:p>
            <a:r>
              <a:rPr lang="en-US" sz="800" dirty="0">
                <a:solidFill>
                  <a:schemeClr val="bg1">
                    <a:lumMod val="65000"/>
                  </a:schemeClr>
                </a:solidFill>
              </a:rPr>
              <a:t>Sienna</a:t>
            </a:r>
          </a:p>
        </p:txBody>
      </p:sp>
    </p:spTree>
    <p:extLst>
      <p:ext uri="{BB962C8B-B14F-4D97-AF65-F5344CB8AC3E}">
        <p14:creationId xmlns:p14="http://schemas.microsoft.com/office/powerpoint/2010/main" val="3723276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a:t>Questions?</a:t>
            </a:r>
            <a:endParaRPr lang="en-US" dirty="0"/>
          </a:p>
        </p:txBody>
      </p:sp>
      <p:sp>
        <p:nvSpPr>
          <p:cNvPr id="5" name="Text Placeholder 4"/>
          <p:cNvSpPr>
            <a:spLocks noGrp="1"/>
          </p:cNvSpPr>
          <p:nvPr>
            <p:ph type="body" sz="quarter" idx="11"/>
          </p:nvPr>
        </p:nvSpPr>
        <p:spPr>
          <a:xfrm>
            <a:off x="1465855" y="1404347"/>
            <a:ext cx="6593264" cy="1196614"/>
          </a:xfrm>
        </p:spPr>
        <p:txBody>
          <a:bodyPr/>
          <a:lstStyle/>
          <a:p>
            <a:r>
              <a:rPr lang="en-US" sz="2400" dirty="0"/>
              <a:t>All of these reports are available in the Land Use 101 toolkit on </a:t>
            </a:r>
            <a:r>
              <a:rPr lang="en-US" sz="2400" dirty="0">
                <a:hlinkClick r:id="rId3"/>
              </a:rPr>
              <a:t>www.nahb.org</a:t>
            </a:r>
            <a:r>
              <a:rPr lang="en-US" sz="2400" dirty="0"/>
              <a:t>, under the Infrastructure Finance and Development Fees section.</a:t>
            </a:r>
          </a:p>
          <a:p>
            <a:endParaRPr lang="en-US" sz="2000" dirty="0"/>
          </a:p>
        </p:txBody>
      </p:sp>
      <p:sp>
        <p:nvSpPr>
          <p:cNvPr id="6" name="Text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793225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Legal Concepts of Impact Fees</a:t>
            </a:r>
          </a:p>
        </p:txBody>
      </p:sp>
      <p:sp>
        <p:nvSpPr>
          <p:cNvPr id="3" name="Text Placeholder 2"/>
          <p:cNvSpPr>
            <a:spLocks noGrp="1"/>
          </p:cNvSpPr>
          <p:nvPr>
            <p:ph type="body" sz="quarter" idx="11"/>
          </p:nvPr>
        </p:nvSpPr>
        <p:spPr>
          <a:xfrm>
            <a:off x="1465855" y="1404346"/>
            <a:ext cx="3393821" cy="2456453"/>
          </a:xfrm>
        </p:spPr>
        <p:txBody>
          <a:bodyPr/>
          <a:lstStyle/>
          <a:p>
            <a:pPr marL="285750" indent="-285750">
              <a:buFont typeface="Arial" panose="020B0604020202020204" pitchFamily="34" charset="0"/>
              <a:buChar char="•"/>
            </a:pPr>
            <a:r>
              <a:rPr lang="en-US" sz="2000" dirty="0"/>
              <a:t>Authority to impose impact fees</a:t>
            </a:r>
          </a:p>
          <a:p>
            <a:pPr marL="285750" indent="-285750">
              <a:buFont typeface="Arial" panose="020B0604020202020204" pitchFamily="34" charset="0"/>
              <a:buChar char="•"/>
            </a:pPr>
            <a:r>
              <a:rPr lang="en-US" sz="2000" dirty="0"/>
              <a:t>Impact fees as unlawful taxes</a:t>
            </a:r>
          </a:p>
          <a:p>
            <a:pPr marL="285750" indent="-285750">
              <a:buFont typeface="Arial" panose="020B0604020202020204" pitchFamily="34" charset="0"/>
              <a:buChar char="•"/>
            </a:pPr>
            <a:r>
              <a:rPr lang="en-US" sz="2000" dirty="0"/>
              <a:t>Federal and state constitutional issues</a:t>
            </a:r>
          </a:p>
        </p:txBody>
      </p:sp>
      <p:pic>
        <p:nvPicPr>
          <p:cNvPr id="6" name="Picture Placeholder 5"/>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16736" b="16736"/>
          <a:stretch>
            <a:fillRect/>
          </a:stretch>
        </p:blipFill>
        <p:spPr/>
      </p:pic>
      <p:sp>
        <p:nvSpPr>
          <p:cNvPr id="5" name="TextBox 4"/>
          <p:cNvSpPr txBox="1"/>
          <p:nvPr/>
        </p:nvSpPr>
        <p:spPr>
          <a:xfrm>
            <a:off x="6732084" y="4928056"/>
            <a:ext cx="465192" cy="215444"/>
          </a:xfrm>
          <a:prstGeom prst="rect">
            <a:avLst/>
          </a:prstGeom>
          <a:noFill/>
        </p:spPr>
        <p:txBody>
          <a:bodyPr wrap="none" rtlCol="0">
            <a:spAutoFit/>
          </a:bodyPr>
          <a:lstStyle/>
          <a:p>
            <a:r>
              <a:rPr lang="en-US" sz="800" dirty="0">
                <a:solidFill>
                  <a:schemeClr val="bg1">
                    <a:lumMod val="65000"/>
                  </a:schemeClr>
                </a:solidFill>
              </a:rPr>
              <a:t>Sienna</a:t>
            </a:r>
          </a:p>
        </p:txBody>
      </p:sp>
    </p:spTree>
    <p:extLst>
      <p:ext uri="{BB962C8B-B14F-4D97-AF65-F5344CB8AC3E}">
        <p14:creationId xmlns:p14="http://schemas.microsoft.com/office/powerpoint/2010/main" val="1054860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Economic Implications of Impact Fees</a:t>
            </a:r>
          </a:p>
        </p:txBody>
      </p:sp>
      <p:sp>
        <p:nvSpPr>
          <p:cNvPr id="3" name="Text Placeholder 2"/>
          <p:cNvSpPr>
            <a:spLocks noGrp="1"/>
          </p:cNvSpPr>
          <p:nvPr>
            <p:ph type="body" sz="quarter" idx="11"/>
          </p:nvPr>
        </p:nvSpPr>
        <p:spPr/>
        <p:txBody>
          <a:bodyPr/>
          <a:lstStyle/>
          <a:p>
            <a:pPr marL="285750" indent="-285750">
              <a:buFont typeface="Arial" panose="020B0604020202020204" pitchFamily="34" charset="0"/>
              <a:buChar char="•"/>
            </a:pPr>
            <a:r>
              <a:rPr lang="en-US" sz="2400" dirty="0"/>
              <a:t>Who ultimately pays an impact fee?</a:t>
            </a:r>
          </a:p>
          <a:p>
            <a:pPr marL="285750" indent="-285750">
              <a:buFont typeface="Arial" panose="020B0604020202020204" pitchFamily="34" charset="0"/>
              <a:buChar char="•"/>
            </a:pPr>
            <a:r>
              <a:rPr lang="en-US" sz="2400" dirty="0"/>
              <a:t>Implications of higher house prices</a:t>
            </a:r>
          </a:p>
          <a:p>
            <a:pPr marL="285750" indent="-285750">
              <a:buFont typeface="Arial" panose="020B0604020202020204" pitchFamily="34" charset="0"/>
              <a:buChar char="•"/>
            </a:pPr>
            <a:r>
              <a:rPr lang="en-US" sz="2400" dirty="0"/>
              <a:t>Are impact fees really necessary?</a:t>
            </a:r>
          </a:p>
        </p:txBody>
      </p:sp>
      <p:pic>
        <p:nvPicPr>
          <p:cNvPr id="5" name="Picture Placeholder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16653" b="16653"/>
          <a:stretch>
            <a:fillRect/>
          </a:stretch>
        </p:blipFill>
        <p:spPr/>
      </p:pic>
      <p:sp>
        <p:nvSpPr>
          <p:cNvPr id="6" name="TextBox 5"/>
          <p:cNvSpPr txBox="1"/>
          <p:nvPr/>
        </p:nvSpPr>
        <p:spPr>
          <a:xfrm>
            <a:off x="6645522" y="4932221"/>
            <a:ext cx="638316" cy="215444"/>
          </a:xfrm>
          <a:prstGeom prst="rect">
            <a:avLst/>
          </a:prstGeom>
          <a:noFill/>
        </p:spPr>
        <p:txBody>
          <a:bodyPr wrap="none" rtlCol="0">
            <a:spAutoFit/>
          </a:bodyPr>
          <a:lstStyle/>
          <a:p>
            <a:r>
              <a:rPr lang="en-US" sz="800" dirty="0" err="1">
                <a:solidFill>
                  <a:schemeClr val="bg1">
                    <a:lumMod val="65000"/>
                  </a:schemeClr>
                </a:solidFill>
              </a:rPr>
              <a:t>Summerlin</a:t>
            </a:r>
            <a:endParaRPr lang="en-US" sz="800" dirty="0">
              <a:solidFill>
                <a:schemeClr val="bg1">
                  <a:lumMod val="65000"/>
                </a:schemeClr>
              </a:solidFill>
            </a:endParaRPr>
          </a:p>
        </p:txBody>
      </p:sp>
    </p:spTree>
    <p:extLst>
      <p:ext uri="{BB962C8B-B14F-4D97-AF65-F5344CB8AC3E}">
        <p14:creationId xmlns:p14="http://schemas.microsoft.com/office/powerpoint/2010/main" val="784327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856820E8-58A7-4DF8-96ED-782B8B4986BF}"/>
              </a:ext>
            </a:extLst>
          </p:cNvPr>
          <p:cNvPicPr>
            <a:picLocks noGrp="1" noChangeAspect="1"/>
          </p:cNvPicPr>
          <p:nvPr>
            <p:ph type="pic" sz="quarter" idx="13"/>
          </p:nvPr>
        </p:nvPicPr>
        <p:blipFill>
          <a:blip r:embed="rId3"/>
          <a:srcRect l="12516" r="12516"/>
          <a:stretch>
            <a:fillRect/>
          </a:stretch>
        </p:blipFill>
        <p:spPr/>
      </p:pic>
      <p:sp>
        <p:nvSpPr>
          <p:cNvPr id="5" name="Text Placeholder 1">
            <a:extLst>
              <a:ext uri="{FF2B5EF4-FFF2-40B4-BE49-F238E27FC236}">
                <a16:creationId xmlns:a16="http://schemas.microsoft.com/office/drawing/2014/main" id="{2D2FB723-0DEE-40B0-A7C9-4C25C43648BB}"/>
              </a:ext>
            </a:extLst>
          </p:cNvPr>
          <p:cNvSpPr txBox="1">
            <a:spLocks/>
          </p:cNvSpPr>
          <p:nvPr/>
        </p:nvSpPr>
        <p:spPr>
          <a:xfrm>
            <a:off x="1618255" y="71321"/>
            <a:ext cx="6977105" cy="1131087"/>
          </a:xfrm>
          <a:prstGeom prst="rect">
            <a:avLst/>
          </a:prstGeom>
        </p:spPr>
        <p:txBody>
          <a:bodyPr vert="horz" lIns="0" tIns="0" rIns="0" bIns="0" anchor="ctr" anchorCtr="0"/>
          <a:lstStyle>
            <a:lvl1pPr marL="0" indent="0" algn="l" defTabSz="457200" rtl="0" eaLnBrk="1" latinLnBrk="0" hangingPunct="1">
              <a:spcBef>
                <a:spcPts val="0"/>
              </a:spcBef>
              <a:spcAft>
                <a:spcPts val="600"/>
              </a:spcAft>
              <a:buFont typeface="Arial"/>
              <a:buNone/>
              <a:defRPr sz="3600" b="0" i="0" kern="1200">
                <a:solidFill>
                  <a:schemeClr val="accent3"/>
                </a:solidFill>
                <a:latin typeface="Calibri Light"/>
                <a:ea typeface="+mn-ea"/>
                <a:cs typeface="Calibri Light"/>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Economic Implications of Impact Fees</a:t>
            </a:r>
          </a:p>
        </p:txBody>
      </p:sp>
      <p:sp>
        <p:nvSpPr>
          <p:cNvPr id="6" name="Text Placeholder 2">
            <a:extLst>
              <a:ext uri="{FF2B5EF4-FFF2-40B4-BE49-F238E27FC236}">
                <a16:creationId xmlns:a16="http://schemas.microsoft.com/office/drawing/2014/main" id="{EBB09ED8-F1AD-4535-BE34-09FECB9E5CD1}"/>
              </a:ext>
            </a:extLst>
          </p:cNvPr>
          <p:cNvSpPr txBox="1">
            <a:spLocks/>
          </p:cNvSpPr>
          <p:nvPr/>
        </p:nvSpPr>
        <p:spPr>
          <a:xfrm>
            <a:off x="1618255" y="1556746"/>
            <a:ext cx="3136625" cy="2456453"/>
          </a:xfrm>
          <a:prstGeom prst="rect">
            <a:avLst/>
          </a:prstGeom>
        </p:spPr>
        <p:txBody>
          <a:bodyPr vert="horz" lIns="0" tIns="0" rIns="0" bIns="0"/>
          <a:lstStyle>
            <a:lvl1pPr marL="0" indent="0" algn="l" defTabSz="457200" rtl="0" eaLnBrk="1" latinLnBrk="0" hangingPunct="1">
              <a:lnSpc>
                <a:spcPts val="2100"/>
              </a:lnSpc>
              <a:spcBef>
                <a:spcPts val="0"/>
              </a:spcBef>
              <a:spcAft>
                <a:spcPts val="600"/>
              </a:spcAft>
              <a:buFont typeface="Arial"/>
              <a:buNone/>
              <a:defRPr lang="en-US" sz="1500" kern="1200" smtClean="0">
                <a:solidFill>
                  <a:schemeClr val="tx1"/>
                </a:solidFill>
                <a:latin typeface="+mn-lt"/>
                <a:ea typeface="+mn-ea"/>
                <a:cs typeface="+mn-cs"/>
              </a:defRPr>
            </a:lvl1pPr>
            <a:lvl2pPr marL="457200" indent="0" algn="l" defTabSz="457200" rtl="0" eaLnBrk="1" latinLnBrk="0" hangingPunct="1">
              <a:spcBef>
                <a:spcPct val="20000"/>
              </a:spcBef>
              <a:buFont typeface="Arial"/>
              <a:buNone/>
              <a:defRPr sz="1500" kern="1200">
                <a:solidFill>
                  <a:schemeClr val="tx1"/>
                </a:solidFill>
                <a:latin typeface="Calibri"/>
                <a:ea typeface="+mn-ea"/>
                <a:cs typeface="Calibri"/>
              </a:defRPr>
            </a:lvl2pPr>
            <a:lvl3pPr marL="914400" indent="0" algn="l" defTabSz="457200" rtl="0" eaLnBrk="1" latinLnBrk="0" hangingPunct="1">
              <a:spcBef>
                <a:spcPct val="20000"/>
              </a:spcBef>
              <a:buFont typeface="Arial"/>
              <a:buNone/>
              <a:defRPr sz="1500" kern="1200">
                <a:solidFill>
                  <a:schemeClr val="tx1"/>
                </a:solidFill>
                <a:latin typeface="Calibri"/>
                <a:ea typeface="+mn-ea"/>
                <a:cs typeface="Calibri"/>
              </a:defRPr>
            </a:lvl3pPr>
            <a:lvl4pPr marL="1371600" indent="0" algn="l" defTabSz="457200" rtl="0" eaLnBrk="1" latinLnBrk="0" hangingPunct="1">
              <a:spcBef>
                <a:spcPct val="20000"/>
              </a:spcBef>
              <a:buFont typeface="Arial"/>
              <a:buNone/>
              <a:defRPr sz="1500" kern="1200">
                <a:solidFill>
                  <a:schemeClr val="tx1"/>
                </a:solidFill>
                <a:latin typeface="Calibri"/>
                <a:ea typeface="+mn-ea"/>
                <a:cs typeface="Calibri"/>
              </a:defRPr>
            </a:lvl4pPr>
            <a:lvl5pPr marL="1828800" indent="0" algn="l" defTabSz="457200" rtl="0" eaLnBrk="1" latinLnBrk="0" hangingPunct="1">
              <a:spcBef>
                <a:spcPct val="20000"/>
              </a:spcBef>
              <a:buFont typeface="Arial"/>
              <a:buNone/>
              <a:defRPr sz="15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2400" dirty="0"/>
              <a:t>NAHB models</a:t>
            </a:r>
          </a:p>
        </p:txBody>
      </p:sp>
      <p:sp>
        <p:nvSpPr>
          <p:cNvPr id="8" name="TextBox 7">
            <a:extLst>
              <a:ext uri="{FF2B5EF4-FFF2-40B4-BE49-F238E27FC236}">
                <a16:creationId xmlns:a16="http://schemas.microsoft.com/office/drawing/2014/main" id="{29065238-EED6-4ADE-A187-9D8916EDA6AB}"/>
              </a:ext>
            </a:extLst>
          </p:cNvPr>
          <p:cNvSpPr txBox="1"/>
          <p:nvPr/>
        </p:nvSpPr>
        <p:spPr>
          <a:xfrm>
            <a:off x="6645522" y="4932221"/>
            <a:ext cx="821059" cy="215444"/>
          </a:xfrm>
          <a:prstGeom prst="rect">
            <a:avLst/>
          </a:prstGeom>
          <a:noFill/>
        </p:spPr>
        <p:txBody>
          <a:bodyPr wrap="none" rtlCol="0">
            <a:spAutoFit/>
          </a:bodyPr>
          <a:lstStyle/>
          <a:p>
            <a:r>
              <a:rPr lang="en-US" sz="800" dirty="0">
                <a:solidFill>
                  <a:schemeClr val="bg1">
                    <a:lumMod val="65000"/>
                  </a:schemeClr>
                </a:solidFill>
              </a:rPr>
              <a:t>Meridian Court</a:t>
            </a:r>
          </a:p>
        </p:txBody>
      </p:sp>
    </p:spTree>
    <p:extLst>
      <p:ext uri="{BB962C8B-B14F-4D97-AF65-F5344CB8AC3E}">
        <p14:creationId xmlns:p14="http://schemas.microsoft.com/office/powerpoint/2010/main" val="1959618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Impact Fee Technical Studies</a:t>
            </a:r>
          </a:p>
        </p:txBody>
      </p:sp>
      <p:pic>
        <p:nvPicPr>
          <p:cNvPr id="5" name="Picture Placeholder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6664" r="16664"/>
          <a:stretch>
            <a:fillRect/>
          </a:stretch>
        </p:blipFill>
        <p:spPr/>
      </p:pic>
      <p:sp>
        <p:nvSpPr>
          <p:cNvPr id="6" name="TextBox 5"/>
          <p:cNvSpPr txBox="1"/>
          <p:nvPr/>
        </p:nvSpPr>
        <p:spPr>
          <a:xfrm>
            <a:off x="6732084" y="4953496"/>
            <a:ext cx="1997663" cy="215444"/>
          </a:xfrm>
          <a:prstGeom prst="rect">
            <a:avLst/>
          </a:prstGeom>
          <a:noFill/>
        </p:spPr>
        <p:txBody>
          <a:bodyPr wrap="none" rtlCol="0">
            <a:spAutoFit/>
          </a:bodyPr>
          <a:lstStyle/>
          <a:p>
            <a:r>
              <a:rPr lang="en-US" sz="800" dirty="0">
                <a:solidFill>
                  <a:schemeClr val="bg1">
                    <a:lumMod val="65000"/>
                  </a:schemeClr>
                </a:solidFill>
              </a:rPr>
              <a:t>Becker at Porch Street on Adele,  TK Images</a:t>
            </a:r>
          </a:p>
        </p:txBody>
      </p:sp>
      <p:sp>
        <p:nvSpPr>
          <p:cNvPr id="8" name="Text Placeholder 2">
            <a:extLst>
              <a:ext uri="{FF2B5EF4-FFF2-40B4-BE49-F238E27FC236}">
                <a16:creationId xmlns:a16="http://schemas.microsoft.com/office/drawing/2014/main" id="{623C808B-50F0-4D9F-AD67-6EAD2F163F1A}"/>
              </a:ext>
            </a:extLst>
          </p:cNvPr>
          <p:cNvSpPr txBox="1">
            <a:spLocks/>
          </p:cNvSpPr>
          <p:nvPr/>
        </p:nvSpPr>
        <p:spPr>
          <a:xfrm>
            <a:off x="1586235" y="1198636"/>
            <a:ext cx="3503926" cy="2456453"/>
          </a:xfrm>
          <a:prstGeom prst="rect">
            <a:avLst/>
          </a:prstGeom>
        </p:spPr>
        <p:txBody>
          <a:bodyPr vert="horz" lIns="0" tIns="0" rIns="0" bIns="0"/>
          <a:lstStyle>
            <a:lvl1pPr marL="0" indent="0" algn="l" defTabSz="457200" rtl="0" eaLnBrk="1" latinLnBrk="0" hangingPunct="1">
              <a:lnSpc>
                <a:spcPts val="2100"/>
              </a:lnSpc>
              <a:spcBef>
                <a:spcPts val="0"/>
              </a:spcBef>
              <a:spcAft>
                <a:spcPts val="600"/>
              </a:spcAft>
              <a:buFont typeface="Arial"/>
              <a:buNone/>
              <a:defRPr lang="en-US" sz="1500" kern="1200" smtClean="0">
                <a:solidFill>
                  <a:schemeClr val="tx1"/>
                </a:solidFill>
                <a:latin typeface="+mn-lt"/>
                <a:ea typeface="+mn-ea"/>
                <a:cs typeface="+mn-cs"/>
              </a:defRPr>
            </a:lvl1pPr>
            <a:lvl2pPr marL="457200" indent="0" algn="l" defTabSz="457200" rtl="0" eaLnBrk="1" latinLnBrk="0" hangingPunct="1">
              <a:spcBef>
                <a:spcPct val="20000"/>
              </a:spcBef>
              <a:buFont typeface="Arial"/>
              <a:buNone/>
              <a:defRPr sz="1500" kern="1200">
                <a:solidFill>
                  <a:schemeClr val="tx1"/>
                </a:solidFill>
                <a:latin typeface="Calibri"/>
                <a:ea typeface="+mn-ea"/>
                <a:cs typeface="Calibri"/>
              </a:defRPr>
            </a:lvl2pPr>
            <a:lvl3pPr marL="914400" indent="0" algn="l" defTabSz="457200" rtl="0" eaLnBrk="1" latinLnBrk="0" hangingPunct="1">
              <a:spcBef>
                <a:spcPct val="20000"/>
              </a:spcBef>
              <a:buFont typeface="Arial"/>
              <a:buNone/>
              <a:defRPr sz="1500" kern="1200">
                <a:solidFill>
                  <a:schemeClr val="tx1"/>
                </a:solidFill>
                <a:latin typeface="Calibri"/>
                <a:ea typeface="+mn-ea"/>
                <a:cs typeface="Calibri"/>
              </a:defRPr>
            </a:lvl3pPr>
            <a:lvl4pPr marL="1371600" indent="0" algn="l" defTabSz="457200" rtl="0" eaLnBrk="1" latinLnBrk="0" hangingPunct="1">
              <a:spcBef>
                <a:spcPct val="20000"/>
              </a:spcBef>
              <a:buFont typeface="Arial"/>
              <a:buNone/>
              <a:defRPr sz="1500" kern="1200">
                <a:solidFill>
                  <a:schemeClr val="tx1"/>
                </a:solidFill>
                <a:latin typeface="Calibri"/>
                <a:ea typeface="+mn-ea"/>
                <a:cs typeface="Calibri"/>
              </a:defRPr>
            </a:lvl4pPr>
            <a:lvl5pPr marL="1828800" indent="0" algn="l" defTabSz="457200" rtl="0" eaLnBrk="1" latinLnBrk="0" hangingPunct="1">
              <a:spcBef>
                <a:spcPct val="20000"/>
              </a:spcBef>
              <a:buFont typeface="Arial"/>
              <a:buNone/>
              <a:defRPr sz="15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2400" dirty="0"/>
              <a:t>What are they?</a:t>
            </a:r>
          </a:p>
          <a:p>
            <a:pPr marL="285750" indent="-285750">
              <a:buFont typeface="Arial" panose="020B0604020202020204" pitchFamily="34" charset="0"/>
              <a:buChar char="•"/>
            </a:pPr>
            <a:r>
              <a:rPr lang="en-US" sz="2400" dirty="0"/>
              <a:t>Should only consider capital costs, not operating and </a:t>
            </a:r>
            <a:r>
              <a:rPr lang="en-US" sz="2400" dirty="0" err="1"/>
              <a:t>maitenance</a:t>
            </a:r>
            <a:r>
              <a:rPr lang="en-US" sz="2400" dirty="0"/>
              <a:t> costs</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17475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266934-A543-4973-ACEF-825EED098266}"/>
              </a:ext>
            </a:extLst>
          </p:cNvPr>
          <p:cNvSpPr>
            <a:spLocks noGrp="1"/>
          </p:cNvSpPr>
          <p:nvPr>
            <p:ph type="body" sz="quarter" idx="11"/>
          </p:nvPr>
        </p:nvSpPr>
        <p:spPr>
          <a:xfrm>
            <a:off x="1465855" y="1404346"/>
            <a:ext cx="3624306" cy="2456453"/>
          </a:xfrm>
        </p:spPr>
        <p:txBody>
          <a:bodyPr/>
          <a:lstStyle/>
          <a:p>
            <a:pPr marL="285750" indent="-285750">
              <a:buFont typeface="Arial" panose="020B0604020202020204" pitchFamily="34" charset="0"/>
              <a:buChar char="•"/>
            </a:pPr>
            <a:r>
              <a:rPr lang="en-US" sz="2400" dirty="0"/>
              <a:t>Varying methodologies </a:t>
            </a:r>
          </a:p>
          <a:p>
            <a:pPr marL="285750" indent="-285750">
              <a:buFont typeface="Arial" panose="020B0604020202020204" pitchFamily="34" charset="0"/>
              <a:buChar char="•"/>
            </a:pPr>
            <a:r>
              <a:rPr lang="en-US" sz="2400" dirty="0"/>
              <a:t>Population and Land Use Assumptions</a:t>
            </a:r>
          </a:p>
          <a:p>
            <a:pPr marL="285750" indent="-285750">
              <a:buFont typeface="Arial" panose="020B0604020202020204" pitchFamily="34" charset="0"/>
              <a:buChar char="•"/>
            </a:pPr>
            <a:r>
              <a:rPr lang="en-US" sz="2400" dirty="0"/>
              <a:t>Levels of Service</a:t>
            </a:r>
          </a:p>
          <a:p>
            <a:pPr marL="285750" indent="-285750">
              <a:buFont typeface="Arial" panose="020B0604020202020204" pitchFamily="34" charset="0"/>
              <a:buChar char="•"/>
            </a:pPr>
            <a:r>
              <a:rPr lang="en-US" sz="2400" dirty="0"/>
              <a:t>Replacement, Construction, and Land Costs</a:t>
            </a:r>
          </a:p>
          <a:p>
            <a:pPr marL="285750" indent="-285750">
              <a:buFont typeface="Arial" panose="020B0604020202020204" pitchFamily="34" charset="0"/>
              <a:buChar char="•"/>
            </a:pPr>
            <a:r>
              <a:rPr lang="en-US" sz="2400" dirty="0"/>
              <a:t>Service Areas</a:t>
            </a:r>
            <a:endParaRPr lang="en-US" sz="2000" dirty="0"/>
          </a:p>
        </p:txBody>
      </p:sp>
      <p:sp>
        <p:nvSpPr>
          <p:cNvPr id="4" name="Picture Placeholder 3">
            <a:extLst>
              <a:ext uri="{FF2B5EF4-FFF2-40B4-BE49-F238E27FC236}">
                <a16:creationId xmlns:a16="http://schemas.microsoft.com/office/drawing/2014/main" id="{0CD89EA1-B3A9-4635-8EB7-1C4C91917D82}"/>
              </a:ext>
            </a:extLst>
          </p:cNvPr>
          <p:cNvSpPr>
            <a:spLocks noGrp="1"/>
          </p:cNvSpPr>
          <p:nvPr>
            <p:ph type="pic" sz="quarter" idx="13"/>
          </p:nvPr>
        </p:nvSpPr>
        <p:spPr/>
      </p:sp>
      <p:sp>
        <p:nvSpPr>
          <p:cNvPr id="5" name="Text Placeholder 1">
            <a:extLst>
              <a:ext uri="{FF2B5EF4-FFF2-40B4-BE49-F238E27FC236}">
                <a16:creationId xmlns:a16="http://schemas.microsoft.com/office/drawing/2014/main" id="{9B4677A9-6395-463A-AB97-4164E559093D}"/>
              </a:ext>
            </a:extLst>
          </p:cNvPr>
          <p:cNvSpPr txBox="1">
            <a:spLocks/>
          </p:cNvSpPr>
          <p:nvPr/>
        </p:nvSpPr>
        <p:spPr>
          <a:xfrm>
            <a:off x="1465855" y="71321"/>
            <a:ext cx="6977105" cy="1131087"/>
          </a:xfrm>
          <a:prstGeom prst="rect">
            <a:avLst/>
          </a:prstGeom>
        </p:spPr>
        <p:txBody>
          <a:bodyPr vert="horz" lIns="0" tIns="0" rIns="0" bIns="0" anchor="ctr" anchorCtr="0"/>
          <a:lstStyle>
            <a:lvl1pPr marL="0" indent="0" algn="l" defTabSz="457200" rtl="0" eaLnBrk="1" latinLnBrk="0" hangingPunct="1">
              <a:spcBef>
                <a:spcPts val="0"/>
              </a:spcBef>
              <a:spcAft>
                <a:spcPts val="600"/>
              </a:spcAft>
              <a:buFont typeface="Arial"/>
              <a:buNone/>
              <a:defRPr sz="3600" b="0" i="0" kern="1200">
                <a:solidFill>
                  <a:schemeClr val="accent3"/>
                </a:solidFill>
                <a:latin typeface="Calibri Light"/>
                <a:ea typeface="+mn-ea"/>
                <a:cs typeface="Calibri Light"/>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Impact Fee Technical Studies</a:t>
            </a:r>
          </a:p>
        </p:txBody>
      </p:sp>
    </p:spTree>
    <p:extLst>
      <p:ext uri="{BB962C8B-B14F-4D97-AF65-F5344CB8AC3E}">
        <p14:creationId xmlns:p14="http://schemas.microsoft.com/office/powerpoint/2010/main" val="2530795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Impact Fee Technical Studies</a:t>
            </a:r>
          </a:p>
        </p:txBody>
      </p:sp>
      <p:sp>
        <p:nvSpPr>
          <p:cNvPr id="3" name="Text Placeholder 2"/>
          <p:cNvSpPr>
            <a:spLocks noGrp="1"/>
          </p:cNvSpPr>
          <p:nvPr>
            <p:ph type="body" sz="quarter" idx="11"/>
          </p:nvPr>
        </p:nvSpPr>
        <p:spPr>
          <a:xfrm>
            <a:off x="1465855" y="1404346"/>
            <a:ext cx="3393821" cy="2456453"/>
          </a:xfrm>
        </p:spPr>
        <p:txBody>
          <a:bodyPr/>
          <a:lstStyle/>
          <a:p>
            <a:r>
              <a:rPr lang="en-US" sz="2000" dirty="0"/>
              <a:t>Issues to consider:</a:t>
            </a:r>
          </a:p>
          <a:p>
            <a:pPr marL="285750" indent="-285750">
              <a:buFont typeface="Arial" panose="020B0604020202020204" pitchFamily="34" charset="0"/>
              <a:buChar char="•"/>
            </a:pPr>
            <a:r>
              <a:rPr lang="en-US" sz="2000" dirty="0"/>
              <a:t>Transportation-Related Issues</a:t>
            </a:r>
          </a:p>
          <a:p>
            <a:pPr marL="285750" indent="-285750">
              <a:buFont typeface="Arial" panose="020B0604020202020204" pitchFamily="34" charset="0"/>
              <a:buChar char="•"/>
            </a:pPr>
            <a:r>
              <a:rPr lang="en-US" sz="2000" dirty="0"/>
              <a:t>Legitimacy of Growth-Related Costs</a:t>
            </a:r>
          </a:p>
          <a:p>
            <a:pPr marL="285750" indent="-285750">
              <a:buFont typeface="Arial" panose="020B0604020202020204" pitchFamily="34" charset="0"/>
              <a:buChar char="•"/>
            </a:pPr>
            <a:r>
              <a:rPr lang="en-US" sz="2000" dirty="0"/>
              <a:t>Proportionate-Share Impact Fees</a:t>
            </a:r>
          </a:p>
          <a:p>
            <a:pPr marL="285750" indent="-285750">
              <a:buFont typeface="Arial" panose="020B0604020202020204" pitchFamily="34" charset="0"/>
              <a:buChar char="•"/>
            </a:pPr>
            <a:r>
              <a:rPr lang="en-US" sz="2000" dirty="0"/>
              <a:t>Discount Impact Fee Schedules</a:t>
            </a:r>
          </a:p>
        </p:txBody>
      </p:sp>
      <p:pic>
        <p:nvPicPr>
          <p:cNvPr id="5" name="Picture Placeholder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1380" r="11380"/>
          <a:stretch>
            <a:fillRect/>
          </a:stretch>
        </p:blipFill>
        <p:spPr/>
      </p:pic>
      <p:sp>
        <p:nvSpPr>
          <p:cNvPr id="7" name="TextBox 6"/>
          <p:cNvSpPr txBox="1"/>
          <p:nvPr/>
        </p:nvSpPr>
        <p:spPr>
          <a:xfrm>
            <a:off x="6732084" y="4966652"/>
            <a:ext cx="570990" cy="215444"/>
          </a:xfrm>
          <a:prstGeom prst="rect">
            <a:avLst/>
          </a:prstGeom>
          <a:noFill/>
        </p:spPr>
        <p:txBody>
          <a:bodyPr wrap="none" rtlCol="0">
            <a:spAutoFit/>
          </a:bodyPr>
          <a:lstStyle/>
          <a:p>
            <a:r>
              <a:rPr lang="en-US" sz="800" dirty="0" err="1">
                <a:solidFill>
                  <a:schemeClr val="bg1">
                    <a:lumMod val="65000"/>
                  </a:schemeClr>
                </a:solidFill>
              </a:rPr>
              <a:t>Eastmark</a:t>
            </a:r>
            <a:endParaRPr lang="en-US" sz="800" dirty="0">
              <a:solidFill>
                <a:schemeClr val="bg1">
                  <a:lumMod val="65000"/>
                </a:schemeClr>
              </a:solidFill>
            </a:endParaRPr>
          </a:p>
        </p:txBody>
      </p:sp>
    </p:spTree>
    <p:extLst>
      <p:ext uri="{BB962C8B-B14F-4D97-AF65-F5344CB8AC3E}">
        <p14:creationId xmlns:p14="http://schemas.microsoft.com/office/powerpoint/2010/main" val="1182726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Commonly Found Errors</a:t>
            </a:r>
          </a:p>
        </p:txBody>
      </p:sp>
      <p:sp>
        <p:nvSpPr>
          <p:cNvPr id="3" name="Text Placeholder 2"/>
          <p:cNvSpPr>
            <a:spLocks noGrp="1"/>
          </p:cNvSpPr>
          <p:nvPr>
            <p:ph type="body" sz="quarter" idx="11"/>
          </p:nvPr>
        </p:nvSpPr>
        <p:spPr>
          <a:xfrm>
            <a:off x="1465855" y="1404346"/>
            <a:ext cx="3404096" cy="2456453"/>
          </a:xfrm>
        </p:spPr>
        <p:txBody>
          <a:bodyPr/>
          <a:lstStyle/>
          <a:p>
            <a:pPr marL="285750" indent="-285750">
              <a:buFont typeface="Arial" panose="020B0604020202020204" pitchFamily="34" charset="0"/>
              <a:buChar char="•"/>
            </a:pPr>
            <a:r>
              <a:rPr lang="en-US" sz="2000" dirty="0"/>
              <a:t>Construction Cost Estimate and Adopted Capital Improvements Plan Inconsistencies</a:t>
            </a:r>
          </a:p>
          <a:p>
            <a:pPr marL="285750" indent="-285750">
              <a:buFont typeface="Arial" panose="020B0604020202020204" pitchFamily="34" charset="0"/>
              <a:buChar char="•"/>
            </a:pPr>
            <a:r>
              <a:rPr lang="en-US" sz="2000" dirty="0"/>
              <a:t>Current Levels of Service Not Properly Documented and/or Applied</a:t>
            </a:r>
          </a:p>
          <a:p>
            <a:pPr marL="285750" indent="-285750">
              <a:buFont typeface="Arial" panose="020B0604020202020204" pitchFamily="34" charset="0"/>
              <a:buChar char="•"/>
            </a:pPr>
            <a:r>
              <a:rPr lang="en-US" sz="2000" dirty="0"/>
              <a:t>Funding Offsets Ignored or Improperly Applied</a:t>
            </a:r>
          </a:p>
          <a:p>
            <a:pPr marL="285750" indent="-285750">
              <a:buFont typeface="Arial" panose="020B0604020202020204" pitchFamily="34" charset="0"/>
              <a:buChar char="•"/>
            </a:pPr>
            <a:r>
              <a:rPr lang="en-US" sz="2000" dirty="0"/>
              <a:t>Inflated Land and Building Cost Estimates</a:t>
            </a:r>
          </a:p>
          <a:p>
            <a:pPr marL="285750" indent="-285750">
              <a:buFont typeface="Arial" panose="020B0604020202020204" pitchFamily="34" charset="0"/>
              <a:buChar char="•"/>
            </a:pPr>
            <a:endParaRPr lang="en-US" sz="2000" dirty="0"/>
          </a:p>
        </p:txBody>
      </p:sp>
      <p:sp>
        <p:nvSpPr>
          <p:cNvPr id="9" name="Text Placeholder 2"/>
          <p:cNvSpPr txBox="1">
            <a:spLocks/>
          </p:cNvSpPr>
          <p:nvPr/>
        </p:nvSpPr>
        <p:spPr>
          <a:xfrm>
            <a:off x="5057645" y="1404346"/>
            <a:ext cx="3136625" cy="2456453"/>
          </a:xfrm>
          <a:prstGeom prst="rect">
            <a:avLst/>
          </a:prstGeom>
        </p:spPr>
        <p:txBody>
          <a:bodyPr vert="horz" lIns="0" tIns="0" rIns="0" bIns="0"/>
          <a:lstStyle>
            <a:lvl1pPr marL="0" indent="0" algn="l" defTabSz="457200" rtl="0" eaLnBrk="1" latinLnBrk="0" hangingPunct="1">
              <a:lnSpc>
                <a:spcPts val="2100"/>
              </a:lnSpc>
              <a:spcBef>
                <a:spcPts val="0"/>
              </a:spcBef>
              <a:spcAft>
                <a:spcPts val="600"/>
              </a:spcAft>
              <a:buFont typeface="Arial"/>
              <a:buNone/>
              <a:defRPr lang="en-US" sz="1500" kern="1200" smtClean="0">
                <a:solidFill>
                  <a:schemeClr val="tx1"/>
                </a:solidFill>
                <a:latin typeface="+mn-lt"/>
                <a:ea typeface="+mn-ea"/>
                <a:cs typeface="+mn-cs"/>
              </a:defRPr>
            </a:lvl1pPr>
            <a:lvl2pPr marL="457200" indent="0" algn="l" defTabSz="457200" rtl="0" eaLnBrk="1" latinLnBrk="0" hangingPunct="1">
              <a:spcBef>
                <a:spcPct val="20000"/>
              </a:spcBef>
              <a:buFont typeface="Arial"/>
              <a:buNone/>
              <a:defRPr sz="1500" kern="1200">
                <a:solidFill>
                  <a:schemeClr val="tx1"/>
                </a:solidFill>
                <a:latin typeface="Calibri"/>
                <a:ea typeface="+mn-ea"/>
                <a:cs typeface="Calibri"/>
              </a:defRPr>
            </a:lvl2pPr>
            <a:lvl3pPr marL="914400" indent="0" algn="l" defTabSz="457200" rtl="0" eaLnBrk="1" latinLnBrk="0" hangingPunct="1">
              <a:spcBef>
                <a:spcPct val="20000"/>
              </a:spcBef>
              <a:buFont typeface="Arial"/>
              <a:buNone/>
              <a:defRPr sz="1500" kern="1200">
                <a:solidFill>
                  <a:schemeClr val="tx1"/>
                </a:solidFill>
                <a:latin typeface="Calibri"/>
                <a:ea typeface="+mn-ea"/>
                <a:cs typeface="Calibri"/>
              </a:defRPr>
            </a:lvl3pPr>
            <a:lvl4pPr marL="1371600" indent="0" algn="l" defTabSz="457200" rtl="0" eaLnBrk="1" latinLnBrk="0" hangingPunct="1">
              <a:spcBef>
                <a:spcPct val="20000"/>
              </a:spcBef>
              <a:buFont typeface="Arial"/>
              <a:buNone/>
              <a:defRPr sz="1500" kern="1200">
                <a:solidFill>
                  <a:schemeClr val="tx1"/>
                </a:solidFill>
                <a:latin typeface="Calibri"/>
                <a:ea typeface="+mn-ea"/>
                <a:cs typeface="Calibri"/>
              </a:defRPr>
            </a:lvl4pPr>
            <a:lvl5pPr marL="1828800" indent="0" algn="l" defTabSz="457200" rtl="0" eaLnBrk="1" latinLnBrk="0" hangingPunct="1">
              <a:spcBef>
                <a:spcPct val="20000"/>
              </a:spcBef>
              <a:buFont typeface="Arial"/>
              <a:buNone/>
              <a:defRPr sz="15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2000" dirty="0"/>
              <a:t>Math Errors</a:t>
            </a:r>
          </a:p>
          <a:p>
            <a:pPr marL="285750" indent="-285750">
              <a:buFont typeface="Arial" panose="020B0604020202020204" pitchFamily="34" charset="0"/>
              <a:buChar char="•"/>
            </a:pPr>
            <a:r>
              <a:rPr lang="en-US" sz="2000" dirty="0"/>
              <a:t>Correcting Existing Deficiencies</a:t>
            </a:r>
          </a:p>
          <a:p>
            <a:pPr marL="285750" indent="-285750">
              <a:buFont typeface="Arial" panose="020B0604020202020204" pitchFamily="34" charset="0"/>
              <a:buChar char="•"/>
            </a:pPr>
            <a:r>
              <a:rPr lang="en-US" sz="2000" dirty="0"/>
              <a:t>Impact Fee Alternatives Not Considered</a:t>
            </a:r>
          </a:p>
          <a:p>
            <a:pPr marL="285750" indent="-285750">
              <a:buFont typeface="Arial" panose="020B0604020202020204" pitchFamily="34" charset="0"/>
              <a:buChar char="•"/>
            </a:pPr>
            <a:r>
              <a:rPr lang="en-US" sz="2000" dirty="0"/>
              <a:t>State Statute Compliance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933977868"/>
      </p:ext>
    </p:extLst>
  </p:cSld>
  <p:clrMapOvr>
    <a:masterClrMapping/>
  </p:clrMapOvr>
</p:sld>
</file>

<file path=ppt/theme/theme1.xml><?xml version="1.0" encoding="utf-8"?>
<a:theme xmlns:a="http://schemas.openxmlformats.org/drawingml/2006/main" name="2017 NAHB Widescreen Template">
  <a:themeElements>
    <a:clrScheme name="NAHB">
      <a:dk1>
        <a:srgbClr val="3D3935"/>
      </a:dk1>
      <a:lt1>
        <a:srgbClr val="FFFFFF"/>
      </a:lt1>
      <a:dk2>
        <a:srgbClr val="F2CD00"/>
      </a:dk2>
      <a:lt2>
        <a:srgbClr val="D78825"/>
      </a:lt2>
      <a:accent1>
        <a:srgbClr val="9E2A2B"/>
      </a:accent1>
      <a:accent2>
        <a:srgbClr val="6BA539"/>
      </a:accent2>
      <a:accent3>
        <a:srgbClr val="9D968D"/>
      </a:accent3>
      <a:accent4>
        <a:srgbClr val="5E8AB4"/>
      </a:accent4>
      <a:accent5>
        <a:srgbClr val="674736"/>
      </a:accent5>
      <a:accent6>
        <a:srgbClr val="C8102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2017 NAHB Widescreen Template</Template>
  <TotalTime>2996</TotalTime>
  <Words>3160</Words>
  <Application>Microsoft Office PowerPoint</Application>
  <PresentationFormat>On-screen Show (16:9)</PresentationFormat>
  <Paragraphs>224</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ＭＳ Ｐゴシック</vt:lpstr>
      <vt:lpstr>Arial</vt:lpstr>
      <vt:lpstr>Calibri</vt:lpstr>
      <vt:lpstr>Calibri Light</vt:lpstr>
      <vt:lpstr>Source Sans Pro</vt:lpstr>
      <vt:lpstr>Wingdings</vt:lpstr>
      <vt:lpstr>2017 NAHB Widescreen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NAHB</dc:creator>
  <cp:lastModifiedBy>Richardson, Whitney</cp:lastModifiedBy>
  <cp:revision>67</cp:revision>
  <cp:lastPrinted>2016-10-06T14:52:15Z</cp:lastPrinted>
  <dcterms:created xsi:type="dcterms:W3CDTF">2017-03-30T19:17:29Z</dcterms:created>
  <dcterms:modified xsi:type="dcterms:W3CDTF">2019-09-10T20:15:54Z</dcterms:modified>
</cp:coreProperties>
</file>