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08" r:id="rId2"/>
    <p:sldId id="302" r:id="rId3"/>
    <p:sldId id="301" r:id="rId4"/>
    <p:sldId id="300" r:id="rId5"/>
    <p:sldId id="310" r:id="rId6"/>
    <p:sldId id="312" r:id="rId7"/>
    <p:sldId id="313" r:id="rId8"/>
    <p:sldId id="314" r:id="rId9"/>
    <p:sldId id="315" r:id="rId10"/>
    <p:sldId id="316" r:id="rId11"/>
    <p:sldId id="317" r:id="rId12"/>
    <p:sldId id="30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968D"/>
    <a:srgbClr val="000000"/>
    <a:srgbClr val="4E3524"/>
    <a:srgbClr val="84795D"/>
    <a:srgbClr val="00205B"/>
    <a:srgbClr val="C6D6E3"/>
    <a:srgbClr val="D1CCBD"/>
    <a:srgbClr val="4A773C"/>
    <a:srgbClr val="A4D65E"/>
    <a:srgbClr val="6D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1221" autoAdjust="0"/>
  </p:normalViewPr>
  <p:slideViewPr>
    <p:cSldViewPr snapToGrid="0" snapToObjects="1">
      <p:cViewPr varScale="1">
        <p:scale>
          <a:sx n="51" d="100"/>
          <a:sy n="51" d="100"/>
        </p:scale>
        <p:origin x="36"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F7B92-EF61-4170-BF46-1D6DF1772B25}" type="datetimeFigureOut">
              <a:rPr lang="en-US" smtClean="0"/>
              <a:t>03/19/2020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BB1DA-6868-438A-B260-C3540A99F914}" type="slidenum">
              <a:rPr lang="en-US" smtClean="0"/>
              <a:t>‹#›</a:t>
            </a:fld>
            <a:endParaRPr lang="en-US"/>
          </a:p>
        </p:txBody>
      </p:sp>
    </p:spTree>
    <p:extLst>
      <p:ext uri="{BB962C8B-B14F-4D97-AF65-F5344CB8AC3E}">
        <p14:creationId xmlns:p14="http://schemas.microsoft.com/office/powerpoint/2010/main" val="392495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Mixed-Use is more a reference to a </a:t>
            </a:r>
            <a:r>
              <a:rPr lang="en-US" altLang="en-US" i="1" dirty="0"/>
              <a:t>zoning district</a:t>
            </a:r>
            <a:r>
              <a:rPr lang="en-US" altLang="en-US" dirty="0"/>
              <a:t> that allows for a variety of uses within one district or structure. Typically, Neo-Traditional Development is a </a:t>
            </a:r>
            <a:r>
              <a:rPr lang="en-US" altLang="en-US" i="1" dirty="0"/>
              <a:t>design</a:t>
            </a:r>
            <a:r>
              <a:rPr lang="en-US" altLang="en-US" dirty="0"/>
              <a:t> concept that also goes by several terms, including, Traditional Neighborhood Design (TND) and New Urbanism.   TNDs typically have a mixed-use element as part of their design concept.  Infill development is more a reference to </a:t>
            </a:r>
            <a:r>
              <a:rPr lang="en-US" altLang="en-US" i="1" dirty="0"/>
              <a:t>location</a:t>
            </a:r>
            <a:r>
              <a:rPr lang="en-US" altLang="en-US" dirty="0"/>
              <a:t>, meaning new development constructed in developed areas, typically surrounded on all sides by existing development.</a:t>
            </a:r>
          </a:p>
          <a:p>
            <a:endParaRPr lang="en-US" altLang="en-US" dirty="0"/>
          </a:p>
          <a:p>
            <a:r>
              <a:rPr lang="en-US" altLang="en-US" dirty="0"/>
              <a:t>The common thread is that all these “kinds” of development better meet the goals of smart growth</a:t>
            </a:r>
            <a:r>
              <a:rPr lang="en-US" altLang="en-US" baseline="0" dirty="0"/>
              <a:t> </a:t>
            </a:r>
            <a:r>
              <a:rPr lang="en-US" altLang="en-US" dirty="0"/>
              <a:t>and sustainable development than conventional residential development. </a:t>
            </a:r>
          </a:p>
        </p:txBody>
      </p:sp>
      <p:sp>
        <p:nvSpPr>
          <p:cNvPr id="4" name="Slide Number Placeholder 3"/>
          <p:cNvSpPr>
            <a:spLocks noGrp="1"/>
          </p:cNvSpPr>
          <p:nvPr>
            <p:ph type="sldNum" sz="quarter" idx="10"/>
          </p:nvPr>
        </p:nvSpPr>
        <p:spPr/>
        <p:txBody>
          <a:bodyPr/>
          <a:lstStyle/>
          <a:p>
            <a:fld id="{102BB1DA-6868-438A-B260-C3540A99F914}" type="slidenum">
              <a:rPr lang="en-US" smtClean="0"/>
              <a:t>2</a:t>
            </a:fld>
            <a:endParaRPr lang="en-US"/>
          </a:p>
        </p:txBody>
      </p:sp>
    </p:spTree>
    <p:extLst>
      <p:ext uri="{BB962C8B-B14F-4D97-AF65-F5344CB8AC3E}">
        <p14:creationId xmlns:p14="http://schemas.microsoft.com/office/powerpoint/2010/main" val="306965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Euclidean Zoning” – Most local zoning uses a Euclidean zoning scheme that encourages the separation of land uses and for the most part prohibits mixed-use development. </a:t>
            </a:r>
          </a:p>
          <a:p>
            <a:endParaRPr lang="en-US" altLang="en-US" dirty="0"/>
          </a:p>
          <a:p>
            <a:r>
              <a:rPr lang="en-US" altLang="en-US" dirty="0" err="1"/>
              <a:t>NIMBYisms</a:t>
            </a:r>
            <a:r>
              <a:rPr lang="en-US" altLang="en-US" dirty="0"/>
              <a:t> – Not In My Back Yard – Fear of Unfamiliar. Many residents have become accustomed to the separation of uses. For instances, residents of a single-family development will find a similar single-family development on an adjacent parcel least objectionable. Different or a mix of uses, such as commercial, retail, restaurants, bars, high density housing, and even religious institutions may raise alarm bells with neighboring residents.  </a:t>
            </a:r>
          </a:p>
          <a:p>
            <a:endParaRPr lang="en-US" altLang="en-US" dirty="0"/>
          </a:p>
          <a:p>
            <a:r>
              <a:rPr lang="en-US" altLang="en-US" dirty="0"/>
              <a:t>Allowing Mixed-Use by right – forgo the “Variance Procedure” may help circumvent a lengthy and contentious public hearing process that could add to the cost of a project.</a:t>
            </a:r>
          </a:p>
          <a:p>
            <a:endParaRPr lang="en-US" altLang="en-US" dirty="0"/>
          </a:p>
          <a:p>
            <a:r>
              <a:rPr lang="en-US" altLang="en-US" dirty="0"/>
              <a:t>Do to the increased complexities and uncertainties related to mixed-use development ,infrastructure financing and other subsidies may be needed from a local jurisdiction or other government agency to make a project viable. </a:t>
            </a:r>
          </a:p>
          <a:p>
            <a:endParaRPr lang="en-US" dirty="0"/>
          </a:p>
        </p:txBody>
      </p:sp>
      <p:sp>
        <p:nvSpPr>
          <p:cNvPr id="4" name="Slide Number Placeholder 3"/>
          <p:cNvSpPr>
            <a:spLocks noGrp="1"/>
          </p:cNvSpPr>
          <p:nvPr>
            <p:ph type="sldNum" sz="quarter" idx="10"/>
          </p:nvPr>
        </p:nvSpPr>
        <p:spPr/>
        <p:txBody>
          <a:bodyPr/>
          <a:lstStyle/>
          <a:p>
            <a:fld id="{102BB1DA-6868-438A-B260-C3540A99F914}" type="slidenum">
              <a:rPr lang="en-US" smtClean="0"/>
              <a:t>4</a:t>
            </a:fld>
            <a:endParaRPr lang="en-US"/>
          </a:p>
        </p:txBody>
      </p:sp>
    </p:spTree>
    <p:extLst>
      <p:ext uri="{BB962C8B-B14F-4D97-AF65-F5344CB8AC3E}">
        <p14:creationId xmlns:p14="http://schemas.microsoft.com/office/powerpoint/2010/main" val="150773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For both the developer and the local jurisdiction, pulling off a successful mixed-use development requires patience and the ability to “Think Outside the Box”.  Although a greater number of mixed-use projects means that obtaining financing for these projects has become more routine, volatility in today’s lending market has also made lenders more risk adverse. This is bound to dampen interest in building mixed-use in today’s market.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Simply put, it is much easier to make profits through “cookie cutter approach” repetitive process. Lenders understand this and are more willing to lend for this form of development. There are also unusual leasing and management arrangements for mixed-use that can further complicate the ability to construct a successful and viable project that delivers a profitable return on investment. However, there is an unmet demand for infill/mixed-use development is not conducive to this approach.</a:t>
            </a:r>
          </a:p>
          <a:p>
            <a:endParaRPr lang="en-US" altLang="en-US" dirty="0"/>
          </a:p>
          <a:p>
            <a:endParaRPr lang="en-US" altLang="en-US" dirty="0"/>
          </a:p>
          <a:p>
            <a:r>
              <a:rPr lang="en-US" altLang="en-US" dirty="0"/>
              <a:t>Architects must develop unusual and unique solutions to having a mix of uses in one building (sound, ventilation, loading). This can add to both the soft and hard costs of development.</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102BB1DA-6868-438A-B260-C3540A99F914}" type="slidenum">
              <a:rPr lang="en-US" smtClean="0"/>
              <a:t>5</a:t>
            </a:fld>
            <a:endParaRPr lang="en-US"/>
          </a:p>
        </p:txBody>
      </p:sp>
    </p:spTree>
    <p:extLst>
      <p:ext uri="{BB962C8B-B14F-4D97-AF65-F5344CB8AC3E}">
        <p14:creationId xmlns:p14="http://schemas.microsoft.com/office/powerpoint/2010/main" val="400604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Due to complexity of mixed use even in boom times, mixed-use is especially susceptible to become a troubled property.  For instance, failure of commercial space can have negative implications on the property values of residential units. This can create an overall high risk for foreclosure and other financial problems. </a:t>
            </a:r>
          </a:p>
        </p:txBody>
      </p:sp>
      <p:sp>
        <p:nvSpPr>
          <p:cNvPr id="4" name="Slide Number Placeholder 3"/>
          <p:cNvSpPr>
            <a:spLocks noGrp="1"/>
          </p:cNvSpPr>
          <p:nvPr>
            <p:ph type="sldNum" sz="quarter" idx="10"/>
          </p:nvPr>
        </p:nvSpPr>
        <p:spPr/>
        <p:txBody>
          <a:bodyPr/>
          <a:lstStyle/>
          <a:p>
            <a:fld id="{102BB1DA-6868-438A-B260-C3540A99F914}" type="slidenum">
              <a:rPr lang="en-US" smtClean="0"/>
              <a:t>6</a:t>
            </a:fld>
            <a:endParaRPr lang="en-US"/>
          </a:p>
        </p:txBody>
      </p:sp>
    </p:spTree>
    <p:extLst>
      <p:ext uri="{BB962C8B-B14F-4D97-AF65-F5344CB8AC3E}">
        <p14:creationId xmlns:p14="http://schemas.microsoft.com/office/powerpoint/2010/main" val="398997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Many times mixed-use developments end up being public-private partnership between local government and developers. Land assembly and donation or land leases often times are ways in which a local jurisdiction can contribute in order to make a project viable.  Larger mixed-use projects often require some form of land assembly from multiple landowners</a:t>
            </a:r>
          </a:p>
          <a:p>
            <a:endParaRPr lang="en-US" altLang="en-US" dirty="0"/>
          </a:p>
          <a:p>
            <a:r>
              <a:rPr lang="en-US" altLang="en-US" dirty="0"/>
              <a:t>Many local jurisdictions have “</a:t>
            </a:r>
            <a:r>
              <a:rPr lang="en-US" altLang="en-US" dirty="0" err="1"/>
              <a:t>Greyfield</a:t>
            </a:r>
            <a:r>
              <a:rPr lang="en-US" altLang="en-US" dirty="0"/>
              <a:t>” sites– underutilized or abandoned retail centers, that may be optimal locations for mixed-use development. Many sites are in foreclosure or tax delinquent, making them viable for public ownership. These sites are also adjacent to other commercial properties, so mixed-use development would be less objectionable to nearby property owners.</a:t>
            </a:r>
          </a:p>
        </p:txBody>
      </p:sp>
      <p:sp>
        <p:nvSpPr>
          <p:cNvPr id="4" name="Slide Number Placeholder 3"/>
          <p:cNvSpPr>
            <a:spLocks noGrp="1"/>
          </p:cNvSpPr>
          <p:nvPr>
            <p:ph type="sldNum" sz="quarter" idx="10"/>
          </p:nvPr>
        </p:nvSpPr>
        <p:spPr/>
        <p:txBody>
          <a:bodyPr/>
          <a:lstStyle/>
          <a:p>
            <a:fld id="{102BB1DA-6868-438A-B260-C3540A99F914}" type="slidenum">
              <a:rPr lang="en-US" smtClean="0"/>
              <a:t>7</a:t>
            </a:fld>
            <a:endParaRPr lang="en-US"/>
          </a:p>
        </p:txBody>
      </p:sp>
    </p:spTree>
    <p:extLst>
      <p:ext uri="{BB962C8B-B14F-4D97-AF65-F5344CB8AC3E}">
        <p14:creationId xmlns:p14="http://schemas.microsoft.com/office/powerpoint/2010/main" val="130046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Other market trends to consider in the future are that, in many markets, the number of households will grow</a:t>
            </a:r>
            <a:r>
              <a:rPr lang="en-US" altLang="en-US" baseline="0" dirty="0"/>
              <a:t> </a:t>
            </a:r>
            <a:r>
              <a:rPr lang="en-US" altLang="en-US" dirty="0"/>
              <a:t>as household size decreases. This is creating a market for smaller housing units. Additionally, single professionals, empty nesters, and single-parent households are all growing in number of total households as a percent, while the traditional, “nuclear family” is a shrinking number of households as a percent of the whole. </a:t>
            </a:r>
          </a:p>
          <a:p>
            <a:endParaRPr lang="en-US" altLang="en-US" dirty="0"/>
          </a:p>
          <a:p>
            <a:r>
              <a:rPr lang="en-US" altLang="en-US" dirty="0"/>
              <a:t>Also, technology will most likely dictate a rise in live/work and telecommuters – an increasing market share of workers.  What impact this will have on desired housing type is yet to be seen.   </a:t>
            </a:r>
          </a:p>
        </p:txBody>
      </p:sp>
      <p:sp>
        <p:nvSpPr>
          <p:cNvPr id="4" name="Slide Number Placeholder 3"/>
          <p:cNvSpPr>
            <a:spLocks noGrp="1"/>
          </p:cNvSpPr>
          <p:nvPr>
            <p:ph type="sldNum" sz="quarter" idx="10"/>
          </p:nvPr>
        </p:nvSpPr>
        <p:spPr/>
        <p:txBody>
          <a:bodyPr/>
          <a:lstStyle/>
          <a:p>
            <a:fld id="{102BB1DA-6868-438A-B260-C3540A99F914}" type="slidenum">
              <a:rPr lang="en-US" smtClean="0"/>
              <a:t>8</a:t>
            </a:fld>
            <a:endParaRPr lang="en-US"/>
          </a:p>
        </p:txBody>
      </p:sp>
    </p:spTree>
    <p:extLst>
      <p:ext uri="{BB962C8B-B14F-4D97-AF65-F5344CB8AC3E}">
        <p14:creationId xmlns:p14="http://schemas.microsoft.com/office/powerpoint/2010/main" val="90211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Other factors that may dictate a growing demand for mixed-use development are more active retirees that are looking for a retirement lifestyle filled with cultural amenities, dining, shopping and other “urban” style amenities. </a:t>
            </a:r>
          </a:p>
          <a:p>
            <a:endParaRPr lang="en-US" altLang="en-US" dirty="0"/>
          </a:p>
          <a:p>
            <a:r>
              <a:rPr lang="en-US" altLang="en-US" dirty="0"/>
              <a:t>On the other end of the age spectrum, the coming of age generation is more accustomed to an “urban” culture than the two previous generations, and will be more interested in living in an urban setting. This is also a generation that is even larger than the baby boomers. </a:t>
            </a:r>
          </a:p>
          <a:p>
            <a:endParaRPr lang="en-US" altLang="en-US" dirty="0"/>
          </a:p>
          <a:p>
            <a:r>
              <a:rPr lang="en-US" altLang="en-US" dirty="0"/>
              <a:t>However, despite the growing trend toward mixed-use development in the past 20 </a:t>
            </a:r>
            <a:r>
              <a:rPr lang="en-US" altLang="en-US" baseline="0" dirty="0"/>
              <a:t> </a:t>
            </a:r>
            <a:r>
              <a:rPr lang="en-US" altLang="en-US" dirty="0"/>
              <a:t>years, a majority of Americans still prefer to carry out most of their daily trips by car and live in single-family homes.</a:t>
            </a:r>
          </a:p>
        </p:txBody>
      </p:sp>
      <p:sp>
        <p:nvSpPr>
          <p:cNvPr id="4" name="Slide Number Placeholder 3"/>
          <p:cNvSpPr>
            <a:spLocks noGrp="1"/>
          </p:cNvSpPr>
          <p:nvPr>
            <p:ph type="sldNum" sz="quarter" idx="10"/>
          </p:nvPr>
        </p:nvSpPr>
        <p:spPr/>
        <p:txBody>
          <a:bodyPr/>
          <a:lstStyle/>
          <a:p>
            <a:fld id="{102BB1DA-6868-438A-B260-C3540A99F914}" type="slidenum">
              <a:rPr lang="en-US" smtClean="0"/>
              <a:t>9</a:t>
            </a:fld>
            <a:endParaRPr lang="en-US"/>
          </a:p>
        </p:txBody>
      </p:sp>
    </p:spTree>
    <p:extLst>
      <p:ext uri="{BB962C8B-B14F-4D97-AF65-F5344CB8AC3E}">
        <p14:creationId xmlns:p14="http://schemas.microsoft.com/office/powerpoint/2010/main" val="224864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Due to greater difficulties acquiring land for residential development in the greenfield locations, due to rising traffic congestion, NIMBY Backlash, Loss of Open Space. Generally this will vary from region to region across the country based on environmental and political conditions. For instance, it will be much easier to build in greenfield locations in places like Texas, Idaho or Indiana, than place such as Maryland, Massachusetts or New Jersey.  </a:t>
            </a:r>
          </a:p>
          <a:p>
            <a:pPr>
              <a:buFontTx/>
              <a:buChar char="•"/>
            </a:pPr>
            <a:endParaRPr lang="en-US" altLang="en-US" dirty="0"/>
          </a:p>
          <a:p>
            <a:r>
              <a:rPr lang="en-US" altLang="en-US" dirty="0"/>
              <a:t>Therefore, depending on the regional locations, builders must look for new opportunities where they may not have previously existed. Mixed-Use development on a large scale is not for every community. Therefore, there should be caution regarding a “one size fits all approach”. It is also good to</a:t>
            </a:r>
            <a:r>
              <a:rPr lang="en-US" altLang="en-US" baseline="0" dirty="0"/>
              <a:t> remember that mixed use can be horizontal as well as vertical. It is possible to have a mix of uses and housing types in more suburban model neighborhoods. </a:t>
            </a:r>
            <a:endParaRPr lang="en-US" altLang="en-US" dirty="0"/>
          </a:p>
        </p:txBody>
      </p:sp>
      <p:sp>
        <p:nvSpPr>
          <p:cNvPr id="4" name="Slide Number Placeholder 3"/>
          <p:cNvSpPr>
            <a:spLocks noGrp="1"/>
          </p:cNvSpPr>
          <p:nvPr>
            <p:ph type="sldNum" sz="quarter" idx="10"/>
          </p:nvPr>
        </p:nvSpPr>
        <p:spPr/>
        <p:txBody>
          <a:bodyPr/>
          <a:lstStyle/>
          <a:p>
            <a:fld id="{102BB1DA-6868-438A-B260-C3540A99F914}" type="slidenum">
              <a:rPr lang="en-US" smtClean="0"/>
              <a:t>10</a:t>
            </a:fld>
            <a:endParaRPr lang="en-US"/>
          </a:p>
        </p:txBody>
      </p:sp>
    </p:spTree>
    <p:extLst>
      <p:ext uri="{BB962C8B-B14F-4D97-AF65-F5344CB8AC3E}">
        <p14:creationId xmlns:p14="http://schemas.microsoft.com/office/powerpoint/2010/main" val="381619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Progressive municipalities interested in mixed-use development should first identify and target potential sites, such as “</a:t>
            </a:r>
            <a:r>
              <a:rPr lang="en-US" altLang="en-US" dirty="0" err="1"/>
              <a:t>Greyfields</a:t>
            </a:r>
            <a:r>
              <a:rPr lang="en-US" altLang="en-US" dirty="0"/>
              <a:t>” and allow for mixed-use by right, expedite permitting, Change zoning from Commercial to Residential.</a:t>
            </a:r>
          </a:p>
          <a:p>
            <a:pPr>
              <a:lnSpc>
                <a:spcPct val="90000"/>
              </a:lnSpc>
            </a:pPr>
            <a:endParaRPr lang="en-US" altLang="en-US" dirty="0"/>
          </a:p>
          <a:p>
            <a:pPr>
              <a:lnSpc>
                <a:spcPct val="90000"/>
              </a:lnSpc>
            </a:pPr>
            <a:r>
              <a:rPr lang="en-US" altLang="en-US" dirty="0"/>
              <a:t>Local jurisdictions should consider targeting subsidies such as establishment of Tax-Increment Finance District, waiver of fees, etc., tax foreclosure, and land assembly assistance. </a:t>
            </a:r>
          </a:p>
          <a:p>
            <a:pPr>
              <a:lnSpc>
                <a:spcPct val="90000"/>
              </a:lnSpc>
            </a:pPr>
            <a:endParaRPr lang="en-US" altLang="en-US" dirty="0"/>
          </a:p>
          <a:p>
            <a:pPr>
              <a:lnSpc>
                <a:spcPct val="90000"/>
              </a:lnSpc>
            </a:pPr>
            <a:r>
              <a:rPr lang="en-US" altLang="en-US" dirty="0"/>
              <a:t>Local jurisdictions should also amend local codes to allow for quick expedition of permitting for infill/mixed-use projects. </a:t>
            </a:r>
          </a:p>
          <a:p>
            <a:pPr>
              <a:lnSpc>
                <a:spcPct val="90000"/>
              </a:lnSpc>
            </a:pPr>
            <a:endParaRPr lang="en-US" altLang="en-US" dirty="0"/>
          </a:p>
          <a:p>
            <a:pPr>
              <a:lnSpc>
                <a:spcPct val="90000"/>
              </a:lnSpc>
            </a:pPr>
            <a:r>
              <a:rPr lang="en-US" altLang="en-US" dirty="0"/>
              <a:t>Lenders and Municipalities must act as partners with homebuilders and developers in providing for this type of development. Often times, public-private partnerships are the key. </a:t>
            </a:r>
          </a:p>
          <a:p>
            <a:pPr>
              <a:lnSpc>
                <a:spcPct val="90000"/>
              </a:lnSpc>
            </a:pPr>
            <a:endParaRPr lang="en-US" altLang="en-US" dirty="0"/>
          </a:p>
          <a:p>
            <a:pPr>
              <a:lnSpc>
                <a:spcPct val="90000"/>
              </a:lnSpc>
            </a:pPr>
            <a:r>
              <a:rPr lang="en-US" altLang="en-US" dirty="0"/>
              <a:t>Mixed-use is not for every market, region or community. Beware “top down” or “one-size-fits all approaches” towards mixed use and leave the final decision with the local government.</a:t>
            </a:r>
          </a:p>
          <a:p>
            <a:endParaRPr lang="en-US" altLang="en-US" dirty="0"/>
          </a:p>
        </p:txBody>
      </p:sp>
      <p:sp>
        <p:nvSpPr>
          <p:cNvPr id="4" name="Slide Number Placeholder 3"/>
          <p:cNvSpPr>
            <a:spLocks noGrp="1"/>
          </p:cNvSpPr>
          <p:nvPr>
            <p:ph type="sldNum" sz="quarter" idx="10"/>
          </p:nvPr>
        </p:nvSpPr>
        <p:spPr/>
        <p:txBody>
          <a:bodyPr/>
          <a:lstStyle/>
          <a:p>
            <a:fld id="{102BB1DA-6868-438A-B260-C3540A99F914}" type="slidenum">
              <a:rPr lang="en-US" smtClean="0"/>
              <a:t>11</a:t>
            </a:fld>
            <a:endParaRPr lang="en-US"/>
          </a:p>
        </p:txBody>
      </p:sp>
    </p:spTree>
    <p:extLst>
      <p:ext uri="{BB962C8B-B14F-4D97-AF65-F5344CB8AC3E}">
        <p14:creationId xmlns:p14="http://schemas.microsoft.com/office/powerpoint/2010/main" val="102155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8.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67463" y="1054909"/>
            <a:ext cx="8749435" cy="2482948"/>
          </a:xfrm>
          <a:prstGeom prst="rect">
            <a:avLst/>
          </a:prstGeom>
        </p:spPr>
      </p:pic>
      <p:pic>
        <p:nvPicPr>
          <p:cNvPr id="9" name="Picture 8"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15" name="Text Placeholder 14"/>
          <p:cNvSpPr>
            <a:spLocks noGrp="1"/>
          </p:cNvSpPr>
          <p:nvPr>
            <p:ph type="body" sz="quarter" idx="11"/>
          </p:nvPr>
        </p:nvSpPr>
        <p:spPr>
          <a:xfrm>
            <a:off x="172720" y="1054909"/>
            <a:ext cx="5475037" cy="2482948"/>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a:t>Click to edit Master text styles</a:t>
            </a:r>
          </a:p>
        </p:txBody>
      </p:sp>
    </p:spTree>
    <p:extLst>
      <p:ext uri="{BB962C8B-B14F-4D97-AF65-F5344CB8AC3E}">
        <p14:creationId xmlns:p14="http://schemas.microsoft.com/office/powerpoint/2010/main" val="28526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box">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4" name="Picture Placeholder 3"/>
          <p:cNvSpPr>
            <a:spLocks noGrp="1"/>
          </p:cNvSpPr>
          <p:nvPr>
            <p:ph type="pic" sz="quarter" idx="13"/>
          </p:nvPr>
        </p:nvSpPr>
        <p:spPr>
          <a:xfrm>
            <a:off x="1465855" y="1322740"/>
            <a:ext cx="7139665" cy="3218780"/>
          </a:xfrm>
          <a:prstGeom prst="rect">
            <a:avLst/>
          </a:prstGeom>
        </p:spPr>
        <p:txBody>
          <a:bodyPr vert="horz"/>
          <a:lstStyle/>
          <a:p>
            <a:r>
              <a:rPr lang="en-US"/>
              <a:t>Click icon to add picture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40292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4485" y="71321"/>
            <a:ext cx="1579929" cy="1131086"/>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381000" y="71320"/>
            <a:ext cx="3223485" cy="1130417"/>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Page Header</a:t>
            </a:r>
          </a:p>
        </p:txBody>
      </p:sp>
      <p:sp>
        <p:nvSpPr>
          <p:cNvPr id="17" name="Text Placeholder 5"/>
          <p:cNvSpPr>
            <a:spLocks noGrp="1"/>
          </p:cNvSpPr>
          <p:nvPr>
            <p:ph type="body" sz="quarter" idx="11" hasCustomPrompt="1"/>
          </p:nvPr>
        </p:nvSpPr>
        <p:spPr>
          <a:xfrm>
            <a:off x="381546" y="1360260"/>
            <a:ext cx="3222940" cy="24700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8" name="Picture Placeholder 8"/>
          <p:cNvSpPr>
            <a:spLocks noGrp="1"/>
          </p:cNvSpPr>
          <p:nvPr>
            <p:ph type="pic" sz="quarter" idx="13"/>
          </p:nvPr>
        </p:nvSpPr>
        <p:spPr>
          <a:xfrm>
            <a:off x="400812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23670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6" y="71321"/>
            <a:ext cx="1579929" cy="1131085"/>
          </a:xfrm>
          <a:prstGeom prst="rect">
            <a:avLst/>
          </a:prstGeom>
        </p:spPr>
      </p:pic>
      <p:sp>
        <p:nvSpPr>
          <p:cNvPr id="7"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bg1"/>
                </a:solidFill>
                <a:latin typeface="Calibri Light"/>
                <a:cs typeface="Calibri Light"/>
              </a:defRPr>
            </a:lvl1pPr>
          </a:lstStyle>
          <a:p>
            <a:pPr lvl="0"/>
            <a:r>
              <a:rPr lang="en-US" dirty="0"/>
              <a:t>Page Header</a:t>
            </a:r>
          </a:p>
        </p:txBody>
      </p:sp>
      <p:sp>
        <p:nvSpPr>
          <p:cNvPr id="10"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solidFill>
                  <a:srgbClr val="FFFFFF"/>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ac ante </a:t>
            </a:r>
            <a:r>
              <a:rPr lang="en-US" dirty="0" err="1"/>
              <a:t>feugiat</a:t>
            </a:r>
            <a:r>
              <a:rPr lang="en-US" dirty="0"/>
              <a:t>, </a:t>
            </a:r>
            <a:r>
              <a:rPr lang="en-US" dirty="0" err="1"/>
              <a:t>maximus</a:t>
            </a:r>
            <a:r>
              <a:rPr lang="en-US" dirty="0"/>
              <a:t> </a:t>
            </a:r>
            <a:r>
              <a:rPr lang="en-US" dirty="0" err="1"/>
              <a:t>erat</a:t>
            </a:r>
            <a:r>
              <a:rPr lang="en-US" dirty="0"/>
              <a:t> et, </a:t>
            </a:r>
            <a:r>
              <a:rPr lang="en-US" dirty="0" err="1"/>
              <a:t>accumsan</a:t>
            </a:r>
            <a:r>
              <a:rPr lang="en-US" dirty="0"/>
              <a:t> </a:t>
            </a:r>
            <a:r>
              <a:rPr lang="en-US" dirty="0" err="1"/>
              <a:t>neque</a:t>
            </a:r>
            <a:r>
              <a:rPr lang="en-US" dirty="0"/>
              <a:t>. </a:t>
            </a:r>
            <a:r>
              <a:rPr lang="en-US" dirty="0" err="1"/>
              <a:t>Nulla</a:t>
            </a:r>
            <a:r>
              <a:rPr lang="en-US" dirty="0"/>
              <a:t> </a:t>
            </a:r>
            <a:r>
              <a:rPr lang="en-US" dirty="0" err="1"/>
              <a:t>lacinia</a:t>
            </a:r>
            <a:r>
              <a:rPr lang="en-US" dirty="0"/>
              <a:t> </a:t>
            </a:r>
            <a:r>
              <a:rPr lang="en-US" dirty="0" err="1"/>
              <a:t>purus</a:t>
            </a:r>
            <a:r>
              <a:rPr lang="en-US" dirty="0"/>
              <a:t> a </a:t>
            </a:r>
            <a:r>
              <a:rPr lang="en-US" dirty="0" err="1"/>
              <a:t>lorem</a:t>
            </a:r>
            <a:r>
              <a:rPr lang="en-US" dirty="0"/>
              <a:t> </a:t>
            </a:r>
            <a:r>
              <a:rPr lang="en-US" dirty="0" err="1"/>
              <a:t>tincidunt</a:t>
            </a:r>
            <a:r>
              <a:rPr lang="en-US" dirty="0"/>
              <a:t> </a:t>
            </a:r>
            <a:r>
              <a:rPr lang="en-US" dirty="0" err="1"/>
              <a:t>consequat</a:t>
            </a:r>
            <a:r>
              <a:rPr lang="en-US" dirty="0"/>
              <a:t>. </a:t>
            </a:r>
            <a:r>
              <a:rPr lang="en-US" dirty="0" err="1"/>
              <a:t>Sed</a:t>
            </a:r>
            <a:r>
              <a:rPr lang="en-US" dirty="0"/>
              <a:t> </a:t>
            </a:r>
            <a:r>
              <a:rPr lang="en-US" dirty="0" err="1"/>
              <a:t>posuere</a:t>
            </a:r>
            <a:r>
              <a:rPr lang="en-US" dirty="0"/>
              <a:t> </a:t>
            </a:r>
            <a:r>
              <a:rPr lang="en-US" dirty="0" err="1"/>
              <a:t>cursus</a:t>
            </a:r>
            <a:r>
              <a:rPr lang="en-US" dirty="0"/>
              <a:t> ligula in </a:t>
            </a:r>
            <a:r>
              <a:rPr lang="en-US" dirty="0" err="1"/>
              <a:t>porta</a:t>
            </a:r>
            <a:r>
              <a:rPr lang="en-US" dirty="0"/>
              <a:t>. </a:t>
            </a:r>
            <a:r>
              <a:rPr lang="en-US" dirty="0" err="1"/>
              <a:t>Ut</a:t>
            </a:r>
            <a:r>
              <a:rPr lang="en-US" dirty="0"/>
              <a:t> </a:t>
            </a:r>
            <a:r>
              <a:rPr lang="en-US" dirty="0" err="1"/>
              <a:t>quis</a:t>
            </a:r>
            <a:r>
              <a:rPr lang="en-US" dirty="0"/>
              <a:t> ex </a:t>
            </a:r>
            <a:r>
              <a:rPr lang="en-US" dirty="0" err="1"/>
              <a:t>eget</a:t>
            </a:r>
            <a:r>
              <a:rPr lang="en-US" dirty="0"/>
              <a:t> ligula </a:t>
            </a:r>
            <a:r>
              <a:rPr lang="en-US" dirty="0" err="1"/>
              <a:t>ultricies</a:t>
            </a:r>
            <a:r>
              <a:rPr lang="en-US" dirty="0"/>
              <a:t> </a:t>
            </a:r>
            <a:r>
              <a:rPr lang="en-US" dirty="0" err="1"/>
              <a:t>pulvinar</a:t>
            </a:r>
            <a:r>
              <a:rPr lang="en-US" dirty="0"/>
              <a:t> </a:t>
            </a:r>
            <a:r>
              <a:rPr lang="en-US" dirty="0" err="1"/>
              <a:t>eget</a:t>
            </a:r>
            <a:r>
              <a:rPr lang="en-US" dirty="0"/>
              <a:t> </a:t>
            </a:r>
            <a:r>
              <a:rPr lang="en-US" dirty="0" err="1"/>
              <a:t>mollis</a:t>
            </a:r>
            <a:r>
              <a:rPr lang="en-US" dirty="0"/>
              <a:t> </a:t>
            </a:r>
            <a:r>
              <a:rPr lang="en-US" dirty="0" err="1"/>
              <a:t>tellus</a:t>
            </a:r>
            <a:r>
              <a:rPr lang="en-US" dirty="0"/>
              <a:t>. </a:t>
            </a:r>
          </a:p>
        </p:txBody>
      </p:sp>
      <p:sp>
        <p:nvSpPr>
          <p:cNvPr id="11" name="Text Placeholder 7"/>
          <p:cNvSpPr>
            <a:spLocks noGrp="1"/>
          </p:cNvSpPr>
          <p:nvPr>
            <p:ph type="body" sz="quarter" idx="12" hasCustomPrompt="1"/>
          </p:nvPr>
        </p:nvSpPr>
        <p:spPr>
          <a:xfrm>
            <a:off x="1465263" y="2631442"/>
            <a:ext cx="6337300"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solidFill>
                  <a:srgbClr val="FFFFFF"/>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val="339116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220307"/>
            <a:ext cx="9144000" cy="923193"/>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80382" y="4266534"/>
            <a:ext cx="2952768" cy="826430"/>
          </a:xfrm>
          <a:prstGeom prst="rect">
            <a:avLst/>
          </a:prstGeom>
        </p:spPr>
      </p:pic>
      <p:sp>
        <p:nvSpPr>
          <p:cNvPr id="12"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lnSpc>
                <a:spcPts val="3600"/>
              </a:lnSpc>
              <a:spcBef>
                <a:spcPts val="0"/>
              </a:spcBef>
              <a:spcAft>
                <a:spcPts val="600"/>
              </a:spcAft>
              <a:buNone/>
              <a:defRPr sz="3600" b="0" i="0">
                <a:solidFill>
                  <a:schemeClr val="accent3"/>
                </a:solidFill>
                <a:latin typeface="Calibri Light"/>
                <a:cs typeface="Calibri Light"/>
              </a:defRPr>
            </a:lvl1pPr>
          </a:lstStyle>
          <a:p>
            <a:pPr lvl="0"/>
            <a:r>
              <a:rPr lang="en-US" dirty="0"/>
              <a:t>This slide is for the end </a:t>
            </a:r>
            <a:br>
              <a:rPr lang="en-US" dirty="0"/>
            </a:br>
            <a:r>
              <a:rPr lang="en-US" dirty="0"/>
              <a:t>of a presentation</a:t>
            </a:r>
          </a:p>
        </p:txBody>
      </p:sp>
      <p:sp>
        <p:nvSpPr>
          <p:cNvPr id="13"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4" name="Text Placeholder 13"/>
          <p:cNvSpPr>
            <a:spLocks noGrp="1"/>
          </p:cNvSpPr>
          <p:nvPr>
            <p:ph type="body" sz="quarter" idx="12" hasCustomPrompt="1"/>
          </p:nvPr>
        </p:nvSpPr>
        <p:spPr>
          <a:xfrm>
            <a:off x="1465263" y="4229833"/>
            <a:ext cx="5715000" cy="867012"/>
          </a:xfrm>
          <a:prstGeom prst="rect">
            <a:avLst/>
          </a:prstGeom>
        </p:spPr>
        <p:txBody>
          <a:bodyPr vert="horz" lIns="0" tIns="0" rIns="0" bIns="0" anchor="ctr" anchorCtr="0"/>
          <a:lstStyle>
            <a:lvl1pPr marL="0" indent="0" algn="r">
              <a:spcBef>
                <a:spcPts val="0"/>
              </a:spcBef>
              <a:spcAft>
                <a:spcPts val="600"/>
              </a:spcAft>
              <a:buNone/>
              <a:defRPr b="0" i="1">
                <a:solidFill>
                  <a:srgbClr val="FFFFFF"/>
                </a:solidFill>
                <a:latin typeface="Calibri"/>
                <a:cs typeface="Calibri"/>
              </a:defRPr>
            </a:lvl1pPr>
          </a:lstStyle>
          <a:p>
            <a:pPr lvl="0"/>
            <a:r>
              <a:rPr lang="en-US" dirty="0"/>
              <a:t>We Build Communities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317991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72882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3" name="Text Placeholder 2"/>
          <p:cNvSpPr>
            <a:spLocks noGrp="1"/>
          </p:cNvSpPr>
          <p:nvPr>
            <p:ph type="body" sz="quarter" idx="12" hasCustomPrompt="1"/>
          </p:nvPr>
        </p:nvSpPr>
        <p:spPr>
          <a:xfrm>
            <a:off x="5489559" y="793566"/>
            <a:ext cx="3418018" cy="2327005"/>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sp>
        <p:nvSpPr>
          <p:cNvPr id="13" name="Picture Placeholder 8"/>
          <p:cNvSpPr>
            <a:spLocks noGrp="1"/>
          </p:cNvSpPr>
          <p:nvPr>
            <p:ph type="pic" sz="quarter" idx="13"/>
          </p:nvPr>
        </p:nvSpPr>
        <p:spPr>
          <a:xfrm>
            <a:off x="-2275840"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9593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673186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191000"/>
            <a:ext cx="987617" cy="686054"/>
          </a:xfrm>
          <a:prstGeom prst="rect">
            <a:avLst/>
          </a:prstGeom>
        </p:spPr>
      </p:pic>
      <p:sp>
        <p:nvSpPr>
          <p:cNvPr id="3" name="Text Placeholder 2"/>
          <p:cNvSpPr>
            <a:spLocks noGrp="1"/>
          </p:cNvSpPr>
          <p:nvPr>
            <p:ph type="body" sz="quarter" idx="10" hasCustomPrompt="1"/>
          </p:nvPr>
        </p:nvSpPr>
        <p:spPr>
          <a:xfrm>
            <a:off x="1496997" y="793566"/>
            <a:ext cx="3461083" cy="2327004"/>
          </a:xfrm>
          <a:prstGeom prst="rect">
            <a:avLst/>
          </a:prstGeom>
        </p:spPr>
        <p:txBody>
          <a:bodyPr vert="horz" lIns="0" tIns="0" rIns="0" bIns="0" anchor="ctr" anchorCtr="0"/>
          <a:lstStyle>
            <a:lvl1pPr marL="0" indent="0">
              <a:spcBef>
                <a:spcPts val="0"/>
              </a:spcBef>
              <a:spcAft>
                <a:spcPts val="600"/>
              </a:spcAft>
              <a:buNone/>
              <a:defRPr sz="6000" b="0" i="0" baseline="0">
                <a:solidFill>
                  <a:schemeClr val="accent3"/>
                </a:solidFill>
                <a:latin typeface="Calibri Light"/>
                <a:cs typeface="Calibri Light"/>
              </a:defRPr>
            </a:lvl1pPr>
          </a:lstStyle>
          <a:p>
            <a:pPr lvl="0"/>
            <a:r>
              <a:rPr lang="en-US" dirty="0"/>
              <a:t>Section Header 2</a:t>
            </a:r>
          </a:p>
        </p:txBody>
      </p:sp>
      <p:sp>
        <p:nvSpPr>
          <p:cNvPr id="12" name="Picture Placeholder 8"/>
          <p:cNvSpPr>
            <a:spLocks noGrp="1"/>
          </p:cNvSpPr>
          <p:nvPr>
            <p:ph type="pic" sz="quarter" idx="13"/>
          </p:nvPr>
        </p:nvSpPr>
        <p:spPr>
          <a:xfrm>
            <a:off x="5140959"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29563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Stock_72865149_XXX 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rot="16200000">
            <a:off x="3280411" y="-720092"/>
            <a:ext cx="5143500" cy="6583682"/>
          </a:xfrm>
          <a:prstGeom prst="rect">
            <a:avLst/>
          </a:prstGeom>
          <a:gradFill flip="none" rotWithShape="1">
            <a:gsLst>
              <a:gs pos="0">
                <a:srgbClr val="000000"/>
              </a:gs>
              <a:gs pos="84000">
                <a:srgbClr val="FFFFFF">
                  <a:alpha val="0"/>
                  <a:lumMod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017701" y="-3142956"/>
            <a:ext cx="6612998" cy="2540358"/>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sp>
        <p:nvSpPr>
          <p:cNvPr id="5" name="Text Placeholder 4"/>
          <p:cNvSpPr>
            <a:spLocks noGrp="1"/>
          </p:cNvSpPr>
          <p:nvPr>
            <p:ph type="body" sz="quarter" idx="11" hasCustomPrompt="1"/>
          </p:nvPr>
        </p:nvSpPr>
        <p:spPr>
          <a:xfrm>
            <a:off x="6081225" y="1433722"/>
            <a:ext cx="2485949" cy="3229718"/>
          </a:xfrm>
          <a:prstGeom prst="rect">
            <a:avLst/>
          </a:prstGeom>
        </p:spPr>
        <p:txBody>
          <a:bodyPr vert="horz" lIns="0" tIns="0" rIns="0" bIns="0"/>
          <a:lstStyle>
            <a:lvl1pPr marL="0" indent="0">
              <a:spcBef>
                <a:spcPts val="0"/>
              </a:spcBef>
              <a:spcAft>
                <a:spcPts val="600"/>
              </a:spcAft>
              <a:buNone/>
              <a:defRPr sz="3600">
                <a:solidFill>
                  <a:srgbClr val="FFFFFF"/>
                </a:solidFill>
                <a:latin typeface="Calibri"/>
                <a:cs typeface="Calibri"/>
              </a:defRPr>
            </a:lvl1pPr>
          </a:lstStyle>
          <a:p>
            <a:pPr lvl="0"/>
            <a:r>
              <a:rPr lang="en-US" dirty="0"/>
              <a:t>Section Style Option</a:t>
            </a:r>
          </a:p>
        </p:txBody>
      </p:sp>
    </p:spTree>
    <p:extLst>
      <p:ext uri="{BB962C8B-B14F-4D97-AF65-F5344CB8AC3E}">
        <p14:creationId xmlns:p14="http://schemas.microsoft.com/office/powerpoint/2010/main" val="21217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14275" y="1511022"/>
            <a:ext cx="4771928" cy="1890764"/>
          </a:xfrm>
          <a:prstGeom prst="rect">
            <a:avLst/>
          </a:prstGeom>
        </p:spPr>
      </p:pic>
      <p:cxnSp>
        <p:nvCxnSpPr>
          <p:cNvPr id="10" name="Straight Connector 9"/>
          <p:cNvCxnSpPr/>
          <p:nvPr userDrawn="1"/>
        </p:nvCxnSpPr>
        <p:spPr>
          <a:xfrm>
            <a:off x="-1566329" y="1605242"/>
            <a:ext cx="16933" cy="3420535"/>
          </a:xfrm>
          <a:prstGeom prst="line">
            <a:avLst/>
          </a:prstGeom>
          <a:ln w="57150" cap="rnd">
            <a:solidFill>
              <a:srgbClr val="9D968D"/>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4"/>
          <p:cNvSpPr>
            <a:spLocks noGrp="1"/>
          </p:cNvSpPr>
          <p:nvPr>
            <p:ph type="body" sz="quarter" idx="10" hasCustomPrompt="1"/>
          </p:nvPr>
        </p:nvSpPr>
        <p:spPr>
          <a:xfrm>
            <a:off x="91440" y="1511022"/>
            <a:ext cx="2707323" cy="1890764"/>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Divider Style 1</a:t>
            </a:r>
          </a:p>
        </p:txBody>
      </p:sp>
      <p:sp>
        <p:nvSpPr>
          <p:cNvPr id="15" name="Picture Placeholder 8"/>
          <p:cNvSpPr>
            <a:spLocks noGrp="1"/>
          </p:cNvSpPr>
          <p:nvPr>
            <p:ph type="pic" sz="quarter" idx="13"/>
          </p:nvPr>
        </p:nvSpPr>
        <p:spPr>
          <a:xfrm>
            <a:off x="384556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3196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Stock_26523191_XX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11" name="Rectangle 10"/>
          <p:cNvSpPr/>
          <p:nvPr userDrawn="1"/>
        </p:nvSpPr>
        <p:spPr>
          <a:xfrm flipH="1">
            <a:off x="0" y="0"/>
            <a:ext cx="9144001" cy="5143500"/>
          </a:xfrm>
          <a:prstGeom prst="rect">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94002" y="2655946"/>
            <a:ext cx="4771928" cy="1890764"/>
          </a:xfrm>
          <a:prstGeom prst="rect">
            <a:avLst/>
          </a:prstGeom>
        </p:spPr>
      </p:pic>
      <p:sp>
        <p:nvSpPr>
          <p:cNvPr id="3" name="Text Placeholder 2"/>
          <p:cNvSpPr>
            <a:spLocks noGrp="1"/>
          </p:cNvSpPr>
          <p:nvPr>
            <p:ph type="body" sz="quarter" idx="10" hasCustomPrompt="1"/>
          </p:nvPr>
        </p:nvSpPr>
        <p:spPr>
          <a:xfrm>
            <a:off x="3301561" y="2655946"/>
            <a:ext cx="4867275" cy="1890764"/>
          </a:xfrm>
          <a:prstGeom prst="rect">
            <a:avLst/>
          </a:prstGeom>
        </p:spPr>
        <p:txBody>
          <a:bodyPr vert="horz" lIns="0" tIns="0" rIns="0" bIns="0" anchor="ctr" anchorCtr="0"/>
          <a:lstStyle>
            <a:lvl1pPr marL="0" indent="0" algn="r">
              <a:spcBef>
                <a:spcPts val="0"/>
              </a:spcBef>
              <a:spcAft>
                <a:spcPts val="600"/>
              </a:spcAft>
              <a:buNone/>
              <a:defRPr sz="3600">
                <a:solidFill>
                  <a:schemeClr val="bg1"/>
                </a:solidFill>
                <a:latin typeface="Calibri Light"/>
                <a:cs typeface="Calibri"/>
              </a:defRPr>
            </a:lvl1pPr>
          </a:lstStyle>
          <a:p>
            <a:pPr lvl="0"/>
            <a:r>
              <a:rPr lang="en-US" dirty="0"/>
              <a:t>Divider Style 2</a:t>
            </a:r>
          </a:p>
        </p:txBody>
      </p:sp>
    </p:spTree>
    <p:extLst>
      <p:ext uri="{BB962C8B-B14F-4D97-AF65-F5344CB8AC3E}">
        <p14:creationId xmlns:p14="http://schemas.microsoft.com/office/powerpoint/2010/main" val="23059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pic>
        <p:nvPicPr>
          <p:cNvPr id="16" name="Picture 15"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2631442"/>
            <a:ext cx="6337300"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solidFill>
                  <a:schemeClr val="tx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val="33508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3136625" cy="245645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9" name="Picture Placeholder 8"/>
          <p:cNvSpPr>
            <a:spLocks noGrp="1"/>
          </p:cNvSpPr>
          <p:nvPr>
            <p:ph type="pic" sz="quarter" idx="13"/>
          </p:nvPr>
        </p:nvSpPr>
        <p:spPr>
          <a:xfrm>
            <a:off x="5090161" y="1202408"/>
            <a:ext cx="3749039" cy="3751088"/>
          </a:xfrm>
          <a:prstGeom prst="ellipse">
            <a:avLst/>
          </a:prstGeom>
        </p:spPr>
        <p:txBody>
          <a:bodyPr vert="horz"/>
          <a:lstStyle/>
          <a:p>
            <a:r>
              <a:rPr lang="en-US"/>
              <a:t>Click icon to add picture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21538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13" name="Text Placeholder 5"/>
          <p:cNvSpPr>
            <a:spLocks noGrp="1"/>
          </p:cNvSpPr>
          <p:nvPr>
            <p:ph type="body" sz="quarter" idx="11" hasCustomPrompt="1"/>
          </p:nvPr>
        </p:nvSpPr>
        <p:spPr>
          <a:xfrm>
            <a:off x="1465855" y="1404346"/>
            <a:ext cx="3888465" cy="1785895"/>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5" name="Text Placeholder 7"/>
          <p:cNvSpPr>
            <a:spLocks noGrp="1"/>
          </p:cNvSpPr>
          <p:nvPr>
            <p:ph type="body" sz="quarter" idx="12" hasCustomPrompt="1"/>
          </p:nvPr>
        </p:nvSpPr>
        <p:spPr>
          <a:xfrm>
            <a:off x="1465263" y="3190242"/>
            <a:ext cx="3889057"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latin typeface="Calibri"/>
                <a:cs typeface="Calibri"/>
              </a:defRPr>
            </a:lvl1pPr>
          </a:lstStyle>
          <a:p>
            <a:pPr lvl="0"/>
            <a:r>
              <a:rPr lang="en-US" dirty="0"/>
              <a:t>Bullet number one</a:t>
            </a:r>
          </a:p>
          <a:p>
            <a:pPr lvl="0"/>
            <a:r>
              <a:rPr lang="en-US" dirty="0"/>
              <a:t>Bullet number two</a:t>
            </a:r>
          </a:p>
        </p:txBody>
      </p:sp>
      <p:sp>
        <p:nvSpPr>
          <p:cNvPr id="4" name="Picture Placeholder 3"/>
          <p:cNvSpPr>
            <a:spLocks noGrp="1"/>
          </p:cNvSpPr>
          <p:nvPr>
            <p:ph type="pic" sz="quarter" idx="13"/>
          </p:nvPr>
        </p:nvSpPr>
        <p:spPr>
          <a:xfrm>
            <a:off x="5621338" y="203553"/>
            <a:ext cx="3005137" cy="2238375"/>
          </a:xfrm>
          <a:prstGeom prst="rect">
            <a:avLst/>
          </a:prstGeom>
        </p:spPr>
        <p:txBody>
          <a:bodyPr vert="horz"/>
          <a:lstStyle/>
          <a:p>
            <a:r>
              <a:rPr lang="en-US"/>
              <a:t>Click icon to add picture</a:t>
            </a:r>
          </a:p>
        </p:txBody>
      </p:sp>
      <p:sp>
        <p:nvSpPr>
          <p:cNvPr id="16" name="Picture Placeholder 3"/>
          <p:cNvSpPr>
            <a:spLocks noGrp="1"/>
          </p:cNvSpPr>
          <p:nvPr>
            <p:ph type="pic" sz="quarter" idx="14"/>
          </p:nvPr>
        </p:nvSpPr>
        <p:spPr>
          <a:xfrm>
            <a:off x="5621446" y="2659351"/>
            <a:ext cx="3005137" cy="2238375"/>
          </a:xfrm>
          <a:prstGeom prst="rect">
            <a:avLst/>
          </a:prstGeom>
        </p:spPr>
        <p:txBody>
          <a:bodyPr vert="horz"/>
          <a:lstStyle/>
          <a:p>
            <a:r>
              <a:rPr lang="en-US"/>
              <a:t>Click icon to add picture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13927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 id="2147483660" r:id="rId8"/>
    <p:sldLayoutId id="2147483659" r:id="rId9"/>
    <p:sldLayoutId id="2147483662" r:id="rId10"/>
    <p:sldLayoutId id="2147483658" r:id="rId11"/>
    <p:sldLayoutId id="2147483657" r:id="rId12"/>
    <p:sldLayoutId id="2147483655" r:id="rId13"/>
    <p:sldLayoutId id="214748366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mailto:dbassert@nahb.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21537" y="1054909"/>
            <a:ext cx="10193682" cy="2892802"/>
          </a:xfrm>
          <a:prstGeom prst="rect">
            <a:avLst/>
          </a:prstGeom>
        </p:spPr>
      </p:pic>
      <p:pic>
        <p:nvPicPr>
          <p:cNvPr id="3" name="Picture 2" descr="NAHB 2 Line CMYK.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4" name="TextBox 3"/>
          <p:cNvSpPr txBox="1"/>
          <p:nvPr/>
        </p:nvSpPr>
        <p:spPr>
          <a:xfrm>
            <a:off x="1432560" y="1085389"/>
            <a:ext cx="4419600" cy="2769989"/>
          </a:xfrm>
          <a:prstGeom prst="rect">
            <a:avLst/>
          </a:prstGeom>
          <a:noFill/>
        </p:spPr>
        <p:txBody>
          <a:bodyPr wrap="square" lIns="0" tIns="0" rIns="0" bIns="0" rtlCol="0">
            <a:spAutoFit/>
          </a:bodyPr>
          <a:lstStyle/>
          <a:p>
            <a:pPr algn="r"/>
            <a:r>
              <a:rPr lang="en-US" sz="6000" dirty="0">
                <a:solidFill>
                  <a:srgbClr val="9D968D"/>
                </a:solidFill>
                <a:latin typeface="Calibri Light"/>
                <a:cs typeface="Calibri Light"/>
              </a:rPr>
              <a:t>Infill and Mixed-Use Development</a:t>
            </a:r>
            <a:endParaRPr lang="en-US" sz="3600" dirty="0">
              <a:solidFill>
                <a:srgbClr val="9D968D"/>
              </a:solidFill>
              <a:latin typeface="Calibri Light"/>
              <a:cs typeface="Calibri Light"/>
            </a:endParaRPr>
          </a:p>
        </p:txBody>
      </p:sp>
    </p:spTree>
    <p:extLst>
      <p:ext uri="{BB962C8B-B14F-4D97-AF65-F5344CB8AC3E}">
        <p14:creationId xmlns:p14="http://schemas.microsoft.com/office/powerpoint/2010/main" val="108218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5855" y="81986"/>
            <a:ext cx="3888465" cy="1131087"/>
          </a:xfrm>
        </p:spPr>
        <p:txBody>
          <a:bodyPr/>
          <a:lstStyle/>
          <a:p>
            <a:r>
              <a:rPr lang="en-US" dirty="0"/>
              <a:t>Will Mixed-Use Continue to Grow?</a:t>
            </a:r>
          </a:p>
        </p:txBody>
      </p:sp>
      <p:sp>
        <p:nvSpPr>
          <p:cNvPr id="4" name="Text Placeholder 3"/>
          <p:cNvSpPr>
            <a:spLocks noGrp="1"/>
          </p:cNvSpPr>
          <p:nvPr>
            <p:ph type="body" sz="quarter" idx="12"/>
          </p:nvPr>
        </p:nvSpPr>
        <p:spPr>
          <a:xfrm>
            <a:off x="1055529" y="1348493"/>
            <a:ext cx="4432300" cy="1574800"/>
          </a:xfrm>
        </p:spPr>
        <p:txBody>
          <a:bodyPr/>
          <a:lstStyle/>
          <a:p>
            <a:pPr>
              <a:spcAft>
                <a:spcPts val="0"/>
              </a:spcAft>
              <a:defRPr/>
            </a:pPr>
            <a:r>
              <a:rPr lang="en-US" sz="1600" b="1" i="1" dirty="0"/>
              <a:t>PROBABLY</a:t>
            </a:r>
            <a:r>
              <a:rPr lang="en-US" sz="1600" i="1" dirty="0"/>
              <a:t>, </a:t>
            </a:r>
            <a:r>
              <a:rPr lang="en-US" sz="1600" dirty="0"/>
              <a:t>due to </a:t>
            </a:r>
          </a:p>
          <a:p>
            <a:pPr lvl="1">
              <a:defRPr/>
            </a:pPr>
            <a:r>
              <a:rPr lang="en-US" sz="1400" dirty="0"/>
              <a:t>greater difficulties acquiring land for residential development in the greenfield areas, </a:t>
            </a:r>
          </a:p>
          <a:p>
            <a:pPr lvl="1">
              <a:defRPr/>
            </a:pPr>
            <a:r>
              <a:rPr lang="en-US" sz="1400" dirty="0"/>
              <a:t>due to rising traffic congestion, </a:t>
            </a:r>
          </a:p>
          <a:p>
            <a:pPr lvl="1">
              <a:defRPr/>
            </a:pPr>
            <a:r>
              <a:rPr lang="en-US" sz="1400" dirty="0"/>
              <a:t>NIMBY Backlash, </a:t>
            </a:r>
          </a:p>
          <a:p>
            <a:pPr lvl="1">
              <a:defRPr/>
            </a:pPr>
            <a:r>
              <a:rPr lang="en-US" sz="1400" dirty="0"/>
              <a:t>Loss of Open Space </a:t>
            </a:r>
          </a:p>
          <a:p>
            <a:pPr>
              <a:spcAft>
                <a:spcPts val="0"/>
              </a:spcAft>
              <a:defRPr/>
            </a:pPr>
            <a:r>
              <a:rPr lang="en-US" sz="1600" dirty="0"/>
              <a:t>Builders must look for new opportunities where they may not have previously existed. </a:t>
            </a:r>
          </a:p>
          <a:p>
            <a:pPr fontAlgn="auto">
              <a:spcAft>
                <a:spcPts val="0"/>
              </a:spcAft>
              <a:defRPr/>
            </a:pPr>
            <a:r>
              <a:rPr lang="en-US" sz="1600" dirty="0"/>
              <a:t>However, demand for mixed-use will vary widely from region to region across the country.</a:t>
            </a:r>
          </a:p>
          <a:p>
            <a:pPr fontAlgn="auto">
              <a:spcAft>
                <a:spcPts val="0"/>
              </a:spcAft>
              <a:defRPr/>
            </a:pPr>
            <a:r>
              <a:rPr lang="en-US" sz="1600" dirty="0"/>
              <a:t>Therefore, there should be caution not to take a “one size fits all” approach. Both horizontal and vertical mixed-use options should be explored. </a:t>
            </a:r>
          </a:p>
          <a:p>
            <a:endParaRPr lang="en-US" altLang="en-US" sz="1600" dirty="0"/>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5252" r="5252"/>
          <a:stretch>
            <a:fillRect/>
          </a:stretch>
        </p:blipFill>
        <p:spPr/>
      </p:pic>
      <p:pic>
        <p:nvPicPr>
          <p:cNvPr id="8" name="Picture Placeholder 7"/>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5248" r="5248"/>
          <a:stretch>
            <a:fillRect/>
          </a:stretch>
        </p:blipFill>
        <p:spPr/>
      </p:pic>
      <p:sp>
        <p:nvSpPr>
          <p:cNvPr id="7" name="TextBox 6"/>
          <p:cNvSpPr txBox="1"/>
          <p:nvPr/>
        </p:nvSpPr>
        <p:spPr>
          <a:xfrm>
            <a:off x="6767879" y="2443907"/>
            <a:ext cx="712054" cy="215444"/>
          </a:xfrm>
          <a:prstGeom prst="rect">
            <a:avLst/>
          </a:prstGeom>
          <a:noFill/>
        </p:spPr>
        <p:txBody>
          <a:bodyPr wrap="none" rtlCol="0">
            <a:spAutoFit/>
          </a:bodyPr>
          <a:lstStyle/>
          <a:p>
            <a:r>
              <a:rPr lang="en-US" sz="800" dirty="0">
                <a:solidFill>
                  <a:schemeClr val="bg1">
                    <a:lumMod val="65000"/>
                  </a:schemeClr>
                </a:solidFill>
              </a:rPr>
              <a:t>The </a:t>
            </a:r>
            <a:r>
              <a:rPr lang="en-US" sz="800" dirty="0" err="1">
                <a:solidFill>
                  <a:schemeClr val="bg1">
                    <a:lumMod val="65000"/>
                  </a:schemeClr>
                </a:solidFill>
              </a:rPr>
              <a:t>Pinehills</a:t>
            </a:r>
            <a:endParaRPr lang="en-US" sz="800" dirty="0">
              <a:solidFill>
                <a:schemeClr val="bg1">
                  <a:lumMod val="65000"/>
                </a:schemeClr>
              </a:solidFill>
            </a:endParaRPr>
          </a:p>
        </p:txBody>
      </p:sp>
      <p:sp>
        <p:nvSpPr>
          <p:cNvPr id="9" name="TextBox 8"/>
          <p:cNvSpPr txBox="1"/>
          <p:nvPr/>
        </p:nvSpPr>
        <p:spPr>
          <a:xfrm>
            <a:off x="6492162" y="4897726"/>
            <a:ext cx="1263487" cy="215444"/>
          </a:xfrm>
          <a:prstGeom prst="rect">
            <a:avLst/>
          </a:prstGeom>
          <a:noFill/>
        </p:spPr>
        <p:txBody>
          <a:bodyPr wrap="none" rtlCol="0">
            <a:spAutoFit/>
          </a:bodyPr>
          <a:lstStyle/>
          <a:p>
            <a:r>
              <a:rPr lang="en-US" sz="800" dirty="0">
                <a:solidFill>
                  <a:schemeClr val="bg1">
                    <a:lumMod val="65000"/>
                  </a:schemeClr>
                </a:solidFill>
              </a:rPr>
              <a:t>The Melrose, Ron Jackson</a:t>
            </a:r>
          </a:p>
        </p:txBody>
      </p:sp>
    </p:spTree>
    <p:extLst>
      <p:ext uri="{BB962C8B-B14F-4D97-AF65-F5344CB8AC3E}">
        <p14:creationId xmlns:p14="http://schemas.microsoft.com/office/powerpoint/2010/main" val="279992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Mixed-Use in Your Community</a:t>
            </a:r>
          </a:p>
        </p:txBody>
      </p:sp>
      <p:sp>
        <p:nvSpPr>
          <p:cNvPr id="3" name="Text Placeholder 2"/>
          <p:cNvSpPr>
            <a:spLocks noGrp="1"/>
          </p:cNvSpPr>
          <p:nvPr>
            <p:ph type="body" sz="quarter" idx="11"/>
          </p:nvPr>
        </p:nvSpPr>
        <p:spPr>
          <a:xfrm>
            <a:off x="1042670" y="1326233"/>
            <a:ext cx="3929380" cy="2456453"/>
          </a:xfrm>
        </p:spPr>
        <p:txBody>
          <a:bodyPr/>
          <a:lstStyle/>
          <a:p>
            <a:pPr marL="285750" indent="-285750">
              <a:lnSpc>
                <a:spcPct val="90000"/>
              </a:lnSpc>
              <a:buFont typeface="Arial" panose="020B0604020202020204" pitchFamily="34" charset="0"/>
              <a:buChar char="•"/>
            </a:pPr>
            <a:r>
              <a:rPr lang="en-US" altLang="en-US" sz="1600" dirty="0"/>
              <a:t>Identify potential sites, such as </a:t>
            </a:r>
            <a:r>
              <a:rPr lang="en-US" altLang="en-US" sz="1600" dirty="0" err="1"/>
              <a:t>Greyfields</a:t>
            </a:r>
            <a:r>
              <a:rPr lang="en-US" altLang="en-US" sz="1600" dirty="0"/>
              <a:t>, and allow for mixed-use by right, expedite permitting</a:t>
            </a:r>
          </a:p>
          <a:p>
            <a:pPr marL="285750" indent="-285750">
              <a:lnSpc>
                <a:spcPct val="90000"/>
              </a:lnSpc>
              <a:buFont typeface="Arial" panose="020B0604020202020204" pitchFamily="34" charset="0"/>
              <a:buChar char="•"/>
            </a:pPr>
            <a:r>
              <a:rPr lang="en-US" altLang="en-US" sz="1600" dirty="0"/>
              <a:t>Explore subsidies such as establishment of Tax-Increment Finance Districts, waiver of fees, etc. </a:t>
            </a:r>
          </a:p>
          <a:p>
            <a:pPr marL="285750" indent="-285750">
              <a:lnSpc>
                <a:spcPct val="90000"/>
              </a:lnSpc>
              <a:buFont typeface="Arial" panose="020B0604020202020204" pitchFamily="34" charset="0"/>
              <a:buChar char="•"/>
            </a:pPr>
            <a:r>
              <a:rPr lang="en-US" altLang="en-US" sz="1600" dirty="0"/>
              <a:t>Amend local codes to allow for quick expedition of permitting for infill/mixed-use projects. </a:t>
            </a:r>
          </a:p>
          <a:p>
            <a:pPr marL="285750" indent="-285750">
              <a:lnSpc>
                <a:spcPct val="90000"/>
              </a:lnSpc>
              <a:buFont typeface="Arial" panose="020B0604020202020204" pitchFamily="34" charset="0"/>
              <a:buChar char="•"/>
            </a:pPr>
            <a:r>
              <a:rPr lang="en-US" altLang="en-US" sz="1600" dirty="0"/>
              <a:t>Partner with both lenders and municipalities </a:t>
            </a:r>
          </a:p>
          <a:p>
            <a:pPr marL="285750" indent="-285750">
              <a:lnSpc>
                <a:spcPct val="90000"/>
              </a:lnSpc>
              <a:buFont typeface="Arial" panose="020B0604020202020204" pitchFamily="34" charset="0"/>
              <a:buChar char="•"/>
            </a:pPr>
            <a:r>
              <a:rPr lang="en-US" altLang="en-US" sz="1600" dirty="0"/>
              <a:t>Mixed-use development is not for everyone! Local governments should decide if it’s the right fit.</a:t>
            </a:r>
          </a:p>
        </p:txBody>
      </p:sp>
      <p:pic>
        <p:nvPicPr>
          <p:cNvPr id="8" name="Picture Placeholder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76" r="16676"/>
          <a:stretch>
            <a:fillRect/>
          </a:stretch>
        </p:blipFill>
        <p:spPr/>
      </p:pic>
    </p:spTree>
    <p:extLst>
      <p:ext uri="{BB962C8B-B14F-4D97-AF65-F5344CB8AC3E}">
        <p14:creationId xmlns:p14="http://schemas.microsoft.com/office/powerpoint/2010/main" val="250028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
        <p:nvSpPr>
          <p:cNvPr id="4" name="Text Placeholder 3"/>
          <p:cNvSpPr>
            <a:spLocks noGrp="1"/>
          </p:cNvSpPr>
          <p:nvPr>
            <p:ph type="body" sz="quarter" idx="12"/>
          </p:nvPr>
        </p:nvSpPr>
        <p:spPr/>
        <p:txBody>
          <a:bodyPr/>
          <a:lstStyle/>
          <a:p>
            <a:endParaRPr lang="en-US"/>
          </a:p>
        </p:txBody>
      </p:sp>
      <p:sp>
        <p:nvSpPr>
          <p:cNvPr id="8" name="TextBox 7">
            <a:extLst>
              <a:ext uri="{FF2B5EF4-FFF2-40B4-BE49-F238E27FC236}">
                <a16:creationId xmlns:a16="http://schemas.microsoft.com/office/drawing/2014/main" xmlns="" id="{3C854BCF-38F6-437F-8F0E-6BA454FF7DAA}"/>
              </a:ext>
            </a:extLst>
          </p:cNvPr>
          <p:cNvSpPr txBox="1"/>
          <p:nvPr/>
        </p:nvSpPr>
        <p:spPr>
          <a:xfrm>
            <a:off x="1853883" y="1494532"/>
            <a:ext cx="4937760" cy="2369880"/>
          </a:xfrm>
          <a:prstGeom prst="rect">
            <a:avLst/>
          </a:prstGeom>
          <a:noFill/>
        </p:spPr>
        <p:txBody>
          <a:bodyPr wrap="square" lIns="0" tIns="0" rIns="0" bIns="0" numCol="1" rtlCol="0">
            <a:spAutoFit/>
          </a:bodyPr>
          <a:lstStyle/>
          <a:p>
            <a:r>
              <a:rPr lang="en-US" sz="1400" b="1" dirty="0">
                <a:latin typeface="Calibri Light"/>
                <a:cs typeface="Calibri Light"/>
              </a:rPr>
              <a:t>Nicholas Julian</a:t>
            </a:r>
          </a:p>
          <a:p>
            <a:r>
              <a:rPr lang="en-US" sz="1400" dirty="0">
                <a:latin typeface="Calibri Light"/>
                <a:cs typeface="Calibri Light"/>
              </a:rPr>
              <a:t>Program Manager, Land Use, NAHB</a:t>
            </a:r>
          </a:p>
          <a:p>
            <a:r>
              <a:rPr lang="en-US" sz="1400" dirty="0">
                <a:latin typeface="Calibri Light"/>
                <a:cs typeface="Calibri Light"/>
                <a:hlinkClick r:id="rId2"/>
              </a:rPr>
              <a:t>njulian@nahb.org</a:t>
            </a:r>
            <a:endParaRPr lang="en-US" sz="1400" dirty="0">
              <a:latin typeface="Calibri Light"/>
              <a:cs typeface="Calibri Light"/>
            </a:endParaRPr>
          </a:p>
          <a:p>
            <a:r>
              <a:rPr lang="en-US" sz="1400" dirty="0">
                <a:latin typeface="Calibri Light"/>
                <a:cs typeface="Calibri Light"/>
              </a:rPr>
              <a:t>202-266-8309</a:t>
            </a:r>
          </a:p>
          <a:p>
            <a:endParaRPr lang="en-US" sz="1400"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b="1" dirty="0">
              <a:latin typeface="Calibri Light"/>
              <a:cs typeface="Calibri Light"/>
            </a:endParaRPr>
          </a:p>
          <a:p>
            <a:endParaRPr lang="en-US" sz="1400" dirty="0">
              <a:latin typeface="Calibri Light"/>
              <a:cs typeface="Calibri Light"/>
            </a:endParaRPr>
          </a:p>
          <a:p>
            <a:endParaRPr lang="en-US" sz="1400" dirty="0">
              <a:latin typeface="Calibri Light"/>
              <a:cs typeface="Calibri Light"/>
            </a:endParaRPr>
          </a:p>
        </p:txBody>
      </p:sp>
    </p:spTree>
    <p:extLst>
      <p:ext uri="{BB962C8B-B14F-4D97-AF65-F5344CB8AC3E}">
        <p14:creationId xmlns:p14="http://schemas.microsoft.com/office/powerpoint/2010/main" val="144923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Introduction</a:t>
            </a:r>
          </a:p>
        </p:txBody>
      </p:sp>
      <p:sp>
        <p:nvSpPr>
          <p:cNvPr id="3" name="Text Placeholder 2"/>
          <p:cNvSpPr>
            <a:spLocks noGrp="1"/>
          </p:cNvSpPr>
          <p:nvPr>
            <p:ph type="body" sz="quarter" idx="11"/>
          </p:nvPr>
        </p:nvSpPr>
        <p:spPr/>
        <p:txBody>
          <a:bodyPr/>
          <a:lstStyle/>
          <a:p>
            <a:pPr marL="285750" indent="-285750" fontAlgn="auto">
              <a:lnSpc>
                <a:spcPct val="90000"/>
              </a:lnSpc>
              <a:spcAft>
                <a:spcPts val="0"/>
              </a:spcAft>
              <a:buFont typeface="Arial" panose="020B0604020202020204" pitchFamily="34" charset="0"/>
              <a:buChar char="•"/>
              <a:defRPr/>
            </a:pPr>
            <a:r>
              <a:rPr lang="en-US" sz="1400" dirty="0"/>
              <a:t>The purpose of this slide show is to discuss the challenges that face the homebuilding industry when developing infill and mixed-use parcels and housing as part of a mixed-use development,</a:t>
            </a:r>
          </a:p>
          <a:p>
            <a:pPr marL="285750" indent="-285750" fontAlgn="auto">
              <a:lnSpc>
                <a:spcPct val="90000"/>
              </a:lnSpc>
              <a:spcAft>
                <a:spcPts val="0"/>
              </a:spcAft>
              <a:buFont typeface="Arial" panose="020B0604020202020204" pitchFamily="34" charset="0"/>
              <a:buChar char="•"/>
              <a:defRPr/>
            </a:pPr>
            <a:r>
              <a:rPr lang="en-US" sz="1400" dirty="0"/>
              <a:t>Provide some solutions to these challenges,</a:t>
            </a:r>
          </a:p>
          <a:p>
            <a:pPr marL="285750" indent="-285750" fontAlgn="auto">
              <a:lnSpc>
                <a:spcPct val="90000"/>
              </a:lnSpc>
              <a:spcAft>
                <a:spcPts val="0"/>
              </a:spcAft>
              <a:buFont typeface="Arial" panose="020B0604020202020204" pitchFamily="34" charset="0"/>
              <a:buChar char="•"/>
              <a:defRPr/>
            </a:pPr>
            <a:r>
              <a:rPr lang="en-US" sz="1400" dirty="0"/>
              <a:t>Explain mixed-use housing will sustain its current momentum, and </a:t>
            </a:r>
          </a:p>
          <a:p>
            <a:pPr marL="285750" indent="-285750" fontAlgn="auto">
              <a:lnSpc>
                <a:spcPct val="90000"/>
              </a:lnSpc>
              <a:spcAft>
                <a:spcPts val="0"/>
              </a:spcAft>
              <a:buFont typeface="Arial" panose="020B0604020202020204" pitchFamily="34" charset="0"/>
              <a:buChar char="•"/>
              <a:defRPr/>
            </a:pPr>
            <a:r>
              <a:rPr lang="en-US" sz="1400" dirty="0"/>
              <a:t>Share real-life experiences with local homebuilder associations. </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1030" r="11030"/>
          <a:stretch>
            <a:fillRect/>
          </a:stretch>
        </p:blipFill>
        <p:spPr/>
      </p:pic>
      <p:sp>
        <p:nvSpPr>
          <p:cNvPr id="6" name="TextBox 5"/>
          <p:cNvSpPr txBox="1"/>
          <p:nvPr/>
        </p:nvSpPr>
        <p:spPr>
          <a:xfrm>
            <a:off x="3129667" y="4928056"/>
            <a:ext cx="1968809" cy="215444"/>
          </a:xfrm>
          <a:prstGeom prst="rect">
            <a:avLst/>
          </a:prstGeom>
          <a:noFill/>
        </p:spPr>
        <p:txBody>
          <a:bodyPr wrap="none" rtlCol="0">
            <a:spAutoFit/>
          </a:bodyPr>
          <a:lstStyle/>
          <a:p>
            <a:r>
              <a:rPr lang="en-US" sz="800" dirty="0">
                <a:solidFill>
                  <a:schemeClr val="bg1">
                    <a:lumMod val="65000"/>
                  </a:schemeClr>
                </a:solidFill>
              </a:rPr>
              <a:t>Monroe Street Market, The </a:t>
            </a:r>
            <a:r>
              <a:rPr lang="en-US" sz="800" dirty="0" err="1">
                <a:solidFill>
                  <a:schemeClr val="bg1">
                    <a:lumMod val="65000"/>
                  </a:schemeClr>
                </a:solidFill>
              </a:rPr>
              <a:t>Bozzuto</a:t>
            </a:r>
            <a:r>
              <a:rPr lang="en-US" sz="800" dirty="0">
                <a:solidFill>
                  <a:schemeClr val="bg1">
                    <a:lumMod val="65000"/>
                  </a:schemeClr>
                </a:solidFill>
              </a:rPr>
              <a:t> Group</a:t>
            </a:r>
          </a:p>
        </p:txBody>
      </p:sp>
    </p:spTree>
    <p:extLst>
      <p:ext uri="{BB962C8B-B14F-4D97-AF65-F5344CB8AC3E}">
        <p14:creationId xmlns:p14="http://schemas.microsoft.com/office/powerpoint/2010/main" val="89002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Topics of Discussion</a:t>
            </a:r>
          </a:p>
        </p:txBody>
      </p:sp>
      <p:sp>
        <p:nvSpPr>
          <p:cNvPr id="4" name="Text Placeholder 3"/>
          <p:cNvSpPr>
            <a:spLocks noGrp="1"/>
          </p:cNvSpPr>
          <p:nvPr>
            <p:ph type="body" sz="quarter" idx="12"/>
          </p:nvPr>
        </p:nvSpPr>
        <p:spPr>
          <a:xfrm>
            <a:off x="1465263" y="1777367"/>
            <a:ext cx="3889057" cy="1574800"/>
          </a:xfrm>
        </p:spPr>
        <p:txBody>
          <a:bodyPr/>
          <a:lstStyle/>
          <a:p>
            <a:r>
              <a:rPr lang="en-US" altLang="en-US" sz="1600" dirty="0"/>
              <a:t>Local Zoning and Regulatory Barriers </a:t>
            </a:r>
          </a:p>
          <a:p>
            <a:r>
              <a:rPr lang="en-US" altLang="en-US" sz="1600" dirty="0"/>
              <a:t>Economic Challenges</a:t>
            </a:r>
          </a:p>
          <a:p>
            <a:r>
              <a:rPr lang="en-US" altLang="en-US" sz="1600" dirty="0"/>
              <a:t>Acquiring developable land parcels</a:t>
            </a:r>
          </a:p>
          <a:p>
            <a:r>
              <a:rPr lang="en-US" altLang="en-US" sz="1600" dirty="0"/>
              <a:t>Market Uncertainty</a:t>
            </a:r>
          </a:p>
        </p:txBody>
      </p:sp>
      <p:pic>
        <p:nvPicPr>
          <p:cNvPr id="7" name="Picture Placeholder 6"/>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5200" r="5200"/>
          <a:stretch>
            <a:fillRect/>
          </a:stretch>
        </p:blipFill>
        <p:spPr/>
      </p:pic>
      <p:pic>
        <p:nvPicPr>
          <p:cNvPr id="8" name="Picture Placeholder 7"/>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5200" r="5200"/>
          <a:stretch>
            <a:fillRect/>
          </a:stretch>
        </p:blipFill>
        <p:spPr/>
      </p:pic>
      <p:sp>
        <p:nvSpPr>
          <p:cNvPr id="6" name="TextBox 5"/>
          <p:cNvSpPr txBox="1"/>
          <p:nvPr/>
        </p:nvSpPr>
        <p:spPr>
          <a:xfrm>
            <a:off x="6183584" y="2428742"/>
            <a:ext cx="1880643" cy="215444"/>
          </a:xfrm>
          <a:prstGeom prst="rect">
            <a:avLst/>
          </a:prstGeom>
          <a:noFill/>
        </p:spPr>
        <p:txBody>
          <a:bodyPr wrap="none" rtlCol="0">
            <a:spAutoFit/>
          </a:bodyPr>
          <a:lstStyle/>
          <a:p>
            <a:r>
              <a:rPr lang="en-US" sz="800" dirty="0">
                <a:solidFill>
                  <a:schemeClr val="bg1">
                    <a:lumMod val="65000"/>
                  </a:schemeClr>
                </a:solidFill>
              </a:rPr>
              <a:t>Cathedral Commons, The </a:t>
            </a:r>
            <a:r>
              <a:rPr lang="en-US" sz="800" dirty="0" err="1">
                <a:solidFill>
                  <a:schemeClr val="bg1">
                    <a:lumMod val="65000"/>
                  </a:schemeClr>
                </a:solidFill>
              </a:rPr>
              <a:t>Bozzuto</a:t>
            </a:r>
            <a:r>
              <a:rPr lang="en-US" sz="800" dirty="0">
                <a:solidFill>
                  <a:schemeClr val="bg1">
                    <a:lumMod val="65000"/>
                  </a:schemeClr>
                </a:solidFill>
              </a:rPr>
              <a:t> Group</a:t>
            </a:r>
          </a:p>
        </p:txBody>
      </p:sp>
      <p:sp>
        <p:nvSpPr>
          <p:cNvPr id="9" name="TextBox 8"/>
          <p:cNvSpPr txBox="1"/>
          <p:nvPr/>
        </p:nvSpPr>
        <p:spPr>
          <a:xfrm>
            <a:off x="6449683" y="4928056"/>
            <a:ext cx="1348446" cy="215444"/>
          </a:xfrm>
          <a:prstGeom prst="rect">
            <a:avLst/>
          </a:prstGeom>
          <a:noFill/>
        </p:spPr>
        <p:txBody>
          <a:bodyPr wrap="none" rtlCol="0">
            <a:spAutoFit/>
          </a:bodyPr>
          <a:lstStyle/>
          <a:p>
            <a:r>
              <a:rPr lang="en-US" sz="800" dirty="0">
                <a:solidFill>
                  <a:schemeClr val="bg1">
                    <a:lumMod val="65000"/>
                  </a:schemeClr>
                </a:solidFill>
              </a:rPr>
              <a:t>Halstead Square, Eric Taylor</a:t>
            </a:r>
          </a:p>
        </p:txBody>
      </p:sp>
    </p:spTree>
    <p:extLst>
      <p:ext uri="{BB962C8B-B14F-4D97-AF65-F5344CB8AC3E}">
        <p14:creationId xmlns:p14="http://schemas.microsoft.com/office/powerpoint/2010/main" val="18355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Local Zoning and Regulatory Barriers </a:t>
            </a:r>
          </a:p>
        </p:txBody>
      </p:sp>
      <p:sp>
        <p:nvSpPr>
          <p:cNvPr id="3" name="Text Placeholder 2"/>
          <p:cNvSpPr>
            <a:spLocks noGrp="1"/>
          </p:cNvSpPr>
          <p:nvPr>
            <p:ph type="body" sz="quarter" idx="11"/>
          </p:nvPr>
        </p:nvSpPr>
        <p:spPr/>
        <p:txBody>
          <a:bodyPr/>
          <a:lstStyle/>
          <a:p>
            <a:pPr marL="285750" indent="-285750" fontAlgn="auto">
              <a:spcAft>
                <a:spcPts val="0"/>
              </a:spcAft>
              <a:buFont typeface="Arial" panose="020B0604020202020204" pitchFamily="34" charset="0"/>
              <a:buChar char="•"/>
              <a:defRPr/>
            </a:pPr>
            <a:r>
              <a:rPr lang="en-US" sz="1600" b="1" dirty="0"/>
              <a:t>Euclidean Zoning </a:t>
            </a:r>
            <a:r>
              <a:rPr lang="en-US" sz="1600" dirty="0"/>
              <a:t>– Separation of uses discourages or prohibits. </a:t>
            </a:r>
          </a:p>
          <a:p>
            <a:pPr marL="285750" indent="-285750" fontAlgn="auto">
              <a:spcAft>
                <a:spcPts val="0"/>
              </a:spcAft>
              <a:buFont typeface="Arial" panose="020B0604020202020204" pitchFamily="34" charset="0"/>
              <a:buChar char="•"/>
              <a:defRPr/>
            </a:pPr>
            <a:r>
              <a:rPr lang="en-US" sz="1600" b="1" dirty="0" err="1"/>
              <a:t>NIMBYisms</a:t>
            </a:r>
            <a:r>
              <a:rPr lang="en-US" sz="1600" b="1" dirty="0"/>
              <a:t> </a:t>
            </a:r>
            <a:r>
              <a:rPr lang="en-US" sz="1600" dirty="0"/>
              <a:t>– Not In My Back Yard, fear of the unfamiliar </a:t>
            </a:r>
          </a:p>
          <a:p>
            <a:pPr marL="285750" indent="-285750" fontAlgn="auto">
              <a:spcAft>
                <a:spcPts val="0"/>
              </a:spcAft>
              <a:buFont typeface="Arial" panose="020B0604020202020204" pitchFamily="34" charset="0"/>
              <a:buChar char="•"/>
              <a:defRPr/>
            </a:pPr>
            <a:r>
              <a:rPr lang="en-US" sz="1600" b="1" dirty="0"/>
              <a:t>Allowing Mixed-Use by right </a:t>
            </a:r>
            <a:r>
              <a:rPr lang="en-US" sz="1600" dirty="0"/>
              <a:t>– forgo the “Variance Procedure”  by enacting a Mixed-Use Zoning District</a:t>
            </a:r>
          </a:p>
          <a:p>
            <a:pPr marL="285750" indent="-285750" fontAlgn="auto">
              <a:spcAft>
                <a:spcPts val="0"/>
              </a:spcAft>
              <a:buFont typeface="Arial" panose="020B0604020202020204" pitchFamily="34" charset="0"/>
              <a:buChar char="•"/>
              <a:defRPr/>
            </a:pPr>
            <a:r>
              <a:rPr lang="en-US" sz="1600" b="1" dirty="0"/>
              <a:t>Infrastructure Financing and other Subsidies </a:t>
            </a:r>
            <a:r>
              <a:rPr lang="en-US" sz="1600" dirty="0"/>
              <a:t>– Public –Private Partnerships may be needed</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4684" r="14684"/>
          <a:stretch>
            <a:fillRect/>
          </a:stretch>
        </p:blipFill>
        <p:spPr/>
      </p:pic>
      <p:sp>
        <p:nvSpPr>
          <p:cNvPr id="6" name="TextBox 5"/>
          <p:cNvSpPr txBox="1"/>
          <p:nvPr/>
        </p:nvSpPr>
        <p:spPr>
          <a:xfrm>
            <a:off x="6608653" y="4957127"/>
            <a:ext cx="712054" cy="215444"/>
          </a:xfrm>
          <a:prstGeom prst="rect">
            <a:avLst/>
          </a:prstGeom>
          <a:noFill/>
        </p:spPr>
        <p:txBody>
          <a:bodyPr wrap="none" rtlCol="0">
            <a:spAutoFit/>
          </a:bodyPr>
          <a:lstStyle/>
          <a:p>
            <a:r>
              <a:rPr lang="en-US" sz="800" dirty="0">
                <a:solidFill>
                  <a:schemeClr val="bg1">
                    <a:lumMod val="65000"/>
                  </a:schemeClr>
                </a:solidFill>
              </a:rPr>
              <a:t>The </a:t>
            </a:r>
            <a:r>
              <a:rPr lang="en-US" sz="800" dirty="0" err="1">
                <a:solidFill>
                  <a:schemeClr val="bg1">
                    <a:lumMod val="65000"/>
                  </a:schemeClr>
                </a:solidFill>
              </a:rPr>
              <a:t>Pinehills</a:t>
            </a:r>
            <a:endParaRPr lang="en-US" sz="800" dirty="0">
              <a:solidFill>
                <a:schemeClr val="bg1">
                  <a:lumMod val="65000"/>
                </a:schemeClr>
              </a:solidFill>
            </a:endParaRPr>
          </a:p>
        </p:txBody>
      </p:sp>
    </p:spTree>
    <p:extLst>
      <p:ext uri="{BB962C8B-B14F-4D97-AF65-F5344CB8AC3E}">
        <p14:creationId xmlns:p14="http://schemas.microsoft.com/office/powerpoint/2010/main" val="153377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Economic Challenges</a:t>
            </a:r>
          </a:p>
        </p:txBody>
      </p:sp>
      <p:sp>
        <p:nvSpPr>
          <p:cNvPr id="4" name="Text Placeholder 3"/>
          <p:cNvSpPr>
            <a:spLocks noGrp="1"/>
          </p:cNvSpPr>
          <p:nvPr>
            <p:ph type="body" sz="quarter" idx="12"/>
          </p:nvPr>
        </p:nvSpPr>
        <p:spPr>
          <a:xfrm>
            <a:off x="1055529" y="1322740"/>
            <a:ext cx="4432300" cy="1574800"/>
          </a:xfrm>
        </p:spPr>
        <p:txBody>
          <a:bodyPr/>
          <a:lstStyle/>
          <a:p>
            <a:pPr>
              <a:buFont typeface="Arial" panose="020B0604020202020204" pitchFamily="34" charset="0"/>
              <a:buChar char="•"/>
            </a:pPr>
            <a:r>
              <a:rPr lang="en-US" altLang="en-US" sz="1600" dirty="0"/>
              <a:t>Requires Patience and ability to “Think Outside the Box”. </a:t>
            </a:r>
          </a:p>
          <a:p>
            <a:pPr>
              <a:buFont typeface="Arial" panose="020B0604020202020204" pitchFamily="34" charset="0"/>
              <a:buChar char="•"/>
            </a:pPr>
            <a:r>
              <a:rPr lang="en-US" altLang="en-US" sz="1600" dirty="0"/>
              <a:t>Although these projects have become more commonplace, lenders have become more risk adverse to complex projects with multiple players.</a:t>
            </a:r>
          </a:p>
          <a:p>
            <a:pPr>
              <a:buFont typeface="Arial" panose="020B0604020202020204" pitchFamily="34" charset="0"/>
              <a:buChar char="•"/>
            </a:pPr>
            <a:r>
              <a:rPr lang="en-US" altLang="en-US" sz="1600" dirty="0"/>
              <a:t>Easier to make profits through “cookie cutter approach” repetitive process.</a:t>
            </a:r>
          </a:p>
          <a:p>
            <a:pPr>
              <a:buFont typeface="Arial" panose="020B0604020202020204" pitchFamily="34" charset="0"/>
              <a:buChar char="•"/>
            </a:pPr>
            <a:r>
              <a:rPr lang="en-US" altLang="en-US" sz="1600" dirty="0"/>
              <a:t>Unusual Leasing and Management Arrangements may Destabilize Long Term ROI. </a:t>
            </a:r>
          </a:p>
          <a:p>
            <a:pPr>
              <a:buFont typeface="Arial" panose="020B0604020202020204" pitchFamily="34" charset="0"/>
              <a:buChar char="•"/>
            </a:pPr>
            <a:r>
              <a:rPr lang="en-US" altLang="en-US" sz="1600" dirty="0"/>
              <a:t>Architects must deal with tricky issues such as sound, ventilation and loading not needed with single use structures.</a:t>
            </a:r>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5415" r="5415"/>
          <a:stretch>
            <a:fillRect/>
          </a:stretch>
        </p:blipFill>
        <p:spPr/>
      </p:pic>
      <p:pic>
        <p:nvPicPr>
          <p:cNvPr id="13" name="Picture Placeholder 12"/>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5248" r="5248"/>
          <a:stretch>
            <a:fillRect/>
          </a:stretch>
        </p:blipFill>
        <p:spPr/>
      </p:pic>
      <p:sp>
        <p:nvSpPr>
          <p:cNvPr id="7" name="TextBox 6"/>
          <p:cNvSpPr txBox="1"/>
          <p:nvPr/>
        </p:nvSpPr>
        <p:spPr>
          <a:xfrm>
            <a:off x="6767879" y="2427005"/>
            <a:ext cx="712054" cy="215444"/>
          </a:xfrm>
          <a:prstGeom prst="rect">
            <a:avLst/>
          </a:prstGeom>
          <a:noFill/>
        </p:spPr>
        <p:txBody>
          <a:bodyPr wrap="none" rtlCol="0">
            <a:spAutoFit/>
          </a:bodyPr>
          <a:lstStyle/>
          <a:p>
            <a:r>
              <a:rPr lang="en-US" sz="800" dirty="0">
                <a:solidFill>
                  <a:schemeClr val="bg1">
                    <a:lumMod val="65000"/>
                  </a:schemeClr>
                </a:solidFill>
              </a:rPr>
              <a:t>The </a:t>
            </a:r>
            <a:r>
              <a:rPr lang="en-US" sz="800" dirty="0" err="1">
                <a:solidFill>
                  <a:schemeClr val="bg1">
                    <a:lumMod val="65000"/>
                  </a:schemeClr>
                </a:solidFill>
              </a:rPr>
              <a:t>Pinehills</a:t>
            </a:r>
            <a:endParaRPr lang="en-US" sz="800" dirty="0">
              <a:solidFill>
                <a:schemeClr val="bg1">
                  <a:lumMod val="65000"/>
                </a:schemeClr>
              </a:solidFill>
            </a:endParaRPr>
          </a:p>
        </p:txBody>
      </p:sp>
      <p:sp>
        <p:nvSpPr>
          <p:cNvPr id="8" name="TextBox 7"/>
          <p:cNvSpPr txBox="1"/>
          <p:nvPr/>
        </p:nvSpPr>
        <p:spPr>
          <a:xfrm>
            <a:off x="6503383" y="4917157"/>
            <a:ext cx="1241045" cy="215444"/>
          </a:xfrm>
          <a:prstGeom prst="rect">
            <a:avLst/>
          </a:prstGeom>
          <a:noFill/>
        </p:spPr>
        <p:txBody>
          <a:bodyPr wrap="none" rtlCol="0">
            <a:spAutoFit/>
          </a:bodyPr>
          <a:lstStyle/>
          <a:p>
            <a:r>
              <a:rPr lang="en-US" sz="800" dirty="0">
                <a:solidFill>
                  <a:schemeClr val="bg1">
                    <a:lumMod val="65000"/>
                  </a:schemeClr>
                </a:solidFill>
              </a:rPr>
              <a:t>The Village of Providence</a:t>
            </a:r>
          </a:p>
        </p:txBody>
      </p:sp>
    </p:spTree>
    <p:extLst>
      <p:ext uri="{BB962C8B-B14F-4D97-AF65-F5344CB8AC3E}">
        <p14:creationId xmlns:p14="http://schemas.microsoft.com/office/powerpoint/2010/main" val="6208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Economic Challenges</a:t>
            </a:r>
          </a:p>
        </p:txBody>
      </p:sp>
      <p:sp>
        <p:nvSpPr>
          <p:cNvPr id="3" name="Text Placeholder 2"/>
          <p:cNvSpPr>
            <a:spLocks noGrp="1"/>
          </p:cNvSpPr>
          <p:nvPr>
            <p:ph type="body" sz="quarter" idx="11"/>
          </p:nvPr>
        </p:nvSpPr>
        <p:spPr/>
        <p:txBody>
          <a:bodyPr/>
          <a:lstStyle/>
          <a:p>
            <a:pPr marL="285750" indent="-285750" fontAlgn="auto">
              <a:spcAft>
                <a:spcPts val="0"/>
              </a:spcAft>
              <a:buFont typeface="Arial" panose="020B0604020202020204" pitchFamily="34" charset="0"/>
              <a:buChar char="•"/>
              <a:defRPr/>
            </a:pPr>
            <a:r>
              <a:rPr lang="en-US" sz="1600" dirty="0"/>
              <a:t>Due to complexity even in boom times, mixed-use is especially susceptible to become a troubled property</a:t>
            </a:r>
          </a:p>
          <a:p>
            <a:pPr marL="285750" indent="-285750" fontAlgn="auto">
              <a:spcAft>
                <a:spcPts val="0"/>
              </a:spcAft>
              <a:buFont typeface="Arial" panose="020B0604020202020204" pitchFamily="34" charset="0"/>
              <a:buChar char="•"/>
              <a:defRPr/>
            </a:pPr>
            <a:r>
              <a:rPr lang="en-US" sz="1600" dirty="0"/>
              <a:t>Failure of commercial space can have negative implications on the property values of residential units </a:t>
            </a:r>
          </a:p>
          <a:p>
            <a:pPr marL="285750" indent="-285750" fontAlgn="auto">
              <a:spcAft>
                <a:spcPts val="0"/>
              </a:spcAft>
              <a:buFont typeface="Arial" panose="020B0604020202020204" pitchFamily="34" charset="0"/>
              <a:buChar char="•"/>
              <a:defRPr/>
            </a:pPr>
            <a:r>
              <a:rPr lang="en-US" sz="1600" dirty="0"/>
              <a:t>Overall creates high risk for foreclosure and other financial problems </a:t>
            </a:r>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7156" r="17156"/>
          <a:stretch>
            <a:fillRect/>
          </a:stretch>
        </p:blipFill>
        <p:spPr>
          <a:xfrm rot="511481">
            <a:off x="5090161" y="1202408"/>
            <a:ext cx="3749039" cy="3751088"/>
          </a:xfrm>
        </p:spPr>
      </p:pic>
      <p:sp>
        <p:nvSpPr>
          <p:cNvPr id="5" name="TextBox 4"/>
          <p:cNvSpPr txBox="1"/>
          <p:nvPr/>
        </p:nvSpPr>
        <p:spPr>
          <a:xfrm>
            <a:off x="6344157" y="4928056"/>
            <a:ext cx="1241045" cy="215444"/>
          </a:xfrm>
          <a:prstGeom prst="rect">
            <a:avLst/>
          </a:prstGeom>
          <a:noFill/>
        </p:spPr>
        <p:txBody>
          <a:bodyPr wrap="none" rtlCol="0">
            <a:spAutoFit/>
          </a:bodyPr>
          <a:lstStyle/>
          <a:p>
            <a:r>
              <a:rPr lang="en-US" sz="800" dirty="0">
                <a:solidFill>
                  <a:schemeClr val="bg1">
                    <a:lumMod val="65000"/>
                  </a:schemeClr>
                </a:solidFill>
              </a:rPr>
              <a:t>The Village of Providence</a:t>
            </a:r>
          </a:p>
        </p:txBody>
      </p:sp>
    </p:spTree>
    <p:extLst>
      <p:ext uri="{BB962C8B-B14F-4D97-AF65-F5344CB8AC3E}">
        <p14:creationId xmlns:p14="http://schemas.microsoft.com/office/powerpoint/2010/main" val="70710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3374" y="71320"/>
            <a:ext cx="3937860" cy="1130417"/>
          </a:xfrm>
        </p:spPr>
        <p:txBody>
          <a:bodyPr/>
          <a:lstStyle/>
          <a:p>
            <a:r>
              <a:rPr lang="en-US" dirty="0"/>
              <a:t>Acquiring Developable Land</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altLang="en-US" sz="1400" dirty="0"/>
              <a:t>Land Assembly in Urban Environments </a:t>
            </a:r>
          </a:p>
          <a:p>
            <a:pPr marL="285750" indent="-285750">
              <a:buFont typeface="Arial" panose="020B0604020202020204" pitchFamily="34" charset="0"/>
              <a:buChar char="•"/>
            </a:pPr>
            <a:r>
              <a:rPr lang="en-US" altLang="en-US" sz="1400" dirty="0"/>
              <a:t>Larger Mixed-use projects often require some form of land assembly from multiple landowners</a:t>
            </a:r>
          </a:p>
          <a:p>
            <a:pPr marL="285750" indent="-285750">
              <a:buFont typeface="Arial" panose="020B0604020202020204" pitchFamily="34" charset="0"/>
              <a:buChar char="•"/>
            </a:pPr>
            <a:r>
              <a:rPr lang="en-US" altLang="en-US" sz="1400" dirty="0"/>
              <a:t>Assistance from Municipalities </a:t>
            </a:r>
          </a:p>
          <a:p>
            <a:pPr marL="285750" indent="-285750">
              <a:buFont typeface="Arial" panose="020B0604020202020204" pitchFamily="34" charset="0"/>
              <a:buChar char="•"/>
            </a:pPr>
            <a:r>
              <a:rPr lang="en-US" altLang="en-US" sz="1400" dirty="0" err="1"/>
              <a:t>Greyfields</a:t>
            </a:r>
            <a:r>
              <a:rPr lang="en-US" altLang="en-US" sz="1400" dirty="0"/>
              <a:t> – Building on Abandoned or Underused Shopping Mall Parking Lot</a:t>
            </a:r>
          </a:p>
        </p:txBody>
      </p:sp>
      <p:pic>
        <p:nvPicPr>
          <p:cNvPr id="8" name="Picture Placeholder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3346" r="23346"/>
          <a:stretch>
            <a:fillRect/>
          </a:stretch>
        </p:blipFill>
        <p:spPr/>
      </p:pic>
      <p:sp>
        <p:nvSpPr>
          <p:cNvPr id="5" name="TextBox 4"/>
          <p:cNvSpPr txBox="1"/>
          <p:nvPr/>
        </p:nvSpPr>
        <p:spPr>
          <a:xfrm>
            <a:off x="3023718" y="4912637"/>
            <a:ext cx="1968809" cy="215444"/>
          </a:xfrm>
          <a:prstGeom prst="rect">
            <a:avLst/>
          </a:prstGeom>
          <a:noFill/>
        </p:spPr>
        <p:txBody>
          <a:bodyPr wrap="none" rtlCol="0">
            <a:spAutoFit/>
          </a:bodyPr>
          <a:lstStyle/>
          <a:p>
            <a:r>
              <a:rPr lang="en-US" sz="800" dirty="0">
                <a:solidFill>
                  <a:schemeClr val="bg1">
                    <a:lumMod val="65000"/>
                  </a:schemeClr>
                </a:solidFill>
              </a:rPr>
              <a:t>Monroe Street Market, The </a:t>
            </a:r>
            <a:r>
              <a:rPr lang="en-US" sz="800" dirty="0" err="1">
                <a:solidFill>
                  <a:schemeClr val="bg1">
                    <a:lumMod val="65000"/>
                  </a:schemeClr>
                </a:solidFill>
              </a:rPr>
              <a:t>Bozzuto</a:t>
            </a:r>
            <a:r>
              <a:rPr lang="en-US" sz="800" dirty="0">
                <a:solidFill>
                  <a:schemeClr val="bg1">
                    <a:lumMod val="65000"/>
                  </a:schemeClr>
                </a:solidFill>
              </a:rPr>
              <a:t> Group</a:t>
            </a:r>
          </a:p>
        </p:txBody>
      </p:sp>
    </p:spTree>
    <p:extLst>
      <p:ext uri="{BB962C8B-B14F-4D97-AF65-F5344CB8AC3E}">
        <p14:creationId xmlns:p14="http://schemas.microsoft.com/office/powerpoint/2010/main" val="181054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Who is in the Market for Mixed-Use?</a:t>
            </a:r>
          </a:p>
        </p:txBody>
      </p:sp>
      <p:sp>
        <p:nvSpPr>
          <p:cNvPr id="4" name="Text Placeholder 3"/>
          <p:cNvSpPr>
            <a:spLocks noGrp="1"/>
          </p:cNvSpPr>
          <p:nvPr>
            <p:ph type="body" sz="quarter" idx="12"/>
          </p:nvPr>
        </p:nvSpPr>
        <p:spPr>
          <a:xfrm>
            <a:off x="1055529" y="1654528"/>
            <a:ext cx="4432300" cy="1574800"/>
          </a:xfrm>
        </p:spPr>
        <p:txBody>
          <a:bodyPr/>
          <a:lstStyle/>
          <a:p>
            <a:r>
              <a:rPr lang="en-US" altLang="en-US" sz="1600" dirty="0"/>
              <a:t>Household numbers growing as size decreases.</a:t>
            </a:r>
          </a:p>
          <a:p>
            <a:r>
              <a:rPr lang="en-US" altLang="en-US" sz="1600" dirty="0"/>
              <a:t>Creates new market for smaller housing units.</a:t>
            </a:r>
          </a:p>
          <a:p>
            <a:r>
              <a:rPr lang="en-US" altLang="en-US" sz="1600" dirty="0"/>
              <a:t>Creates additional pressure to build more houses!</a:t>
            </a:r>
          </a:p>
          <a:p>
            <a:r>
              <a:rPr lang="en-US" altLang="en-US" sz="1600" dirty="0"/>
              <a:t>Single professionals, empty nesters, “bored-suburbanite syndrome” </a:t>
            </a:r>
          </a:p>
          <a:p>
            <a:r>
              <a:rPr lang="en-US" altLang="en-US" sz="1600" dirty="0"/>
              <a:t>Live/Work and Telecommuters – an increasing market share of workers.  What will be the impact on housing preference? </a:t>
            </a:r>
          </a:p>
        </p:txBody>
      </p:sp>
      <p:pic>
        <p:nvPicPr>
          <p:cNvPr id="7" name="Picture Placeholder 6"/>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5174" r="5174"/>
          <a:stretch>
            <a:fillRect/>
          </a:stretch>
        </p:blipFill>
        <p:spPr/>
      </p:pic>
      <p:pic>
        <p:nvPicPr>
          <p:cNvPr id="10" name="Picture Placeholder 9"/>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5248" r="5248"/>
          <a:stretch>
            <a:fillRect/>
          </a:stretch>
        </p:blipFill>
        <p:spPr/>
      </p:pic>
      <p:sp>
        <p:nvSpPr>
          <p:cNvPr id="6" name="TextBox 5"/>
          <p:cNvSpPr txBox="1"/>
          <p:nvPr/>
        </p:nvSpPr>
        <p:spPr>
          <a:xfrm>
            <a:off x="6139501" y="2441928"/>
            <a:ext cx="1968809" cy="215444"/>
          </a:xfrm>
          <a:prstGeom prst="rect">
            <a:avLst/>
          </a:prstGeom>
          <a:noFill/>
        </p:spPr>
        <p:txBody>
          <a:bodyPr wrap="none" rtlCol="0">
            <a:spAutoFit/>
          </a:bodyPr>
          <a:lstStyle/>
          <a:p>
            <a:r>
              <a:rPr lang="en-US" sz="800" dirty="0">
                <a:solidFill>
                  <a:schemeClr val="bg1">
                    <a:lumMod val="65000"/>
                  </a:schemeClr>
                </a:solidFill>
              </a:rPr>
              <a:t>Monroe Street Market, The </a:t>
            </a:r>
            <a:r>
              <a:rPr lang="en-US" sz="800" dirty="0" err="1">
                <a:solidFill>
                  <a:schemeClr val="bg1">
                    <a:lumMod val="65000"/>
                  </a:schemeClr>
                </a:solidFill>
              </a:rPr>
              <a:t>Bozzuto</a:t>
            </a:r>
            <a:r>
              <a:rPr lang="en-US" sz="800" dirty="0">
                <a:solidFill>
                  <a:schemeClr val="bg1">
                    <a:lumMod val="65000"/>
                  </a:schemeClr>
                </a:solidFill>
              </a:rPr>
              <a:t> Group</a:t>
            </a:r>
          </a:p>
        </p:txBody>
      </p:sp>
    </p:spTree>
    <p:extLst>
      <p:ext uri="{BB962C8B-B14F-4D97-AF65-F5344CB8AC3E}">
        <p14:creationId xmlns:p14="http://schemas.microsoft.com/office/powerpoint/2010/main" val="96887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Know the Trends for Mixed-Use Development</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altLang="en-US" sz="1600" dirty="0"/>
              <a:t>Empty Nesters, Active-Retirees/Baby Boomers are potential markets.</a:t>
            </a:r>
          </a:p>
          <a:p>
            <a:pPr marL="285750" indent="-285750">
              <a:buFont typeface="Arial" panose="020B0604020202020204" pitchFamily="34" charset="0"/>
              <a:buChar char="•"/>
            </a:pPr>
            <a:r>
              <a:rPr lang="en-US" altLang="en-US" sz="1600" dirty="0"/>
              <a:t> Generation Y/Millennials are the largest generation yet in terms of numbers and are more interested in an urban and walkable lifestyle.</a:t>
            </a:r>
          </a:p>
          <a:p>
            <a:pPr marL="285750" indent="-285750">
              <a:buFont typeface="Arial" panose="020B0604020202020204" pitchFamily="34" charset="0"/>
              <a:buChar char="•"/>
            </a:pPr>
            <a:r>
              <a:rPr lang="en-US" altLang="en-US" sz="1600" b="1" i="1" dirty="0"/>
              <a:t>HOWEVER! A majority of Americans still love their cars and SFH on a fee-simple lot.</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5181" r="15181"/>
          <a:stretch>
            <a:fillRect/>
          </a:stretch>
        </p:blipFill>
        <p:spPr/>
      </p:pic>
      <p:sp>
        <p:nvSpPr>
          <p:cNvPr id="6" name="TextBox 5"/>
          <p:cNvSpPr txBox="1"/>
          <p:nvPr/>
        </p:nvSpPr>
        <p:spPr>
          <a:xfrm>
            <a:off x="6176644" y="4951233"/>
            <a:ext cx="1576072" cy="215444"/>
          </a:xfrm>
          <a:prstGeom prst="rect">
            <a:avLst/>
          </a:prstGeom>
          <a:noFill/>
        </p:spPr>
        <p:txBody>
          <a:bodyPr wrap="none" rtlCol="0">
            <a:spAutoFit/>
          </a:bodyPr>
          <a:lstStyle/>
          <a:p>
            <a:r>
              <a:rPr lang="en-US" sz="800" dirty="0">
                <a:solidFill>
                  <a:schemeClr val="bg1">
                    <a:lumMod val="65000"/>
                  </a:schemeClr>
                </a:solidFill>
              </a:rPr>
              <a:t>The Darcy + The Flats, Max Zhang</a:t>
            </a:r>
          </a:p>
        </p:txBody>
      </p:sp>
    </p:spTree>
    <p:extLst>
      <p:ext uri="{BB962C8B-B14F-4D97-AF65-F5344CB8AC3E}">
        <p14:creationId xmlns:p14="http://schemas.microsoft.com/office/powerpoint/2010/main" val="3392256290"/>
      </p:ext>
    </p:extLst>
  </p:cSld>
  <p:clrMapOvr>
    <a:masterClrMapping/>
  </p:clrMapOvr>
</p:sld>
</file>

<file path=ppt/theme/theme1.xml><?xml version="1.0" encoding="utf-8"?>
<a:theme xmlns:a="http://schemas.openxmlformats.org/drawingml/2006/main" name="Office Theme">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NAHB PowerPoint Widescreen Template 11.29.16</Template>
  <TotalTime>1287</TotalTime>
  <Words>1854</Words>
  <Application>Microsoft Office PowerPoint</Application>
  <PresentationFormat>On-screen Show (16:9)</PresentationFormat>
  <Paragraphs>127</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NAHB</dc:creator>
  <cp:lastModifiedBy>Richardson, Whitney</cp:lastModifiedBy>
  <cp:revision>21</cp:revision>
  <cp:lastPrinted>2016-10-06T14:52:15Z</cp:lastPrinted>
  <dcterms:created xsi:type="dcterms:W3CDTF">2017-03-02T16:52:45Z</dcterms:created>
  <dcterms:modified xsi:type="dcterms:W3CDTF">2020-03-19T19:21:46Z</dcterms:modified>
</cp:coreProperties>
</file>