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08" r:id="rId5"/>
    <p:sldId id="310" r:id="rId6"/>
    <p:sldId id="311" r:id="rId7"/>
    <p:sldId id="312" r:id="rId8"/>
    <p:sldId id="313" r:id="rId9"/>
    <p:sldId id="314" r:id="rId10"/>
    <p:sldId id="325" r:id="rId11"/>
    <p:sldId id="318" r:id="rId12"/>
    <p:sldId id="320" r:id="rId13"/>
    <p:sldId id="321" r:id="rId14"/>
    <p:sldId id="322" r:id="rId15"/>
    <p:sldId id="316" r:id="rId16"/>
    <p:sldId id="324" r:id="rId17"/>
    <p:sldId id="304"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968D"/>
    <a:srgbClr val="000000"/>
    <a:srgbClr val="4E3524"/>
    <a:srgbClr val="84795D"/>
    <a:srgbClr val="00205B"/>
    <a:srgbClr val="C6D6E3"/>
    <a:srgbClr val="D1CCBD"/>
    <a:srgbClr val="4A773C"/>
    <a:srgbClr val="A4D65E"/>
    <a:srgbClr val="6D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362" autoAdjust="0"/>
  </p:normalViewPr>
  <p:slideViewPr>
    <p:cSldViewPr snapToGrid="0" snapToObjects="1">
      <p:cViewPr varScale="1">
        <p:scale>
          <a:sx n="72" d="100"/>
          <a:sy n="72" d="100"/>
        </p:scale>
        <p:origin x="1308"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DD9B8-9339-4982-AD00-94CE8882996D}"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F5CEE-1F26-4E1A-86E6-D14B30673BD1}" type="slidenum">
              <a:rPr lang="en-US" smtClean="0"/>
              <a:t>‹#›</a:t>
            </a:fld>
            <a:endParaRPr lang="en-US"/>
          </a:p>
        </p:txBody>
      </p:sp>
    </p:spTree>
    <p:extLst>
      <p:ext uri="{BB962C8B-B14F-4D97-AF65-F5344CB8AC3E}">
        <p14:creationId xmlns:p14="http://schemas.microsoft.com/office/powerpoint/2010/main" val="319386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Advantages in Euclidean zoning include relative effectiveness</a:t>
            </a:r>
            <a:r>
              <a:rPr lang="en-US" altLang="en-US" baseline="0" dirty="0"/>
              <a:t> in </a:t>
            </a:r>
            <a:r>
              <a:rPr lang="en-US" altLang="en-US" dirty="0"/>
              <a:t>suburban areas, ease of implementation as long as the code is</a:t>
            </a:r>
            <a:r>
              <a:rPr lang="en-US" altLang="en-US" baseline="0" dirty="0"/>
              <a:t> updated regularly</a:t>
            </a:r>
            <a:r>
              <a:rPr lang="en-US" altLang="en-US" dirty="0"/>
              <a:t>, long-established legal precedent, and familiarity. However, Euclidean zoning has received criticism for its lack of flexibility and institutionalization of now-outdated planning theory. F</a:t>
            </a:r>
            <a:r>
              <a:rPr lang="en-US" dirty="0"/>
              <a:t>rom its inception, conventional zoning was about separating uses. </a:t>
            </a:r>
            <a:endParaRPr lang="en-US" altLang="en-US" dirty="0"/>
          </a:p>
          <a:p>
            <a:endParaRPr lang="en-US" altLang="en-US" dirty="0"/>
          </a:p>
          <a:p>
            <a:r>
              <a:rPr lang="en-US" altLang="en-US" dirty="0"/>
              <a:t>Form-Based Zoning regulates not the type of land use, but the form that land use may take. For instance, form-based zoning in a dense area may insist on low setbacks, high density, and pedestrian accessibility. The concept has grown out of the New Urbanist movement, which has gained momentum in the past 20 years—placing greater emphasis on mixed-use and walkability. </a:t>
            </a:r>
          </a:p>
          <a:p>
            <a:endParaRPr lang="en-US" dirty="0"/>
          </a:p>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2</a:t>
            </a:fld>
            <a:endParaRPr lang="en-US"/>
          </a:p>
        </p:txBody>
      </p:sp>
    </p:spTree>
    <p:extLst>
      <p:ext uri="{BB962C8B-B14F-4D97-AF65-F5344CB8AC3E}">
        <p14:creationId xmlns:p14="http://schemas.microsoft.com/office/powerpoint/2010/main" val="230462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800" dirty="0"/>
              <a:t>The Louisville code is actually a hybrid between form-based code and conventional zoning using the existing underlying zoning and a form-based overlay.</a:t>
            </a:r>
          </a:p>
          <a:p>
            <a:endParaRPr lang="en-US" altLang="en-US" sz="2800" dirty="0"/>
          </a:p>
          <a:p>
            <a:r>
              <a:rPr lang="en-US" altLang="en-US" sz="2800" dirty="0"/>
              <a:t>Home builders sat on the visioning committee. Because of this, when the Form-Based Codes went into effect, there was very little resistance from the home building community.</a:t>
            </a:r>
          </a:p>
          <a:p>
            <a:endParaRPr lang="en-US" altLang="en-US" sz="2800" dirty="0"/>
          </a:p>
          <a:p>
            <a:endParaRPr lang="en-US" altLang="en-US" sz="2600" dirty="0"/>
          </a:p>
        </p:txBody>
      </p:sp>
      <p:sp>
        <p:nvSpPr>
          <p:cNvPr id="4" name="Slide Number Placeholder 3"/>
          <p:cNvSpPr>
            <a:spLocks noGrp="1"/>
          </p:cNvSpPr>
          <p:nvPr>
            <p:ph type="sldNum" sz="quarter" idx="10"/>
          </p:nvPr>
        </p:nvSpPr>
        <p:spPr/>
        <p:txBody>
          <a:bodyPr/>
          <a:lstStyle/>
          <a:p>
            <a:fld id="{82BF5CEE-1F26-4E1A-86E6-D14B30673BD1}" type="slidenum">
              <a:rPr lang="en-US" smtClean="0"/>
              <a:t>11</a:t>
            </a:fld>
            <a:endParaRPr lang="en-US"/>
          </a:p>
        </p:txBody>
      </p:sp>
    </p:spTree>
    <p:extLst>
      <p:ext uri="{BB962C8B-B14F-4D97-AF65-F5344CB8AC3E}">
        <p14:creationId xmlns:p14="http://schemas.microsoft.com/office/powerpoint/2010/main" val="195303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common objections, which are either based on misconceptions about what form-based zoning is or upon poorly drafted form-based codes that were watered down in the course of the adoption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mixed-use zoning is being incorporated into many conventional zoning codes, are Form-Based Codes really necessary?</a:t>
            </a:r>
            <a:r>
              <a:rPr lang="en-US" altLang="en-US" dirty="0"/>
              <a:t> A jurisdiction may find that it can use its existing “toolkit” of zoning tools to implement what a form-based codes attempts to achieve. Such tools may include the Planned Unit Development.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Because Form-Based Codes seek to more strongly influence the building envelope, as well as the urban form around a project site, </a:t>
            </a:r>
            <a:r>
              <a:rPr lang="en-US" altLang="en-US" baseline="0" dirty="0"/>
              <a:t>NIMBY issues should actually decrease under </a:t>
            </a:r>
            <a:r>
              <a:rPr lang="en-US" dirty="0"/>
              <a:t>Form-Based Code</a:t>
            </a:r>
            <a:r>
              <a:rPr lang="en-US" altLang="en-US" baseline="0" dirty="0"/>
              <a:t> and certainty increase.  This is because, if implemented correctly, there should have been strong community involvement at the time of developing the ordinance.</a:t>
            </a:r>
          </a:p>
          <a:p>
            <a:endParaRPr lang="en-US" altLang="en-US" dirty="0"/>
          </a:p>
          <a:p>
            <a:r>
              <a:rPr lang="en-US" altLang="en-US" dirty="0"/>
              <a:t>If Form-Based Codes</a:t>
            </a:r>
            <a:r>
              <a:rPr lang="en-US" altLang="en-US" baseline="0" dirty="0"/>
              <a:t> are too similar to architectural review guidelines, which is sometimes the case with hybrid codes, they could become subjective. </a:t>
            </a:r>
            <a:r>
              <a:rPr lang="en-US" altLang="en-US" dirty="0"/>
              <a:t> Planning and Zoning staff and Commissions may also lack the expertise to legislate aesthetic standards. </a:t>
            </a:r>
          </a:p>
          <a:p>
            <a:endParaRPr lang="en-US" altLang="en-US" dirty="0"/>
          </a:p>
          <a:p>
            <a:r>
              <a:rPr lang="en-US" altLang="en-US" dirty="0"/>
              <a:t>If Form-Based Codes are not implemented correctly they may not be as easy to understand what is required as with conventional zoning and subdivision control.</a:t>
            </a:r>
          </a:p>
          <a:p>
            <a:endParaRPr lang="en-US" altLang="en-US" dirty="0"/>
          </a:p>
          <a:p>
            <a:r>
              <a:rPr lang="en-US" altLang="en-US" dirty="0"/>
              <a:t>Form-Based Codes seeks the requirement of architectural standards to be approved at the beginning of the land development process, when often times builders are not involved in the development approval process, so there is no architecture to regulate.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12</a:t>
            </a:fld>
            <a:endParaRPr lang="en-US"/>
          </a:p>
        </p:txBody>
      </p:sp>
    </p:spTree>
    <p:extLst>
      <p:ext uri="{BB962C8B-B14F-4D97-AF65-F5344CB8AC3E}">
        <p14:creationId xmlns:p14="http://schemas.microsoft.com/office/powerpoint/2010/main" val="384025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Builders and developers should insist that any re-write that deviates substantially from a conventional use based code to a Form-Based Code first begin with a Visioning or Blue Ribbon Panel of community stakeholders and the Public, so that everyone is well educated and “on-board” towards any radically different approach to regulating the Built Environment.</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Before any adoption of a formal regulating ordinance, the community’s Comprehensive or General Plan should be updated to clearly state what the intent of the Form-Based Code is and what goals the community hopes to achieve by implementing one. Conversely, </a:t>
            </a:r>
            <a:r>
              <a:rPr lang="en-US" altLang="en-US" sz="120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t’s important to remember that a community can state lofty objectives in its Master Plan or General Plan but — unless specific place-based codes are adopted — these will remain lofty abstractions and any development will proceed as usual under conventional zoning requirements.</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Building Community should work with the Planning Department and their consultants to ensure that a Form-Based Code does not contain any onerous and unreasonable architectural or aesthetic standards that could substantially raise the overall cost of  constructing housing and developing new communities, thereby reducing affordable housing. </a:t>
            </a:r>
          </a:p>
          <a:p>
            <a:endParaRPr lang="en-US" alt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13</a:t>
            </a:fld>
            <a:endParaRPr lang="en-US"/>
          </a:p>
        </p:txBody>
      </p:sp>
    </p:spTree>
    <p:extLst>
      <p:ext uri="{BB962C8B-B14F-4D97-AF65-F5344CB8AC3E}">
        <p14:creationId xmlns:p14="http://schemas.microsoft.com/office/powerpoint/2010/main" val="358681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14</a:t>
            </a:fld>
            <a:endParaRPr lang="en-US"/>
          </a:p>
        </p:txBody>
      </p:sp>
    </p:spTree>
    <p:extLst>
      <p:ext uri="{BB962C8B-B14F-4D97-AF65-F5344CB8AC3E}">
        <p14:creationId xmlns:p14="http://schemas.microsoft.com/office/powerpoint/2010/main" val="309730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Historically, the strict segregation of land uses in the 20</a:t>
            </a:r>
            <a:r>
              <a:rPr lang="en-US" altLang="en-US" baseline="30000" dirty="0"/>
              <a:t>th</a:t>
            </a:r>
            <a:r>
              <a:rPr lang="en-US" altLang="en-US" dirty="0"/>
              <a:t> century was seen as a necessary public health issue to protect residential areas from such noxious uses as tanneries, refineries, rendering plants and a myriad of widely unregulated industrial and manufacturing facilities.</a:t>
            </a:r>
          </a:p>
          <a:p>
            <a:endParaRPr lang="en-US" altLang="en-US" dirty="0"/>
          </a:p>
          <a:p>
            <a:r>
              <a:rPr lang="en-US" altLang="en-US" dirty="0"/>
              <a:t>With conventional zoning, vernacular traditions declined as a guide to development patterns, and the widespread adoption by cities of single-use zoning regulations discouraged compact, walkable communities. </a:t>
            </a:r>
          </a:p>
          <a:p>
            <a:endParaRPr lang="en-US" altLang="en-US" dirty="0"/>
          </a:p>
          <a:p>
            <a:r>
              <a:rPr lang="en-US" altLang="en-US" dirty="0"/>
              <a:t>Form-Based Codes are a way of regulating development to address these challenges in the built environment and achieve specific community design goals. </a:t>
            </a:r>
          </a:p>
          <a:p>
            <a:endParaRPr lang="en-US" dirty="0"/>
          </a:p>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3</a:t>
            </a:fld>
            <a:endParaRPr lang="en-US"/>
          </a:p>
        </p:txBody>
      </p:sp>
    </p:spTree>
    <p:extLst>
      <p:ext uri="{BB962C8B-B14F-4D97-AF65-F5344CB8AC3E}">
        <p14:creationId xmlns:p14="http://schemas.microsoft.com/office/powerpoint/2010/main" val="207283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Many argue that conventional zoning creates a monotonous, sprawling, auto-dependent landscape that contributes to a perceived growing public health menace: climate change, greenhouse gas emissions and related environmental degradation. </a:t>
            </a:r>
          </a:p>
          <a:p>
            <a:endParaRPr lang="en-US" dirty="0"/>
          </a:p>
          <a:p>
            <a:r>
              <a:rPr lang="en-US" dirty="0"/>
              <a:t>With conventional zoning there was a widespread adoption by cities of single-use zoning regulations  that discouraged compact, walkable communities. </a:t>
            </a:r>
          </a:p>
          <a:p>
            <a:endParaRPr lang="en-US" dirty="0"/>
          </a:p>
          <a:p>
            <a:r>
              <a:rPr lang="en-US" altLang="en-US" sz="1200" dirty="0"/>
              <a:t>Can achieve a more predictable physical result because the elements controlled by these codes are those that are most important to the shaping of a high-quality built environment.</a:t>
            </a:r>
          </a:p>
          <a:p>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Loss of open space; monotonous “cookie cutter” development  that disregards local traditions and “sense”.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en-US" sz="1200" dirty="0"/>
          </a:p>
          <a:p>
            <a:endParaRPr lang="en-US" alt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4</a:t>
            </a:fld>
            <a:endParaRPr lang="en-US"/>
          </a:p>
        </p:txBody>
      </p:sp>
    </p:spTree>
    <p:extLst>
      <p:ext uri="{BB962C8B-B14F-4D97-AF65-F5344CB8AC3E}">
        <p14:creationId xmlns:p14="http://schemas.microsoft.com/office/powerpoint/2010/main" val="345855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no true one-size-fits-all form-based code. The code must be calibrated to each local situation. Conventional zoning is much more of a "one-size-fits-all" approach, and the result is obvious: development that looks the same no matter where you are in the country. </a:t>
            </a:r>
          </a:p>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5</a:t>
            </a:fld>
            <a:endParaRPr lang="en-US"/>
          </a:p>
        </p:txBody>
      </p:sp>
    </p:spTree>
    <p:extLst>
      <p:ext uri="{BB962C8B-B14F-4D97-AF65-F5344CB8AC3E}">
        <p14:creationId xmlns:p14="http://schemas.microsoft.com/office/powerpoint/2010/main" val="50710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Regulating Plan - (a schematic representation of the master plan) illustrating the location of streets, blocks, public spaces (such as greens, squares, and parks), and other special features. Regulating plans may also include aspects of Building Form Standards such as “build-to-lines” or “required building lines” and building type or form designations.</a:t>
            </a:r>
          </a:p>
          <a:p>
            <a:r>
              <a:rPr lang="en-US" altLang="en-US" dirty="0"/>
              <a:t> </a:t>
            </a:r>
          </a:p>
          <a:p>
            <a:r>
              <a:rPr lang="en-US" altLang="en-US" dirty="0"/>
              <a:t>Building Form Standards - governing basic building form, placement, and fundamental urban elements to ensure that all buildings complement neighboring structures and the street. These standards should be based upon study of building types appropriate for the region, climate, and neighborhood vitality. </a:t>
            </a:r>
          </a:p>
          <a:p>
            <a:endParaRPr lang="en-US" altLang="en-US" dirty="0"/>
          </a:p>
          <a:p>
            <a:r>
              <a:rPr lang="en-US" altLang="en-US" dirty="0"/>
              <a:t>Public Space/Street Standards - defining design attributes and geometries that balance the needs of motorists, pedestrians, bicyclists, and transit riders while promoting a vital public realm. These standards should include design specifications for sidewalks, travel lane widths, parking, curb geometry, trees, and lighting. </a:t>
            </a:r>
          </a:p>
          <a:p>
            <a:endParaRPr lang="en-US" altLang="en-US" dirty="0"/>
          </a:p>
          <a:p>
            <a:r>
              <a:rPr lang="en-US" altLang="en-US" dirty="0"/>
              <a:t>Architectural Standards -exterior materials and quality.</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Form-based codes are generally firm and predictable about basic urban form, but flexible about use, density, detail and design</a:t>
            </a:r>
            <a:r>
              <a:rPr lang="en-US" baseline="0" dirty="0"/>
              <a:t> but n</a:t>
            </a:r>
            <a:r>
              <a:rPr lang="en-US" altLang="en-US" dirty="0"/>
              <a:t>ote that many</a:t>
            </a:r>
            <a:r>
              <a:rPr lang="en-US" altLang="en-US" baseline="0" dirty="0"/>
              <a:t> </a:t>
            </a:r>
            <a:r>
              <a:rPr lang="en-US" dirty="0"/>
              <a:t>form-based codes have no architectural restrictions. The degree of restrictions</a:t>
            </a:r>
            <a:r>
              <a:rPr lang="en-US" baseline="0" dirty="0"/>
              <a:t> is up to the community. </a:t>
            </a:r>
            <a:endParaRPr lang="en-US" altLang="en-US" dirty="0"/>
          </a:p>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6</a:t>
            </a:fld>
            <a:endParaRPr lang="en-US"/>
          </a:p>
        </p:txBody>
      </p:sp>
    </p:spTree>
    <p:extLst>
      <p:ext uri="{BB962C8B-B14F-4D97-AF65-F5344CB8AC3E}">
        <p14:creationId xmlns:p14="http://schemas.microsoft.com/office/powerpoint/2010/main" val="97287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development of form-based</a:t>
            </a:r>
            <a:r>
              <a:rPr lang="en-US" baseline="0" dirty="0"/>
              <a:t> codes and other traditional neighborhood design principles we have seen the emergence of related concepts such as </a:t>
            </a:r>
            <a:r>
              <a:rPr lang="en-US" baseline="0" dirty="0" err="1"/>
              <a:t>SmartCode</a:t>
            </a:r>
            <a:r>
              <a:rPr lang="en-US" baseline="0" dirty="0"/>
              <a:t>, Missing Middle Housing, and Lean Urbanism. </a:t>
            </a:r>
          </a:p>
          <a:p>
            <a:endParaRPr lang="en-US" baseline="0" dirty="0"/>
          </a:p>
          <a:p>
            <a:r>
              <a:rPr lang="en-US" baseline="0" dirty="0"/>
              <a:t>Traditional Neighborhood Development (TND) refers to the development of a complete neighborhood or town using traditional town planning principles. TNDs include a variety of housing types and land uses in a defined area. The variety of uses permits educational facilities, civic buildings and commercial establishments to be located within walking distance of private homes. A TND is served by a network of paths, streets and lanes suitable for pedestrians as well as vehicles. </a:t>
            </a:r>
          </a:p>
          <a:p>
            <a:endParaRPr lang="en-US" baseline="0" dirty="0"/>
          </a:p>
          <a:p>
            <a:r>
              <a:rPr lang="en-US" baseline="0" dirty="0"/>
              <a:t>Smart Code – </a:t>
            </a:r>
            <a:r>
              <a:rPr lang="en-US" dirty="0">
                <a:effectLst/>
              </a:rPr>
              <a:t>Originally developed by</a:t>
            </a:r>
            <a:r>
              <a:rPr lang="en-US" baseline="0" dirty="0">
                <a:effectLst/>
              </a:rPr>
              <a:t> </a:t>
            </a:r>
            <a:r>
              <a:rPr lang="en-US" baseline="0" dirty="0" err="1">
                <a:effectLst/>
              </a:rPr>
              <a:t>Duany</a:t>
            </a:r>
            <a:r>
              <a:rPr lang="en-US" baseline="0" dirty="0">
                <a:effectLst/>
              </a:rPr>
              <a:t> Plater-</a:t>
            </a:r>
            <a:r>
              <a:rPr lang="en-US" baseline="0" dirty="0" err="1">
                <a:effectLst/>
              </a:rPr>
              <a:t>Zyberk</a:t>
            </a:r>
            <a:r>
              <a:rPr lang="en-US" baseline="0" dirty="0">
                <a:effectLst/>
              </a:rPr>
              <a:t> &amp; Company, developers of Seaside, Fla., </a:t>
            </a:r>
            <a:r>
              <a:rPr lang="en-US" dirty="0">
                <a:effectLst/>
              </a:rPr>
              <a:t>this program is a model form-based code designed to create walkable neighborhoods across the full spectrum</a:t>
            </a:r>
            <a:r>
              <a:rPr lang="en-US" baseline="0" dirty="0">
                <a:effectLst/>
              </a:rPr>
              <a:t> of community types, from the most rural to the most urban. These areas are divided into transects, each with their own zoning, subdivision regulations, urban design, and basic architectural standards. It is a kind of model ordinance. </a:t>
            </a:r>
          </a:p>
          <a:p>
            <a:br>
              <a:rPr lang="en-US" baseline="0" dirty="0"/>
            </a:br>
            <a:r>
              <a:rPr lang="en-US" baseline="0" dirty="0"/>
              <a:t>Missing Middle Housing – Missing Middle is a range of multi-unit or clustered housing types (duplex, carriage house, bungalow, court, etc.) compatible in scale with single-family homes that help meet the growing demand for walkable urban living.</a:t>
            </a:r>
            <a:r>
              <a:rPr lang="en-US" dirty="0"/>
              <a:t> Missing Middle Housing cannot be effectively regulated by conventional, land-use and density-based zoning because these building types often have medium to high densities, excluding them from the singly-family use zone, but their small footprints with lower heights don’t meet the requirements of multifamily use zones. Hence</a:t>
            </a:r>
            <a:r>
              <a:rPr lang="en-US" baseline="0" dirty="0"/>
              <a:t> the need for form-based codes. </a:t>
            </a:r>
            <a:endParaRPr lang="en-US" dirty="0"/>
          </a:p>
          <a:p>
            <a:endParaRPr lang="en-US" baseline="0" dirty="0"/>
          </a:p>
          <a:p>
            <a:r>
              <a:rPr lang="en-US" baseline="0" dirty="0"/>
              <a:t>Lean Urbanism - </a:t>
            </a:r>
            <a:r>
              <a:rPr lang="en-US" dirty="0"/>
              <a:t>Lean Urbanism is the most recent policy</a:t>
            </a:r>
            <a:r>
              <a:rPr lang="en-US" baseline="0" dirty="0"/>
              <a:t> project from </a:t>
            </a:r>
            <a:r>
              <a:rPr lang="en-US" baseline="0" dirty="0" err="1">
                <a:effectLst/>
              </a:rPr>
              <a:t>Duany</a:t>
            </a:r>
            <a:r>
              <a:rPr lang="en-US" baseline="0" dirty="0">
                <a:effectLst/>
              </a:rPr>
              <a:t> Plater-</a:t>
            </a:r>
            <a:r>
              <a:rPr lang="en-US" baseline="0" dirty="0" err="1">
                <a:effectLst/>
              </a:rPr>
              <a:t>Zyberk</a:t>
            </a:r>
            <a:r>
              <a:rPr lang="en-US" baseline="0" dirty="0">
                <a:effectLst/>
              </a:rPr>
              <a:t> &amp; Company</a:t>
            </a:r>
            <a:r>
              <a:rPr lang="en-US" dirty="0"/>
              <a:t> which</a:t>
            </a:r>
            <a:r>
              <a:rPr lang="en-US" baseline="0" dirty="0"/>
              <a:t> seeks to </a:t>
            </a:r>
            <a:r>
              <a:rPr lang="en-US" dirty="0"/>
              <a:t>devise common-sense techniques that reduce the time, resources, and hurdles required for regulatory compliance. These techniques will be made freely available to governments seeking to streamline their processes and to would-be entrepreneurs who require a transparent economy. </a:t>
            </a:r>
          </a:p>
        </p:txBody>
      </p:sp>
      <p:sp>
        <p:nvSpPr>
          <p:cNvPr id="4" name="Slide Number Placeholder 3"/>
          <p:cNvSpPr>
            <a:spLocks noGrp="1"/>
          </p:cNvSpPr>
          <p:nvPr>
            <p:ph type="sldNum" sz="quarter" idx="10"/>
          </p:nvPr>
        </p:nvSpPr>
        <p:spPr/>
        <p:txBody>
          <a:bodyPr/>
          <a:lstStyle/>
          <a:p>
            <a:fld id="{82BF5CEE-1F26-4E1A-86E6-D14B30673BD1}" type="slidenum">
              <a:rPr lang="en-US" smtClean="0"/>
              <a:t>7</a:t>
            </a:fld>
            <a:endParaRPr lang="en-US"/>
          </a:p>
        </p:txBody>
      </p:sp>
    </p:spTree>
    <p:extLst>
      <p:ext uri="{BB962C8B-B14F-4D97-AF65-F5344CB8AC3E}">
        <p14:creationId xmlns:p14="http://schemas.microsoft.com/office/powerpoint/2010/main" val="425164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 example, two projects in Duncanville, Texas, increased in value from $130,000 to $1.8 million. Retail rents have risen from $6 per square foot to $16, and market rate rents are $1.20 per square foot where no market rate units existed previously.</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Form-Based codes work best when adopted as on overlay zone.</a:t>
            </a:r>
            <a:r>
              <a:rPr lang="en-US" altLang="en-US" sz="1200" baseline="0" dirty="0"/>
              <a:t> And most </a:t>
            </a:r>
            <a:r>
              <a:rPr lang="en-US" sz="1200" kern="1200" dirty="0">
                <a:solidFill>
                  <a:schemeClr val="tx1"/>
                </a:solidFill>
                <a:effectLst/>
                <a:latin typeface="+mn-lt"/>
                <a:ea typeface="+mn-ea"/>
                <a:cs typeface="+mn-cs"/>
              </a:rPr>
              <a:t>form-based codes are adopted for individual neighborhoods. There are a handful of citywide codes, most of which provide a framework for creating neighborhood-based codes. Because form-based codes are inherently "place-based," they have to be tailored to the needs of individual neighborhoods. </a:t>
            </a:r>
          </a:p>
          <a:p>
            <a:endParaRPr lang="en-US" alt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Form-based codes should always be drafted after an extensive public process in which a shared vision of the future physical and social character of the community has been developed. There is extensive public participation at the "front end" of preparing a form-based code so the code reflects what citizens want. </a:t>
            </a:r>
          </a:p>
          <a:p>
            <a:endParaRPr lang="en-US" dirty="0"/>
          </a:p>
          <a:p>
            <a:endParaRPr lang="en-US" dirty="0"/>
          </a:p>
        </p:txBody>
      </p:sp>
      <p:sp>
        <p:nvSpPr>
          <p:cNvPr id="4" name="Slide Number Placeholder 3"/>
          <p:cNvSpPr>
            <a:spLocks noGrp="1"/>
          </p:cNvSpPr>
          <p:nvPr>
            <p:ph type="sldNum" sz="quarter" idx="10"/>
          </p:nvPr>
        </p:nvSpPr>
        <p:spPr/>
        <p:txBody>
          <a:bodyPr/>
          <a:lstStyle/>
          <a:p>
            <a:fld id="{82BF5CEE-1F26-4E1A-86E6-D14B30673BD1}" type="slidenum">
              <a:rPr lang="en-US" smtClean="0"/>
              <a:t>8</a:t>
            </a:fld>
            <a:endParaRPr lang="en-US"/>
          </a:p>
        </p:txBody>
      </p:sp>
    </p:spTree>
    <p:extLst>
      <p:ext uri="{BB962C8B-B14F-4D97-AF65-F5344CB8AC3E}">
        <p14:creationId xmlns:p14="http://schemas.microsoft.com/office/powerpoint/2010/main" val="179481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Form-Based Codes have been used for many years as part of master planned communities developed as Traditional Neighborhood Developments, such as Seaside in the Florida panhandle and Celebration and Baldwin Park in the Orlando area.</a:t>
            </a:r>
          </a:p>
          <a:p>
            <a:pPr>
              <a:buFontTx/>
              <a:buChar char="•"/>
            </a:pPr>
            <a:endParaRPr lang="en-US" altLang="en-US" dirty="0"/>
          </a:p>
          <a:p>
            <a:r>
              <a:rPr lang="en-US" altLang="en-US" dirty="0"/>
              <a:t>Arlington County, Virginia, an urban jurisdiction of about 185,000 people located directly across the Potomac River from Washington, D.C., has implemented Form-Based Codes in limited areas to revitalize its fading Columbia Pike corridor.</a:t>
            </a:r>
          </a:p>
          <a:p>
            <a:pPr>
              <a:buFontTx/>
              <a:buChar char="•"/>
            </a:pPr>
            <a:endParaRPr lang="en-US" altLang="en-US" dirty="0"/>
          </a:p>
          <a:p>
            <a:pPr marL="0" lvl="1"/>
            <a:r>
              <a:rPr lang="en-US" altLang="en-US" sz="2600" dirty="0"/>
              <a:t>City of Austin, Airport Boulevard – Urban infill project, example of how to redevelop an aging, automobile-oriented, commercial corridor. Public/private partnership between the city and Gateway Planning Group.</a:t>
            </a:r>
          </a:p>
        </p:txBody>
      </p:sp>
      <p:sp>
        <p:nvSpPr>
          <p:cNvPr id="4" name="Slide Number Placeholder 3"/>
          <p:cNvSpPr>
            <a:spLocks noGrp="1"/>
          </p:cNvSpPr>
          <p:nvPr>
            <p:ph type="sldNum" sz="quarter" idx="10"/>
          </p:nvPr>
        </p:nvSpPr>
        <p:spPr/>
        <p:txBody>
          <a:bodyPr/>
          <a:lstStyle/>
          <a:p>
            <a:fld id="{82BF5CEE-1F26-4E1A-86E6-D14B30673BD1}" type="slidenum">
              <a:rPr lang="en-US" smtClean="0"/>
              <a:t>9</a:t>
            </a:fld>
            <a:endParaRPr lang="en-US"/>
          </a:p>
        </p:txBody>
      </p:sp>
    </p:spTree>
    <p:extLst>
      <p:ext uri="{BB962C8B-B14F-4D97-AF65-F5344CB8AC3E}">
        <p14:creationId xmlns:p14="http://schemas.microsoft.com/office/powerpoint/2010/main" val="4790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800" dirty="0"/>
              <a:t>It should be noted that the Columbia Pike Form-Based Code Overlay is an </a:t>
            </a:r>
            <a:r>
              <a:rPr lang="en-US" altLang="en-US" sz="2800" i="1" dirty="0"/>
              <a:t>optional development approval </a:t>
            </a:r>
            <a:r>
              <a:rPr lang="en-US" altLang="en-US" sz="2800" dirty="0"/>
              <a:t>process.</a:t>
            </a:r>
          </a:p>
          <a:p>
            <a:endParaRPr lang="en-US" altLang="en-US" sz="2800" dirty="0"/>
          </a:p>
          <a:p>
            <a:r>
              <a:rPr lang="en-US" altLang="en-US" sz="2800" dirty="0"/>
              <a:t>The conventional</a:t>
            </a:r>
            <a:r>
              <a:rPr lang="en-US" altLang="en-US" sz="2800" baseline="0" dirty="0"/>
              <a:t> </a:t>
            </a:r>
            <a:r>
              <a:rPr lang="en-US" altLang="en-US" sz="2800" dirty="0"/>
              <a:t>zoning  in Arlington does not allow the high density, mixed use product that was ultimately built. Form-Based Codes reduced traditional restrictions within the building envelope, such as Floor Area Ratio. </a:t>
            </a:r>
          </a:p>
          <a:p>
            <a:endParaRPr lang="en-US" altLang="en-US" sz="2800" dirty="0"/>
          </a:p>
          <a:p>
            <a:r>
              <a:rPr lang="en-US" altLang="en-US" sz="2800" dirty="0"/>
              <a:t>A developer of one of the three projects indicated there were both drawbacks and advantages to using this overlay approach.</a:t>
            </a:r>
          </a:p>
          <a:p>
            <a:endParaRPr lang="en-US" altLang="en-US" sz="2800" dirty="0"/>
          </a:p>
          <a:p>
            <a:r>
              <a:rPr lang="en-US" altLang="en-US" sz="2800" dirty="0"/>
              <a:t>Drawback - Minor changes can trigger additional review. </a:t>
            </a:r>
          </a:p>
          <a:p>
            <a:r>
              <a:rPr lang="en-US" altLang="en-US" sz="2800" dirty="0"/>
              <a:t>Advantage - Ultimately added value to the property.</a:t>
            </a:r>
          </a:p>
          <a:p>
            <a:endParaRPr lang="en-US" altLang="en-US" sz="2800" dirty="0"/>
          </a:p>
          <a:p>
            <a:endParaRPr lang="en-US" altLang="en-US" sz="2600" dirty="0"/>
          </a:p>
        </p:txBody>
      </p:sp>
      <p:sp>
        <p:nvSpPr>
          <p:cNvPr id="4" name="Slide Number Placeholder 3"/>
          <p:cNvSpPr>
            <a:spLocks noGrp="1"/>
          </p:cNvSpPr>
          <p:nvPr>
            <p:ph type="sldNum" sz="quarter" idx="10"/>
          </p:nvPr>
        </p:nvSpPr>
        <p:spPr/>
        <p:txBody>
          <a:bodyPr/>
          <a:lstStyle/>
          <a:p>
            <a:fld id="{82BF5CEE-1F26-4E1A-86E6-D14B30673BD1}" type="slidenum">
              <a:rPr lang="en-US" smtClean="0"/>
              <a:t>10</a:t>
            </a:fld>
            <a:endParaRPr lang="en-US"/>
          </a:p>
        </p:txBody>
      </p:sp>
    </p:spTree>
    <p:extLst>
      <p:ext uri="{BB962C8B-B14F-4D97-AF65-F5344CB8AC3E}">
        <p14:creationId xmlns:p14="http://schemas.microsoft.com/office/powerpoint/2010/main" val="3297639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463" y="1054909"/>
            <a:ext cx="8749435" cy="2482948"/>
          </a:xfrm>
          <a:prstGeom prst="rect">
            <a:avLst/>
          </a:prstGeom>
        </p:spPr>
      </p:pic>
      <p:pic>
        <p:nvPicPr>
          <p:cNvPr id="9" name="Picture 8"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15" name="Text Placeholder 14"/>
          <p:cNvSpPr>
            <a:spLocks noGrp="1"/>
          </p:cNvSpPr>
          <p:nvPr>
            <p:ph type="body" sz="quarter" idx="11"/>
          </p:nvPr>
        </p:nvSpPr>
        <p:spPr>
          <a:xfrm>
            <a:off x="172720" y="1054909"/>
            <a:ext cx="5475037" cy="2482948"/>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spTree>
    <p:extLst>
      <p:ext uri="{BB962C8B-B14F-4D97-AF65-F5344CB8AC3E}">
        <p14:creationId xmlns:p14="http://schemas.microsoft.com/office/powerpoint/2010/main" val="28526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box">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4" name="Picture Placeholder 3"/>
          <p:cNvSpPr>
            <a:spLocks noGrp="1"/>
          </p:cNvSpPr>
          <p:nvPr>
            <p:ph type="pic" sz="quarter" idx="13"/>
          </p:nvPr>
        </p:nvSpPr>
        <p:spPr>
          <a:xfrm>
            <a:off x="1465855" y="1322740"/>
            <a:ext cx="7139665" cy="3218780"/>
          </a:xfrm>
          <a:prstGeom prst="rect">
            <a:avLst/>
          </a:prstGeom>
        </p:spPr>
        <p:txBody>
          <a:bodyPr vert="horz"/>
          <a:lstStyle/>
          <a:p>
            <a:r>
              <a:rPr lang="en-US"/>
              <a:t>Click icon to add picture</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40292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04485" y="71321"/>
            <a:ext cx="1579929" cy="1131086"/>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381000" y="71320"/>
            <a:ext cx="3223485" cy="1130417"/>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381546" y="1360260"/>
            <a:ext cx="3222940" cy="24700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8" name="Picture Placeholder 8"/>
          <p:cNvSpPr>
            <a:spLocks noGrp="1"/>
          </p:cNvSpPr>
          <p:nvPr>
            <p:ph type="pic" sz="quarter" idx="13"/>
          </p:nvPr>
        </p:nvSpPr>
        <p:spPr>
          <a:xfrm>
            <a:off x="400812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23670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a:off x="-114076" y="71321"/>
            <a:ext cx="1579929" cy="1131085"/>
          </a:xfrm>
          <a:prstGeom prst="rect">
            <a:avLst/>
          </a:prstGeom>
        </p:spPr>
      </p:pic>
      <p:sp>
        <p:nvSpPr>
          <p:cNvPr id="7"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p:txBody>
      </p:sp>
      <p:sp>
        <p:nvSpPr>
          <p:cNvPr id="11"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rgbClr val="FFFFFF"/>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9116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220307"/>
            <a:ext cx="9144000" cy="923193"/>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80382" y="4266534"/>
            <a:ext cx="2952768" cy="826430"/>
          </a:xfrm>
          <a:prstGeom prst="rect">
            <a:avLst/>
          </a:prstGeom>
        </p:spPr>
      </p:pic>
      <p:sp>
        <p:nvSpPr>
          <p:cNvPr id="12"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4229833"/>
            <a:ext cx="5715000" cy="867012"/>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317991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72882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3" name="Text Placeholder 2"/>
          <p:cNvSpPr>
            <a:spLocks noGrp="1"/>
          </p:cNvSpPr>
          <p:nvPr>
            <p:ph type="body" sz="quarter" idx="12" hasCustomPrompt="1"/>
          </p:nvPr>
        </p:nvSpPr>
        <p:spPr>
          <a:xfrm>
            <a:off x="5489559" y="793566"/>
            <a:ext cx="3418018" cy="2327005"/>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2275840"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9593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673186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191000"/>
            <a:ext cx="987617" cy="686054"/>
          </a:xfrm>
          <a:prstGeom prst="rect">
            <a:avLst/>
          </a:prstGeom>
        </p:spPr>
      </p:pic>
      <p:sp>
        <p:nvSpPr>
          <p:cNvPr id="3" name="Text Placeholder 2"/>
          <p:cNvSpPr>
            <a:spLocks noGrp="1"/>
          </p:cNvSpPr>
          <p:nvPr>
            <p:ph type="body" sz="quarter" idx="10" hasCustomPrompt="1"/>
          </p:nvPr>
        </p:nvSpPr>
        <p:spPr>
          <a:xfrm>
            <a:off x="1496997" y="793566"/>
            <a:ext cx="3461083" cy="2327004"/>
          </a:xfrm>
          <a:prstGeom prst="rect">
            <a:avLst/>
          </a:prstGeom>
        </p:spPr>
        <p:txBody>
          <a:bodyPr vert="horz" lIns="0" tIns="0" rIns="0" bIns="0" anchor="ctr" anchorCtr="0"/>
          <a:lstStyle>
            <a:lvl1pPr marL="0" indent="0">
              <a:spcBef>
                <a:spcPts val="0"/>
              </a:spcBef>
              <a:spcAft>
                <a:spcPts val="600"/>
              </a:spcAft>
              <a:buNone/>
              <a:defRPr sz="6000" b="0" i="0" baseline="0">
                <a:solidFill>
                  <a:schemeClr val="accent3"/>
                </a:solidFill>
                <a:latin typeface="Calibri Light"/>
                <a:cs typeface="Calibri Light"/>
              </a:defRPr>
            </a:lvl1pPr>
          </a:lstStyle>
          <a:p>
            <a:pPr lvl="0"/>
            <a:r>
              <a:rPr lang="en-US" dirty="0"/>
              <a:t>Section Header 2</a:t>
            </a:r>
          </a:p>
        </p:txBody>
      </p:sp>
      <p:sp>
        <p:nvSpPr>
          <p:cNvPr id="12" name="Picture Placeholder 8"/>
          <p:cNvSpPr>
            <a:spLocks noGrp="1"/>
          </p:cNvSpPr>
          <p:nvPr>
            <p:ph type="pic" sz="quarter" idx="13"/>
          </p:nvPr>
        </p:nvSpPr>
        <p:spPr>
          <a:xfrm>
            <a:off x="5140959"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2956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rot="16200000">
            <a:off x="3280411" y="-720092"/>
            <a:ext cx="51435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017701" y="-3142956"/>
            <a:ext cx="6612998" cy="2540358"/>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sp>
        <p:nvSpPr>
          <p:cNvPr id="5" name="Text Placeholder 4"/>
          <p:cNvSpPr>
            <a:spLocks noGrp="1"/>
          </p:cNvSpPr>
          <p:nvPr>
            <p:ph type="body" sz="quarter" idx="11" hasCustomPrompt="1"/>
          </p:nvPr>
        </p:nvSpPr>
        <p:spPr>
          <a:xfrm>
            <a:off x="6081225" y="1433722"/>
            <a:ext cx="2485949" cy="3229718"/>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spTree>
    <p:extLst>
      <p:ext uri="{BB962C8B-B14F-4D97-AF65-F5344CB8AC3E}">
        <p14:creationId xmlns:p14="http://schemas.microsoft.com/office/powerpoint/2010/main" val="2121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14275" y="1511022"/>
            <a:ext cx="4771928" cy="1890764"/>
          </a:xfrm>
          <a:prstGeom prst="rect">
            <a:avLst/>
          </a:prstGeom>
        </p:spPr>
      </p:pic>
      <p:cxnSp>
        <p:nvCxnSpPr>
          <p:cNvPr id="10" name="Straight Connector 9"/>
          <p:cNvCxnSpPr/>
          <p:nvPr userDrawn="1"/>
        </p:nvCxnSpPr>
        <p:spPr>
          <a:xfrm>
            <a:off x="-1566329" y="1605242"/>
            <a:ext cx="16933" cy="3420535"/>
          </a:xfrm>
          <a:prstGeom prst="line">
            <a:avLst/>
          </a:prstGeom>
          <a:ln w="57150" cap="rnd">
            <a:solidFill>
              <a:srgbClr val="9D968D"/>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4"/>
          <p:cNvSpPr>
            <a:spLocks noGrp="1"/>
          </p:cNvSpPr>
          <p:nvPr>
            <p:ph type="body" sz="quarter" idx="10" hasCustomPrompt="1"/>
          </p:nvPr>
        </p:nvSpPr>
        <p:spPr>
          <a:xfrm>
            <a:off x="91440" y="1511022"/>
            <a:ext cx="2707323" cy="1890764"/>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sp>
        <p:nvSpPr>
          <p:cNvPr id="15" name="Picture Placeholder 8"/>
          <p:cNvSpPr>
            <a:spLocks noGrp="1"/>
          </p:cNvSpPr>
          <p:nvPr>
            <p:ph type="pic" sz="quarter" idx="13"/>
          </p:nvPr>
        </p:nvSpPr>
        <p:spPr>
          <a:xfrm>
            <a:off x="384556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3196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11" name="Rectangle 10"/>
          <p:cNvSpPr/>
          <p:nvPr userDrawn="1"/>
        </p:nvSpPr>
        <p:spPr>
          <a:xfrm flipH="1">
            <a:off x="0" y="0"/>
            <a:ext cx="9144001" cy="5143500"/>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94002" y="2655946"/>
            <a:ext cx="4771928" cy="1890764"/>
          </a:xfrm>
          <a:prstGeom prst="rect">
            <a:avLst/>
          </a:prstGeom>
        </p:spPr>
      </p:pic>
      <p:sp>
        <p:nvSpPr>
          <p:cNvPr id="3" name="Text Placeholder 2"/>
          <p:cNvSpPr>
            <a:spLocks noGrp="1"/>
          </p:cNvSpPr>
          <p:nvPr>
            <p:ph type="body" sz="quarter" idx="10" hasCustomPrompt="1"/>
          </p:nvPr>
        </p:nvSpPr>
        <p:spPr>
          <a:xfrm>
            <a:off x="3301561" y="2655946"/>
            <a:ext cx="4867275" cy="1890764"/>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spTree>
    <p:extLst>
      <p:ext uri="{BB962C8B-B14F-4D97-AF65-F5344CB8AC3E}">
        <p14:creationId xmlns:p14="http://schemas.microsoft.com/office/powerpoint/2010/main" val="23059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pic>
        <p:nvPicPr>
          <p:cNvPr id="16" name="Picture 15"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chemeClr val="tx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508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3136625" cy="245645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202408"/>
            <a:ext cx="3749039" cy="3751088"/>
          </a:xfrm>
          <a:prstGeom prst="ellipse">
            <a:avLst/>
          </a:prstGeom>
        </p:spPr>
        <p:txBody>
          <a:bodyPr vert="horz"/>
          <a:lstStyle/>
          <a:p>
            <a:r>
              <a:rPr lang="en-US"/>
              <a:t>Click icon to add picture</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21538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5" y="1404346"/>
            <a:ext cx="3888465" cy="1785895"/>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5" name="Text Placeholder 7"/>
          <p:cNvSpPr>
            <a:spLocks noGrp="1"/>
          </p:cNvSpPr>
          <p:nvPr>
            <p:ph type="body" sz="quarter" idx="12" hasCustomPrompt="1"/>
          </p:nvPr>
        </p:nvSpPr>
        <p:spPr>
          <a:xfrm>
            <a:off x="1465263" y="3190242"/>
            <a:ext cx="3889057"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latin typeface="Calibri"/>
                <a:cs typeface="Calibri"/>
              </a:defRPr>
            </a:lvl1pPr>
          </a:lstStyle>
          <a:p>
            <a:pPr lvl="0"/>
            <a:r>
              <a:rPr lang="en-US" dirty="0"/>
              <a:t>Bullet number one</a:t>
            </a:r>
          </a:p>
          <a:p>
            <a:pPr lvl="0"/>
            <a:r>
              <a:rPr lang="en-US" dirty="0"/>
              <a:t>Bullet number two</a:t>
            </a:r>
          </a:p>
        </p:txBody>
      </p:sp>
      <p:sp>
        <p:nvSpPr>
          <p:cNvPr id="4" name="Picture Placeholder 3"/>
          <p:cNvSpPr>
            <a:spLocks noGrp="1"/>
          </p:cNvSpPr>
          <p:nvPr>
            <p:ph type="pic" sz="quarter" idx="13"/>
          </p:nvPr>
        </p:nvSpPr>
        <p:spPr>
          <a:xfrm>
            <a:off x="5621338" y="203553"/>
            <a:ext cx="3005137" cy="2238375"/>
          </a:xfrm>
          <a:prstGeom prst="rect">
            <a:avLst/>
          </a:prstGeom>
        </p:spPr>
        <p:txBody>
          <a:bodyPr vert="horz"/>
          <a:lstStyle/>
          <a:p>
            <a:r>
              <a:rPr lang="en-US"/>
              <a:t>Click icon to add picture</a:t>
            </a:r>
          </a:p>
        </p:txBody>
      </p:sp>
      <p:sp>
        <p:nvSpPr>
          <p:cNvPr id="16" name="Picture Placeholder 3"/>
          <p:cNvSpPr>
            <a:spLocks noGrp="1"/>
          </p:cNvSpPr>
          <p:nvPr>
            <p:ph type="pic" sz="quarter" idx="14"/>
          </p:nvPr>
        </p:nvSpPr>
        <p:spPr>
          <a:xfrm>
            <a:off x="5621446" y="2659351"/>
            <a:ext cx="3005137" cy="2238375"/>
          </a:xfrm>
          <a:prstGeom prst="rect">
            <a:avLst/>
          </a:prstGeom>
        </p:spPr>
        <p:txBody>
          <a:bodyPr vert="horz"/>
          <a:lstStyle/>
          <a:p>
            <a:r>
              <a:rPr lang="en-US"/>
              <a:t>Click icon to add picture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13927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60" r:id="rId8"/>
    <p:sldLayoutId id="2147483659" r:id="rId9"/>
    <p:sldLayoutId id="2147483662" r:id="rId10"/>
    <p:sldLayoutId id="2147483658" r:id="rId11"/>
    <p:sldLayoutId id="2147483657" r:id="rId12"/>
    <p:sldLayoutId id="2147483655" r:id="rId13"/>
    <p:sldLayoutId id="214748366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projects.arlingtonva.us/neighborhoods/columbia-pike-form-based-codes/form-based-code-review-project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mailto:dbassert@nahb.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21537" y="1054909"/>
            <a:ext cx="10193682" cy="2892802"/>
          </a:xfrm>
          <a:prstGeom prst="rect">
            <a:avLst/>
          </a:prstGeom>
        </p:spPr>
      </p:pic>
      <p:pic>
        <p:nvPicPr>
          <p:cNvPr id="3" name="Picture 2" descr="NAHB 2 Line CMYK.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4" name="TextBox 3"/>
          <p:cNvSpPr txBox="1"/>
          <p:nvPr/>
        </p:nvSpPr>
        <p:spPr>
          <a:xfrm>
            <a:off x="1432560" y="1085389"/>
            <a:ext cx="4419600" cy="1846659"/>
          </a:xfrm>
          <a:prstGeom prst="rect">
            <a:avLst/>
          </a:prstGeom>
          <a:noFill/>
        </p:spPr>
        <p:txBody>
          <a:bodyPr wrap="square" lIns="0" tIns="0" rIns="0" bIns="0" rtlCol="0">
            <a:spAutoFit/>
          </a:bodyPr>
          <a:lstStyle/>
          <a:p>
            <a:pPr algn="r"/>
            <a:r>
              <a:rPr lang="en-US" sz="6000" dirty="0">
                <a:solidFill>
                  <a:srgbClr val="9D968D"/>
                </a:solidFill>
                <a:latin typeface="Calibri Light"/>
                <a:cs typeface="Calibri Light"/>
              </a:rPr>
              <a:t>Form-Based Codes</a:t>
            </a:r>
          </a:p>
        </p:txBody>
      </p:sp>
    </p:spTree>
    <p:extLst>
      <p:ext uri="{BB962C8B-B14F-4D97-AF65-F5344CB8AC3E}">
        <p14:creationId xmlns:p14="http://schemas.microsoft.com/office/powerpoint/2010/main" val="108218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5855" y="296955"/>
            <a:ext cx="3888465" cy="1131087"/>
          </a:xfrm>
        </p:spPr>
        <p:txBody>
          <a:bodyPr/>
          <a:lstStyle/>
          <a:p>
            <a:r>
              <a:rPr lang="en-US" dirty="0"/>
              <a:t>Columbia Pike Corridor</a:t>
            </a:r>
          </a:p>
          <a:p>
            <a:endParaRPr lang="en-US" dirty="0"/>
          </a:p>
        </p:txBody>
      </p:sp>
      <p:sp>
        <p:nvSpPr>
          <p:cNvPr id="3" name="Text Placeholder 2"/>
          <p:cNvSpPr>
            <a:spLocks noGrp="1"/>
          </p:cNvSpPr>
          <p:nvPr>
            <p:ph type="body" sz="quarter" idx="11"/>
          </p:nvPr>
        </p:nvSpPr>
        <p:spPr>
          <a:xfrm>
            <a:off x="1465855" y="1227490"/>
            <a:ext cx="7268570" cy="1785895"/>
          </a:xfrm>
        </p:spPr>
        <p:txBody>
          <a:bodyPr/>
          <a:lstStyle/>
          <a:p>
            <a:r>
              <a:rPr lang="en-US" altLang="en-US" dirty="0"/>
              <a:t>Instead of regulating use by residential, commercial, industrial, etc., the following regulating areas have been defined:</a:t>
            </a:r>
          </a:p>
          <a:p>
            <a:pPr lvl="1">
              <a:buFont typeface="Arial" panose="020B0604020202020204" pitchFamily="34" charset="0"/>
              <a:buChar char="•"/>
            </a:pPr>
            <a:r>
              <a:rPr lang="en-US" altLang="en-US" dirty="0">
                <a:latin typeface="+mn-lt"/>
              </a:rPr>
              <a:t>Town Center</a:t>
            </a:r>
          </a:p>
          <a:p>
            <a:pPr lvl="1">
              <a:buFont typeface="Arial" panose="020B0604020202020204" pitchFamily="34" charset="0"/>
              <a:buChar char="•"/>
            </a:pPr>
            <a:r>
              <a:rPr lang="en-US" altLang="en-US" dirty="0">
                <a:latin typeface="+mn-lt"/>
              </a:rPr>
              <a:t>Village Center</a:t>
            </a:r>
          </a:p>
          <a:p>
            <a:pPr lvl="1">
              <a:buFont typeface="Arial" panose="020B0604020202020204" pitchFamily="34" charset="0"/>
              <a:buChar char="•"/>
            </a:pPr>
            <a:r>
              <a:rPr lang="en-US" altLang="en-US" dirty="0">
                <a:latin typeface="+mn-lt"/>
              </a:rPr>
              <a:t>Neighborhood Center</a:t>
            </a:r>
          </a:p>
          <a:p>
            <a:pPr lvl="1">
              <a:buFont typeface="Arial" panose="020B0604020202020204" pitchFamily="34" charset="0"/>
              <a:buChar char="•"/>
            </a:pPr>
            <a:r>
              <a:rPr lang="en-US" altLang="en-US" dirty="0">
                <a:latin typeface="+mn-lt"/>
              </a:rPr>
              <a:t>Western Gateway</a:t>
            </a:r>
          </a:p>
          <a:p>
            <a:pPr lvl="1">
              <a:buFont typeface="Arial" panose="020B0604020202020204" pitchFamily="34" charset="0"/>
              <a:buChar char="•"/>
            </a:pPr>
            <a:r>
              <a:rPr lang="en-US" altLang="en-US" dirty="0">
                <a:latin typeface="+mn-lt"/>
              </a:rPr>
              <a:t>Main Street Sites</a:t>
            </a:r>
          </a:p>
          <a:p>
            <a:pPr lvl="1">
              <a:buFont typeface="Arial" panose="020B0604020202020204" pitchFamily="34" charset="0"/>
              <a:buChar char="•"/>
            </a:pPr>
            <a:r>
              <a:rPr lang="en-US" altLang="en-US" dirty="0">
                <a:latin typeface="+mn-lt"/>
              </a:rPr>
              <a:t>Avenue Sites</a:t>
            </a:r>
          </a:p>
          <a:p>
            <a:pPr lvl="1">
              <a:buFont typeface="Arial" panose="020B0604020202020204" pitchFamily="34" charset="0"/>
              <a:buChar char="•"/>
            </a:pPr>
            <a:r>
              <a:rPr lang="en-US" altLang="en-US" dirty="0">
                <a:latin typeface="+mn-lt"/>
              </a:rPr>
              <a:t>Local Sites</a:t>
            </a:r>
          </a:p>
          <a:p>
            <a:pPr lvl="1">
              <a:buFont typeface="Arial" panose="020B0604020202020204" pitchFamily="34" charset="0"/>
              <a:buChar char="•"/>
            </a:pPr>
            <a:r>
              <a:rPr lang="en-US" altLang="en-US" dirty="0">
                <a:latin typeface="+mn-lt"/>
              </a:rPr>
              <a:t>Neighborhood Sites</a:t>
            </a:r>
          </a:p>
          <a:p>
            <a:endParaRPr lang="en-US" altLang="en-US" dirty="0"/>
          </a:p>
          <a:p>
            <a:r>
              <a:rPr lang="en-US" altLang="en-US" dirty="0"/>
              <a:t>Projects under Form-Based Code Review can be viewed online at </a:t>
            </a:r>
            <a:r>
              <a:rPr lang="en-US" altLang="en-US" dirty="0">
                <a:hlinkClick r:id="rId3"/>
              </a:rPr>
              <a:t>https://projects.arlingtonva.us/neighborhoods/columbia-pike-form-based-codes/form-based-code-review-projects/</a:t>
            </a:r>
            <a:r>
              <a:rPr lang="en-US" altLang="en-US" dirty="0"/>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950" y="1606369"/>
            <a:ext cx="3800475" cy="2528282"/>
          </a:xfrm>
          <a:prstGeom prst="rect">
            <a:avLst/>
          </a:prstGeom>
        </p:spPr>
      </p:pic>
      <p:sp>
        <p:nvSpPr>
          <p:cNvPr id="10" name="TextBox 9"/>
          <p:cNvSpPr txBox="1"/>
          <p:nvPr/>
        </p:nvSpPr>
        <p:spPr>
          <a:xfrm>
            <a:off x="6372225" y="4134651"/>
            <a:ext cx="1178528" cy="230832"/>
          </a:xfrm>
          <a:prstGeom prst="rect">
            <a:avLst/>
          </a:prstGeom>
          <a:noFill/>
        </p:spPr>
        <p:txBody>
          <a:bodyPr wrap="none" rtlCol="0">
            <a:spAutoFit/>
          </a:bodyPr>
          <a:lstStyle/>
          <a:p>
            <a:r>
              <a:rPr lang="en-US" sz="900" i="1" dirty="0"/>
              <a:t>Buildabetterburb.org</a:t>
            </a:r>
          </a:p>
        </p:txBody>
      </p:sp>
    </p:spTree>
    <p:extLst>
      <p:ext uri="{BB962C8B-B14F-4D97-AF65-F5344CB8AC3E}">
        <p14:creationId xmlns:p14="http://schemas.microsoft.com/office/powerpoint/2010/main" val="299148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5855" y="296955"/>
            <a:ext cx="3888465" cy="1131087"/>
          </a:xfrm>
        </p:spPr>
        <p:txBody>
          <a:bodyPr/>
          <a:lstStyle/>
          <a:p>
            <a:r>
              <a:rPr lang="en-US" dirty="0"/>
              <a:t>Metro Louisville, Ky.</a:t>
            </a:r>
          </a:p>
          <a:p>
            <a:endParaRPr lang="en-US" dirty="0"/>
          </a:p>
        </p:txBody>
      </p:sp>
      <p:sp>
        <p:nvSpPr>
          <p:cNvPr id="3" name="Text Placeholder 2"/>
          <p:cNvSpPr>
            <a:spLocks noGrp="1"/>
          </p:cNvSpPr>
          <p:nvPr>
            <p:ph type="body" sz="quarter" idx="11"/>
          </p:nvPr>
        </p:nvSpPr>
        <p:spPr>
          <a:xfrm>
            <a:off x="1161055" y="1311799"/>
            <a:ext cx="7268570" cy="1785895"/>
          </a:xfrm>
        </p:spPr>
        <p:txBody>
          <a:bodyPr/>
          <a:lstStyle/>
          <a:p>
            <a:pPr fontAlgn="auto">
              <a:spcAft>
                <a:spcPts val="0"/>
              </a:spcAft>
              <a:defRPr/>
            </a:pPr>
            <a:r>
              <a:rPr lang="en-US" dirty="0"/>
              <a:t>This citywide Form-Based Code regulation has been carved into the following districts:</a:t>
            </a:r>
          </a:p>
          <a:p>
            <a:pPr fontAlgn="auto">
              <a:spcAft>
                <a:spcPts val="0"/>
              </a:spcAft>
              <a:defRPr/>
            </a:pPr>
            <a:endParaRPr lang="en-US" dirty="0"/>
          </a:p>
          <a:p>
            <a:pPr lvl="1" fontAlgn="auto">
              <a:spcAft>
                <a:spcPts val="0"/>
              </a:spcAft>
              <a:buFont typeface="Arial" panose="020B0604020202020204" pitchFamily="34" charset="0"/>
              <a:buChar char="•"/>
              <a:defRPr/>
            </a:pPr>
            <a:r>
              <a:rPr lang="en-US" dirty="0">
                <a:latin typeface="+mn-lt"/>
              </a:rPr>
              <a:t>Traditional Neighborhood Districts</a:t>
            </a:r>
          </a:p>
          <a:p>
            <a:pPr lvl="1" fontAlgn="auto">
              <a:spcAft>
                <a:spcPts val="0"/>
              </a:spcAft>
              <a:buFont typeface="Arial" panose="020B0604020202020204" pitchFamily="34" charset="0"/>
              <a:buChar char="•"/>
              <a:defRPr/>
            </a:pPr>
            <a:r>
              <a:rPr lang="en-US" dirty="0">
                <a:latin typeface="+mn-lt"/>
              </a:rPr>
              <a:t>Traditional Marketplace Corridor Districts</a:t>
            </a:r>
          </a:p>
          <a:p>
            <a:pPr lvl="1" fontAlgn="auto">
              <a:spcAft>
                <a:spcPts val="0"/>
              </a:spcAft>
              <a:buFont typeface="Arial" panose="020B0604020202020204" pitchFamily="34" charset="0"/>
              <a:buChar char="•"/>
              <a:defRPr/>
            </a:pPr>
            <a:r>
              <a:rPr lang="en-US" dirty="0">
                <a:latin typeface="+mn-lt"/>
              </a:rPr>
              <a:t>Town Center Form Districts</a:t>
            </a:r>
          </a:p>
          <a:p>
            <a:pPr lvl="1" fontAlgn="auto">
              <a:spcAft>
                <a:spcPts val="0"/>
              </a:spcAft>
              <a:buFont typeface="Arial" panose="020B0604020202020204" pitchFamily="34" charset="0"/>
              <a:buChar char="•"/>
              <a:defRPr/>
            </a:pPr>
            <a:r>
              <a:rPr lang="en-US" dirty="0">
                <a:latin typeface="+mn-lt"/>
              </a:rPr>
              <a:t>Traditional Workplace Form Districts</a:t>
            </a:r>
          </a:p>
          <a:p>
            <a:pPr lvl="1" fontAlgn="auto">
              <a:spcAft>
                <a:spcPts val="0"/>
              </a:spcAft>
              <a:buFont typeface="Arial" panose="020B0604020202020204" pitchFamily="34" charset="0"/>
              <a:buChar char="•"/>
              <a:defRPr/>
            </a:pPr>
            <a:r>
              <a:rPr lang="en-US" dirty="0">
                <a:latin typeface="+mn-lt"/>
              </a:rPr>
              <a:t>Village Form Districts</a:t>
            </a:r>
          </a:p>
          <a:p>
            <a:pPr lvl="1" fontAlgn="auto">
              <a:spcAft>
                <a:spcPts val="0"/>
              </a:spcAft>
              <a:buFont typeface="Arial" panose="020B0604020202020204" pitchFamily="34" charset="0"/>
              <a:buChar char="•"/>
              <a:defRPr/>
            </a:pPr>
            <a:r>
              <a:rPr lang="en-US" dirty="0">
                <a:latin typeface="+mn-lt"/>
              </a:rPr>
              <a:t>Suburban Form Districts</a:t>
            </a:r>
          </a:p>
          <a:p>
            <a:pPr lvl="1" fontAlgn="auto">
              <a:spcAft>
                <a:spcPts val="0"/>
              </a:spcAft>
              <a:buFont typeface="Arial" panose="020B0604020202020204" pitchFamily="34" charset="0"/>
              <a:buChar char="•"/>
              <a:defRPr/>
            </a:pPr>
            <a:endParaRPr lang="en-US" dirty="0">
              <a:latin typeface="+mn-lt"/>
            </a:endParaRPr>
          </a:p>
          <a:p>
            <a:pPr>
              <a:spcAft>
                <a:spcPts val="0"/>
              </a:spcAft>
              <a:defRPr/>
            </a:pPr>
            <a:r>
              <a:rPr lang="en-US" dirty="0"/>
              <a:t>The Form-Based Codes in Louisville steer clear of over-regulating aesthetics by focusing only on site elements such as scale, setbacks, volume and general “compatibility,”</a:t>
            </a:r>
          </a:p>
          <a:p>
            <a:pPr lvl="1" fontAlgn="auto">
              <a:spcAft>
                <a:spcPts val="0"/>
              </a:spcAft>
              <a:buFont typeface="Arial" panose="020B0604020202020204" pitchFamily="34" charset="0"/>
              <a:buChar char="•"/>
              <a:defRPr/>
            </a:pPr>
            <a:endParaRPr lang="en-US" dirty="0">
              <a:latin typeface="+mn-lt"/>
            </a:endParaRPr>
          </a:p>
          <a:p>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320" y="1624013"/>
            <a:ext cx="2758807" cy="2071688"/>
          </a:xfrm>
          <a:prstGeom prst="rect">
            <a:avLst/>
          </a:prstGeom>
        </p:spPr>
      </p:pic>
      <p:sp>
        <p:nvSpPr>
          <p:cNvPr id="5" name="TextBox 4"/>
          <p:cNvSpPr txBox="1"/>
          <p:nvPr/>
        </p:nvSpPr>
        <p:spPr>
          <a:xfrm>
            <a:off x="6389718" y="3660840"/>
            <a:ext cx="675185" cy="230832"/>
          </a:xfrm>
          <a:prstGeom prst="rect">
            <a:avLst/>
          </a:prstGeom>
          <a:noFill/>
        </p:spPr>
        <p:txBody>
          <a:bodyPr wrap="none" rtlCol="0">
            <a:spAutoFit/>
          </a:bodyPr>
          <a:lstStyle/>
          <a:p>
            <a:r>
              <a:rPr lang="en-US" sz="900" i="1" dirty="0"/>
              <a:t>Cartky.org</a:t>
            </a:r>
          </a:p>
        </p:txBody>
      </p:sp>
    </p:spTree>
    <p:extLst>
      <p:ext uri="{BB962C8B-B14F-4D97-AF65-F5344CB8AC3E}">
        <p14:creationId xmlns:p14="http://schemas.microsoft.com/office/powerpoint/2010/main" val="154727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7262" y="90371"/>
            <a:ext cx="4693513" cy="1131087"/>
          </a:xfrm>
        </p:spPr>
        <p:txBody>
          <a:bodyPr/>
          <a:lstStyle/>
          <a:p>
            <a:r>
              <a:rPr lang="en-US" dirty="0"/>
              <a:t>Builders Concerns with Form-Based Codes</a:t>
            </a:r>
          </a:p>
        </p:txBody>
      </p:sp>
      <p:sp>
        <p:nvSpPr>
          <p:cNvPr id="4" name="Text Placeholder 3"/>
          <p:cNvSpPr>
            <a:spLocks noGrp="1"/>
          </p:cNvSpPr>
          <p:nvPr>
            <p:ph type="body" sz="quarter" idx="12"/>
          </p:nvPr>
        </p:nvSpPr>
        <p:spPr>
          <a:xfrm>
            <a:off x="1330866" y="1408465"/>
            <a:ext cx="4507959" cy="1574800"/>
          </a:xfrm>
        </p:spPr>
        <p:txBody>
          <a:bodyPr/>
          <a:lstStyle/>
          <a:p>
            <a:r>
              <a:rPr lang="en-US" dirty="0"/>
              <a:t>Higher costs of development from increased uncertainty</a:t>
            </a:r>
          </a:p>
          <a:p>
            <a:r>
              <a:rPr lang="en-US" dirty="0"/>
              <a:t>Public resistance could lead to NIMBY issues, creating longer approvals and higher costs</a:t>
            </a:r>
          </a:p>
          <a:p>
            <a:r>
              <a:rPr lang="en-US" dirty="0"/>
              <a:t>Form-Based Codes are too subjective</a:t>
            </a:r>
          </a:p>
          <a:p>
            <a:r>
              <a:rPr lang="en-US" altLang="en-US" dirty="0"/>
              <a:t>Developers are not architects, builders buy finished lots from developers, so reviewing architecture at the development review level may be inappropriate</a:t>
            </a:r>
          </a:p>
          <a:p>
            <a:r>
              <a:rPr lang="en-US" altLang="en-US" dirty="0"/>
              <a:t>Jurisdictions may adopt Form-Based Codes as a means to exclude more affordable housing from a community, an act known as Exclusionary Zoning</a:t>
            </a:r>
          </a:p>
          <a:p>
            <a:endParaRPr lang="en-US" altLang="en-US" dirty="0"/>
          </a:p>
          <a:p>
            <a:endParaRPr lang="en-US" dirty="0"/>
          </a:p>
          <a:p>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470" y="1108710"/>
            <a:ext cx="2067560" cy="3101340"/>
          </a:xfrm>
          <a:prstGeom prst="rect">
            <a:avLst/>
          </a:prstGeom>
        </p:spPr>
      </p:pic>
    </p:spTree>
    <p:extLst>
      <p:ext uri="{BB962C8B-B14F-4D97-AF65-F5344CB8AC3E}">
        <p14:creationId xmlns:p14="http://schemas.microsoft.com/office/powerpoint/2010/main" val="89139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2981" y="191653"/>
            <a:ext cx="3888465" cy="1131087"/>
          </a:xfrm>
        </p:spPr>
        <p:txBody>
          <a:bodyPr/>
          <a:lstStyle/>
          <a:p>
            <a:r>
              <a:rPr lang="en-US" dirty="0"/>
              <a:t>What to do in the event of a Zoning Code Rewrite</a:t>
            </a:r>
          </a:p>
        </p:txBody>
      </p:sp>
      <p:sp>
        <p:nvSpPr>
          <p:cNvPr id="4" name="Text Placeholder 3"/>
          <p:cNvSpPr>
            <a:spLocks noGrp="1"/>
          </p:cNvSpPr>
          <p:nvPr>
            <p:ph type="body" sz="quarter" idx="12"/>
          </p:nvPr>
        </p:nvSpPr>
        <p:spPr>
          <a:xfrm>
            <a:off x="1330866" y="1871951"/>
            <a:ext cx="4156667" cy="1574800"/>
          </a:xfrm>
        </p:spPr>
        <p:txBody>
          <a:bodyPr/>
          <a:lstStyle/>
          <a:p>
            <a:pPr>
              <a:buFont typeface="Arial" panose="020B0604020202020204" pitchFamily="34" charset="0"/>
              <a:buChar char="•"/>
            </a:pPr>
            <a:r>
              <a:rPr lang="en-US" altLang="en-US" dirty="0"/>
              <a:t>A Visioning exercise or Blue Ribbon Panel of community stakeholders and the Public, should be the initial step involving any major re-write of a zoning code. </a:t>
            </a:r>
          </a:p>
          <a:p>
            <a:pPr>
              <a:buFont typeface="Arial" panose="020B0604020202020204" pitchFamily="34" charset="0"/>
              <a:buChar char="•"/>
            </a:pPr>
            <a:r>
              <a:rPr lang="en-US" altLang="en-US" dirty="0"/>
              <a:t>The Comprehensive or General Plan should be updated to clearly state what the intent of the Form-Based Code is and what goals the community hopes to achieve by implementing one. </a:t>
            </a:r>
          </a:p>
          <a:p>
            <a:endParaRPr lang="en-US" altLang="en-US" dirty="0"/>
          </a:p>
          <a:p>
            <a:endParaRPr lang="en-US" dirty="0"/>
          </a:p>
          <a:p>
            <a:endParaRPr lang="en-US" dirty="0"/>
          </a:p>
        </p:txBody>
      </p:sp>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221" r="12221"/>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498" b="1498"/>
          <a:stretch>
            <a:fillRect/>
          </a:stretch>
        </p:blipFill>
        <p:spPr/>
      </p:pic>
      <p:sp>
        <p:nvSpPr>
          <p:cNvPr id="6" name="TextBox 5"/>
          <p:cNvSpPr txBox="1"/>
          <p:nvPr/>
        </p:nvSpPr>
        <p:spPr>
          <a:xfrm>
            <a:off x="6439263" y="2428519"/>
            <a:ext cx="1369286" cy="230832"/>
          </a:xfrm>
          <a:prstGeom prst="rect">
            <a:avLst/>
          </a:prstGeom>
          <a:noFill/>
        </p:spPr>
        <p:txBody>
          <a:bodyPr wrap="none" rtlCol="0">
            <a:spAutoFit/>
          </a:bodyPr>
          <a:lstStyle/>
          <a:p>
            <a:r>
              <a:rPr lang="en-US" sz="900" i="1" dirty="0"/>
              <a:t>Winfield Gate, Rob Muir </a:t>
            </a:r>
          </a:p>
        </p:txBody>
      </p:sp>
      <p:sp>
        <p:nvSpPr>
          <p:cNvPr id="7" name="TextBox 6"/>
          <p:cNvSpPr txBox="1"/>
          <p:nvPr/>
        </p:nvSpPr>
        <p:spPr>
          <a:xfrm>
            <a:off x="5907868" y="4894066"/>
            <a:ext cx="2432076" cy="230832"/>
          </a:xfrm>
          <a:prstGeom prst="rect">
            <a:avLst/>
          </a:prstGeom>
          <a:noFill/>
        </p:spPr>
        <p:txBody>
          <a:bodyPr wrap="none" rtlCol="0">
            <a:spAutoFit/>
          </a:bodyPr>
          <a:lstStyle/>
          <a:p>
            <a:r>
              <a:rPr lang="en-US" sz="900" i="1" dirty="0" err="1"/>
              <a:t>Modera</a:t>
            </a:r>
            <a:r>
              <a:rPr lang="en-US" sz="900" i="1" dirty="0"/>
              <a:t> Mosaic, Max Zhang and David Madison</a:t>
            </a:r>
          </a:p>
        </p:txBody>
      </p:sp>
    </p:spTree>
    <p:extLst>
      <p:ext uri="{BB962C8B-B14F-4D97-AF65-F5344CB8AC3E}">
        <p14:creationId xmlns:p14="http://schemas.microsoft.com/office/powerpoint/2010/main" val="18489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
        <p:nvSpPr>
          <p:cNvPr id="4" name="Text Placeholder 3"/>
          <p:cNvSpPr>
            <a:spLocks noGrp="1"/>
          </p:cNvSpPr>
          <p:nvPr>
            <p:ph type="body" sz="quarter" idx="12"/>
          </p:nvPr>
        </p:nvSpPr>
        <p:spPr/>
        <p:txBody>
          <a:bodyPr/>
          <a:lstStyle/>
          <a:p>
            <a:endParaRPr lang="en-US"/>
          </a:p>
        </p:txBody>
      </p:sp>
      <p:sp>
        <p:nvSpPr>
          <p:cNvPr id="7" name="TextBox 6">
            <a:extLst>
              <a:ext uri="{FF2B5EF4-FFF2-40B4-BE49-F238E27FC236}">
                <a16:creationId xmlns:a16="http://schemas.microsoft.com/office/drawing/2014/main" id="{1271ED66-D9EB-44A9-8F82-4DDCABA5A9EB}"/>
              </a:ext>
            </a:extLst>
          </p:cNvPr>
          <p:cNvSpPr txBox="1"/>
          <p:nvPr/>
        </p:nvSpPr>
        <p:spPr>
          <a:xfrm>
            <a:off x="1853883" y="1494532"/>
            <a:ext cx="4937760" cy="3447098"/>
          </a:xfrm>
          <a:prstGeom prst="rect">
            <a:avLst/>
          </a:prstGeom>
          <a:noFill/>
        </p:spPr>
        <p:txBody>
          <a:bodyPr wrap="square" lIns="0" tIns="0" rIns="0" bIns="0" numCol="1" rtlCol="0">
            <a:spAutoFit/>
          </a:bodyPr>
          <a:lstStyle/>
          <a:p>
            <a:r>
              <a:rPr lang="en-US" sz="1400" b="1" dirty="0">
                <a:latin typeface="Calibri Light"/>
                <a:cs typeface="Calibri Light"/>
              </a:rPr>
              <a:t>Debbie Bassert</a:t>
            </a:r>
          </a:p>
          <a:p>
            <a:r>
              <a:rPr lang="en-US" sz="1400" dirty="0">
                <a:latin typeface="Calibri Light"/>
                <a:cs typeface="Calibri Light"/>
              </a:rPr>
              <a:t>AVP, Land Use &amp; Design, NAHB</a:t>
            </a:r>
          </a:p>
          <a:p>
            <a:r>
              <a:rPr lang="en-US" sz="1400" dirty="0">
                <a:latin typeface="Calibri Light"/>
                <a:cs typeface="Calibri Light"/>
                <a:hlinkClick r:id="rId3"/>
              </a:rPr>
              <a:t>dbassert@nahb.org</a:t>
            </a:r>
            <a:endParaRPr lang="en-US" sz="1400" dirty="0">
              <a:latin typeface="Calibri Light"/>
              <a:cs typeface="Calibri Light"/>
            </a:endParaRPr>
          </a:p>
          <a:p>
            <a:r>
              <a:rPr lang="en-US" sz="1400" dirty="0">
                <a:latin typeface="Calibri Light"/>
                <a:cs typeface="Calibri Light"/>
              </a:rPr>
              <a:t>202-266-8443</a:t>
            </a:r>
          </a:p>
          <a:p>
            <a:endParaRPr lang="en-US" sz="1400" dirty="0">
              <a:latin typeface="Calibri Light"/>
              <a:cs typeface="Calibri Light"/>
            </a:endParaRPr>
          </a:p>
          <a:p>
            <a:r>
              <a:rPr lang="en-US" sz="1400" b="1" dirty="0">
                <a:latin typeface="Calibri Light"/>
                <a:cs typeface="Calibri Light"/>
              </a:rPr>
              <a:t>Nicholas Julian</a:t>
            </a:r>
          </a:p>
          <a:p>
            <a:r>
              <a:rPr lang="en-US" sz="1400" dirty="0">
                <a:latin typeface="Calibri Light"/>
                <a:cs typeface="Calibri Light"/>
              </a:rPr>
              <a:t>Program Manager, Land Use, NAHB</a:t>
            </a:r>
          </a:p>
          <a:p>
            <a:r>
              <a:rPr lang="en-US" sz="1400" dirty="0">
                <a:latin typeface="Calibri Light"/>
                <a:cs typeface="Calibri Light"/>
                <a:hlinkClick r:id="rId3"/>
              </a:rPr>
              <a:t>njulian@nahb.org</a:t>
            </a:r>
            <a:endParaRPr lang="en-US" sz="1400" dirty="0">
              <a:latin typeface="Calibri Light"/>
              <a:cs typeface="Calibri Light"/>
            </a:endParaRPr>
          </a:p>
          <a:p>
            <a:r>
              <a:rPr lang="en-US" sz="1400" dirty="0">
                <a:latin typeface="Calibri Light"/>
                <a:cs typeface="Calibri Light"/>
              </a:rPr>
              <a:t>202-266-8309</a:t>
            </a:r>
          </a:p>
          <a:p>
            <a:endParaRPr lang="en-US" sz="1400"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dirty="0">
              <a:latin typeface="Calibri Light"/>
              <a:cs typeface="Calibri Light"/>
            </a:endParaRPr>
          </a:p>
          <a:p>
            <a:endParaRPr lang="en-US" sz="1400" dirty="0">
              <a:latin typeface="Calibri Light"/>
              <a:cs typeface="Calibri Light"/>
            </a:endParaRPr>
          </a:p>
        </p:txBody>
      </p:sp>
    </p:spTree>
    <p:extLst>
      <p:ext uri="{BB962C8B-B14F-4D97-AF65-F5344CB8AC3E}">
        <p14:creationId xmlns:p14="http://schemas.microsoft.com/office/powerpoint/2010/main" val="144923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Terminology</a:t>
            </a:r>
          </a:p>
        </p:txBody>
      </p:sp>
      <p:sp>
        <p:nvSpPr>
          <p:cNvPr id="4" name="Text Placeholder 3"/>
          <p:cNvSpPr>
            <a:spLocks noGrp="1"/>
          </p:cNvSpPr>
          <p:nvPr>
            <p:ph type="body" sz="quarter" idx="12"/>
          </p:nvPr>
        </p:nvSpPr>
        <p:spPr>
          <a:xfrm>
            <a:off x="1465263" y="1383667"/>
            <a:ext cx="6337300" cy="1574800"/>
          </a:xfrm>
        </p:spPr>
        <p:txBody>
          <a:bodyPr/>
          <a:lstStyle/>
          <a:p>
            <a:r>
              <a:rPr lang="en-US" b="1" dirty="0"/>
              <a:t>Euclidean or Conventional Zoning </a:t>
            </a:r>
            <a:r>
              <a:rPr lang="en-US" dirty="0"/>
              <a:t>- characterized by the segregation of land uses into specified geographic districts and dimensional standards stipulating limitations on development activity within each type of district. </a:t>
            </a:r>
          </a:p>
          <a:p>
            <a:r>
              <a:rPr lang="en-US" b="1" dirty="0"/>
              <a:t>Form-Based Code or Zoning </a:t>
            </a:r>
            <a:r>
              <a:rPr lang="en-US" dirty="0"/>
              <a:t>- a method of regulating development to achieve a specific urban form. </a:t>
            </a:r>
          </a:p>
          <a:p>
            <a:r>
              <a:rPr lang="en-US" b="1" dirty="0"/>
              <a:t>Hybrid Codes </a:t>
            </a:r>
            <a:r>
              <a:rPr lang="en-US" dirty="0"/>
              <a:t>- involve the combining of conventional zoning codes with architectural design standards that typically address setbacks, parking placement, massing, materials, and architectural features.</a:t>
            </a:r>
          </a:p>
          <a:p>
            <a:r>
              <a:rPr lang="en-US" b="1" dirty="0"/>
              <a:t>New Urbanism </a:t>
            </a:r>
            <a:r>
              <a:rPr lang="en-US" dirty="0"/>
              <a:t>- an urban design movement which promotes environmentally friendly habits by creating walkable neighborhoods containing a wide range of housing and job types.</a:t>
            </a:r>
          </a:p>
        </p:txBody>
      </p:sp>
    </p:spTree>
    <p:extLst>
      <p:ext uri="{BB962C8B-B14F-4D97-AF65-F5344CB8AC3E}">
        <p14:creationId xmlns:p14="http://schemas.microsoft.com/office/powerpoint/2010/main" val="22274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Why Were Form-Based Codes Developed?</a:t>
            </a:r>
          </a:p>
        </p:txBody>
      </p:sp>
      <p:sp>
        <p:nvSpPr>
          <p:cNvPr id="4" name="Text Placeholder 3"/>
          <p:cNvSpPr>
            <a:spLocks noGrp="1"/>
          </p:cNvSpPr>
          <p:nvPr>
            <p:ph type="body" sz="quarter" idx="12"/>
          </p:nvPr>
        </p:nvSpPr>
        <p:spPr>
          <a:xfrm>
            <a:off x="1465855" y="1745617"/>
            <a:ext cx="6337300" cy="1574800"/>
          </a:xfrm>
        </p:spPr>
        <p:txBody>
          <a:bodyPr/>
          <a:lstStyle/>
          <a:p>
            <a:pPr marL="0" indent="0">
              <a:buNone/>
            </a:pPr>
            <a:r>
              <a:rPr lang="en-US" dirty="0"/>
              <a:t>New Urbanist’s sought a way of regulating development to address challenges in the built environment and achieve specific community design goals. These challenges include:</a:t>
            </a:r>
          </a:p>
          <a:p>
            <a:r>
              <a:rPr lang="en-US" dirty="0"/>
              <a:t>Urban/Suburban Sprawl</a:t>
            </a:r>
          </a:p>
          <a:p>
            <a:r>
              <a:rPr lang="en-US" dirty="0"/>
              <a:t>Deterioration and depopulation of older central cities and inner ring suburbs</a:t>
            </a:r>
          </a:p>
          <a:p>
            <a:r>
              <a:rPr lang="en-US" dirty="0"/>
              <a:t>Loss of open space</a:t>
            </a:r>
          </a:p>
          <a:p>
            <a:r>
              <a:rPr lang="en-US" dirty="0"/>
              <a:t>Monotonous “cookie cutter” development</a:t>
            </a:r>
          </a:p>
          <a:p>
            <a:r>
              <a:rPr lang="en-US" dirty="0"/>
              <a:t>Overemphasis on the automobile</a:t>
            </a:r>
          </a:p>
        </p:txBody>
      </p:sp>
    </p:spTree>
    <p:extLst>
      <p:ext uri="{BB962C8B-B14F-4D97-AF65-F5344CB8AC3E}">
        <p14:creationId xmlns:p14="http://schemas.microsoft.com/office/powerpoint/2010/main" val="398377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Why are Communities Adopting Form-Based Codes?</a:t>
            </a:r>
          </a:p>
        </p:txBody>
      </p:sp>
      <p:sp>
        <p:nvSpPr>
          <p:cNvPr id="4" name="Text Placeholder 3"/>
          <p:cNvSpPr>
            <a:spLocks noGrp="1"/>
          </p:cNvSpPr>
          <p:nvPr>
            <p:ph type="body" sz="quarter" idx="12"/>
          </p:nvPr>
        </p:nvSpPr>
        <p:spPr>
          <a:xfrm>
            <a:off x="1465855" y="1497967"/>
            <a:ext cx="6337300" cy="1574800"/>
          </a:xfrm>
        </p:spPr>
        <p:txBody>
          <a:bodyPr/>
          <a:lstStyle/>
          <a:p>
            <a:r>
              <a:rPr lang="en-US" dirty="0">
                <a:latin typeface="+mn-lt"/>
              </a:rPr>
              <a:t>As municipalities try to revitalize their urban core or inner-ring suburbs, they are turning to a concept that is reminiscent of how cities and towns had been built for the last several centuries: </a:t>
            </a:r>
          </a:p>
          <a:p>
            <a:pPr lvl="1"/>
            <a:r>
              <a:rPr lang="en-US" sz="1500" dirty="0"/>
              <a:t>Walkable blocks and streets</a:t>
            </a:r>
          </a:p>
          <a:p>
            <a:pPr lvl="1"/>
            <a:r>
              <a:rPr lang="en-US" sz="1500" dirty="0"/>
              <a:t>Housing and shopping in close proximity</a:t>
            </a:r>
          </a:p>
          <a:p>
            <a:pPr lvl="1"/>
            <a:r>
              <a:rPr lang="en-US" sz="1500" dirty="0"/>
              <a:t>Accessible public spaces</a:t>
            </a:r>
          </a:p>
          <a:p>
            <a:pPr lvl="1"/>
            <a:r>
              <a:rPr lang="en-US" sz="1500" dirty="0"/>
              <a:t>Human-scaled urban design</a:t>
            </a:r>
          </a:p>
          <a:p>
            <a:pPr lvl="1"/>
            <a:endParaRPr lang="en-US" sz="1500" dirty="0"/>
          </a:p>
          <a:p>
            <a:r>
              <a:rPr lang="en-US" dirty="0">
                <a:latin typeface="+mn-lt"/>
              </a:rPr>
              <a:t>Principles can be applied to new development, urban infill and revitalization, and preservation and all scales of development including rural Main Streets, suburban areas, urban neighborhoods, and dense city centers.</a:t>
            </a:r>
          </a:p>
          <a:p>
            <a:pPr marL="0" indent="0">
              <a:buNone/>
            </a:pPr>
            <a:endParaRPr lang="en-US" dirty="0">
              <a:latin typeface="+mn-lt"/>
            </a:endParaRPr>
          </a:p>
        </p:txBody>
      </p:sp>
    </p:spTree>
    <p:extLst>
      <p:ext uri="{BB962C8B-B14F-4D97-AF65-F5344CB8AC3E}">
        <p14:creationId xmlns:p14="http://schemas.microsoft.com/office/powerpoint/2010/main" val="313809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Why are Communities Adopting Form-Based Codes? (continued)</a:t>
            </a:r>
          </a:p>
        </p:txBody>
      </p:sp>
      <p:sp>
        <p:nvSpPr>
          <p:cNvPr id="4" name="Text Placeholder 3"/>
          <p:cNvSpPr>
            <a:spLocks noGrp="1"/>
          </p:cNvSpPr>
          <p:nvPr>
            <p:ph type="body" sz="quarter" idx="12"/>
          </p:nvPr>
        </p:nvSpPr>
        <p:spPr>
          <a:xfrm>
            <a:off x="1465855" y="1560245"/>
            <a:ext cx="4156469" cy="1574800"/>
          </a:xfrm>
        </p:spPr>
        <p:txBody>
          <a:bodyPr/>
          <a:lstStyle/>
          <a:p>
            <a:r>
              <a:rPr lang="en-US" altLang="en-US" dirty="0"/>
              <a:t>Encourage public participation because they allow citizens to see what will happen where, leading to a higher comfort level about greater density.</a:t>
            </a:r>
          </a:p>
          <a:p>
            <a:r>
              <a:rPr lang="en-US" altLang="en-US" dirty="0"/>
              <a:t>User-friendly because they are much shorter, more concise, and organized for visual access and readability.</a:t>
            </a:r>
          </a:p>
          <a:p>
            <a:r>
              <a:rPr lang="en-US" altLang="en-US" dirty="0"/>
              <a:t>Good replacement for design guidelines, which can be difficult to apply  and enforce consistently and offer too much room for subjective interpretation. </a:t>
            </a:r>
          </a:p>
          <a:p>
            <a:pPr marL="0" indent="0">
              <a:buNone/>
            </a:pPr>
            <a:endParaRPr lang="en-US" altLang="en-US" dirty="0"/>
          </a:p>
          <a:p>
            <a:pPr marL="0" indent="0">
              <a:buNone/>
            </a:pPr>
            <a:endParaRPr lang="en-US" altLang="en-US" dirty="0"/>
          </a:p>
          <a:p>
            <a:pPr marL="0" indent="0">
              <a:buNone/>
            </a:pPr>
            <a:endParaRPr lang="en-US" dirty="0"/>
          </a:p>
        </p:txBody>
      </p:sp>
      <p:sp>
        <p:nvSpPr>
          <p:cNvPr id="5" name="TextBox 4"/>
          <p:cNvSpPr txBox="1"/>
          <p:nvPr/>
        </p:nvSpPr>
        <p:spPr>
          <a:xfrm>
            <a:off x="7142553" y="3614850"/>
            <a:ext cx="575799" cy="246221"/>
          </a:xfrm>
          <a:prstGeom prst="rect">
            <a:avLst/>
          </a:prstGeom>
          <a:noFill/>
        </p:spPr>
        <p:txBody>
          <a:bodyPr wrap="none" rtlCol="0">
            <a:spAutoFit/>
          </a:bodyPr>
          <a:lstStyle/>
          <a:p>
            <a:r>
              <a:rPr lang="en-US" sz="1000" i="1" dirty="0"/>
              <a:t>cnu.org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745" y="1560245"/>
            <a:ext cx="3167709" cy="2054605"/>
          </a:xfrm>
          <a:prstGeom prst="rect">
            <a:avLst/>
          </a:prstGeom>
        </p:spPr>
      </p:pic>
    </p:spTree>
    <p:extLst>
      <p:ext uri="{BB962C8B-B14F-4D97-AF65-F5344CB8AC3E}">
        <p14:creationId xmlns:p14="http://schemas.microsoft.com/office/powerpoint/2010/main" val="418555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are the Components of a Form-Based Code?</a:t>
            </a:r>
          </a:p>
        </p:txBody>
      </p:sp>
      <p:sp>
        <p:nvSpPr>
          <p:cNvPr id="4" name="Text Placeholder 3"/>
          <p:cNvSpPr>
            <a:spLocks noGrp="1"/>
          </p:cNvSpPr>
          <p:nvPr>
            <p:ph type="body" sz="quarter" idx="12"/>
          </p:nvPr>
        </p:nvSpPr>
        <p:spPr>
          <a:xfrm>
            <a:off x="1465855" y="1802767"/>
            <a:ext cx="6337300" cy="1574800"/>
          </a:xfrm>
        </p:spPr>
        <p:txBody>
          <a:bodyPr/>
          <a:lstStyle/>
          <a:p>
            <a:r>
              <a:rPr lang="en-US" altLang="en-US" dirty="0"/>
              <a:t>Regulating Plan</a:t>
            </a:r>
          </a:p>
          <a:p>
            <a:r>
              <a:rPr lang="en-US" altLang="en-US" dirty="0"/>
              <a:t>Building Form Standards</a:t>
            </a:r>
          </a:p>
          <a:p>
            <a:r>
              <a:rPr lang="en-US" altLang="en-US" dirty="0"/>
              <a:t>Public Space/Street Standards</a:t>
            </a:r>
          </a:p>
          <a:p>
            <a:r>
              <a:rPr lang="en-US" altLang="en-US" dirty="0"/>
              <a:t>Architectural Standards</a:t>
            </a:r>
          </a:p>
          <a:p>
            <a:r>
              <a:rPr lang="en-US" altLang="en-US" dirty="0"/>
              <a:t>Landscape Standards</a:t>
            </a:r>
          </a:p>
          <a:p>
            <a:r>
              <a:rPr lang="en-US" altLang="en-US" dirty="0"/>
              <a:t>Parking Standards</a:t>
            </a:r>
          </a:p>
          <a:p>
            <a:pPr marL="0" indent="0">
              <a:buNone/>
            </a:pPr>
            <a:endParaRPr lang="en-US" altLang="en-US" dirty="0"/>
          </a:p>
          <a:p>
            <a:pPr marL="0" indent="0">
              <a:buNone/>
            </a:pPr>
            <a:endParaRPr lang="en-US" altLang="en-US" dirty="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61" y="1714500"/>
            <a:ext cx="4612310" cy="2263142"/>
          </a:xfrm>
          <a:prstGeom prst="rect">
            <a:avLst/>
          </a:prstGeom>
        </p:spPr>
      </p:pic>
      <p:sp>
        <p:nvSpPr>
          <p:cNvPr id="5" name="TextBox 4"/>
          <p:cNvSpPr txBox="1"/>
          <p:nvPr/>
        </p:nvSpPr>
        <p:spPr>
          <a:xfrm>
            <a:off x="5936792" y="3908348"/>
            <a:ext cx="1242648" cy="246221"/>
          </a:xfrm>
          <a:prstGeom prst="rect">
            <a:avLst/>
          </a:prstGeom>
          <a:noFill/>
        </p:spPr>
        <p:txBody>
          <a:bodyPr wrap="none" rtlCol="0">
            <a:spAutoFit/>
          </a:bodyPr>
          <a:lstStyle/>
          <a:p>
            <a:r>
              <a:rPr lang="en-US" sz="1000" i="1" dirty="0"/>
              <a:t>formbasedcodes.org</a:t>
            </a:r>
          </a:p>
        </p:txBody>
      </p:sp>
    </p:spTree>
    <p:extLst>
      <p:ext uri="{BB962C8B-B14F-4D97-AF65-F5344CB8AC3E}">
        <p14:creationId xmlns:p14="http://schemas.microsoft.com/office/powerpoint/2010/main" val="190789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Planning Models Evolved from Form-Based Code</a:t>
            </a:r>
          </a:p>
        </p:txBody>
      </p:sp>
      <p:sp>
        <p:nvSpPr>
          <p:cNvPr id="3" name="Text Placeholder 2"/>
          <p:cNvSpPr>
            <a:spLocks noGrp="1"/>
          </p:cNvSpPr>
          <p:nvPr>
            <p:ph type="body" sz="quarter" idx="11"/>
          </p:nvPr>
        </p:nvSpPr>
        <p:spPr/>
        <p:txBody>
          <a:bodyPr/>
          <a:lstStyle/>
          <a:p>
            <a:r>
              <a:rPr lang="en-US" dirty="0"/>
              <a:t>Since the development of form-based codes and other traditional neighborhood design principles we have seen the emergence of related concepts such as:</a:t>
            </a:r>
          </a:p>
        </p:txBody>
      </p:sp>
      <p:sp>
        <p:nvSpPr>
          <p:cNvPr id="4" name="Text Placeholder 3"/>
          <p:cNvSpPr>
            <a:spLocks noGrp="1"/>
          </p:cNvSpPr>
          <p:nvPr>
            <p:ph type="body" sz="quarter" idx="12"/>
          </p:nvPr>
        </p:nvSpPr>
        <p:spPr>
          <a:xfrm>
            <a:off x="1465855" y="2259967"/>
            <a:ext cx="6337300" cy="1574800"/>
          </a:xfrm>
        </p:spPr>
        <p:txBody>
          <a:bodyPr/>
          <a:lstStyle/>
          <a:p>
            <a:r>
              <a:rPr lang="en-US" dirty="0"/>
              <a:t>Smart Code</a:t>
            </a:r>
          </a:p>
          <a:p>
            <a:r>
              <a:rPr lang="en-US" dirty="0"/>
              <a:t>Missing Middle Housing</a:t>
            </a:r>
          </a:p>
          <a:p>
            <a:r>
              <a:rPr lang="en-US" dirty="0"/>
              <a:t>Lean Urbanism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9" t="-9642" r="179" b="9642"/>
          <a:stretch/>
        </p:blipFill>
        <p:spPr>
          <a:xfrm>
            <a:off x="3819769" y="1815046"/>
            <a:ext cx="5324231" cy="19757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855" y="3595766"/>
            <a:ext cx="3933825" cy="1547734"/>
          </a:xfrm>
          <a:prstGeom prst="rect">
            <a:avLst/>
          </a:prstGeom>
        </p:spPr>
      </p:pic>
      <p:sp>
        <p:nvSpPr>
          <p:cNvPr id="7" name="TextBox 6"/>
          <p:cNvSpPr txBox="1"/>
          <p:nvPr/>
        </p:nvSpPr>
        <p:spPr>
          <a:xfrm>
            <a:off x="2838450" y="3372471"/>
            <a:ext cx="726481" cy="230832"/>
          </a:xfrm>
          <a:prstGeom prst="rect">
            <a:avLst/>
          </a:prstGeom>
          <a:noFill/>
        </p:spPr>
        <p:txBody>
          <a:bodyPr wrap="none" rtlCol="0">
            <a:spAutoFit/>
          </a:bodyPr>
          <a:lstStyle/>
          <a:p>
            <a:r>
              <a:rPr lang="en-US" sz="900" i="1" dirty="0"/>
              <a:t>Smart Code</a:t>
            </a:r>
          </a:p>
        </p:txBody>
      </p:sp>
    </p:spTree>
    <p:extLst>
      <p:ext uri="{BB962C8B-B14F-4D97-AF65-F5344CB8AC3E}">
        <p14:creationId xmlns:p14="http://schemas.microsoft.com/office/powerpoint/2010/main" val="312601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Benefits of Form-Based Codes</a:t>
            </a:r>
          </a:p>
        </p:txBody>
      </p:sp>
      <p:sp>
        <p:nvSpPr>
          <p:cNvPr id="4" name="Text Placeholder 3"/>
          <p:cNvSpPr>
            <a:spLocks noGrp="1"/>
          </p:cNvSpPr>
          <p:nvPr>
            <p:ph type="body" sz="quarter" idx="12"/>
          </p:nvPr>
        </p:nvSpPr>
        <p:spPr>
          <a:xfrm>
            <a:off x="1465263" y="1544047"/>
            <a:ext cx="6337300" cy="1574800"/>
          </a:xfrm>
        </p:spPr>
        <p:txBody>
          <a:bodyPr/>
          <a:lstStyle/>
          <a:p>
            <a:r>
              <a:rPr lang="en-US" dirty="0"/>
              <a:t>Tool to create economic value by providing incremental value back and forth from property to property</a:t>
            </a:r>
          </a:p>
          <a:p>
            <a:r>
              <a:rPr lang="en-US" altLang="en-US" dirty="0"/>
              <a:t>Can achieve a more predictable physical result because the elements controlled by these codes are those that are most important to the shaping of a high-quality built environment; level about greater density</a:t>
            </a:r>
          </a:p>
          <a:p>
            <a:r>
              <a:rPr lang="en-US" altLang="en-US" dirty="0"/>
              <a:t>Reduce the need for large land assemblies.</a:t>
            </a:r>
          </a:p>
          <a:p>
            <a:r>
              <a:rPr lang="en-US" altLang="en-US" dirty="0"/>
              <a:t>Are a good replacement for design guidelines, which are difficult to apply consistently, offer too much room for subjective</a:t>
            </a:r>
          </a:p>
          <a:p>
            <a:endParaRPr lang="en-US" altLang="en-US" dirty="0"/>
          </a:p>
          <a:p>
            <a:endParaRPr lang="en-US" altLang="en-US" dirty="0"/>
          </a:p>
        </p:txBody>
      </p:sp>
    </p:spTree>
    <p:extLst>
      <p:ext uri="{BB962C8B-B14F-4D97-AF65-F5344CB8AC3E}">
        <p14:creationId xmlns:p14="http://schemas.microsoft.com/office/powerpoint/2010/main" val="212672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5855" y="296955"/>
            <a:ext cx="3888465" cy="1131087"/>
          </a:xfrm>
        </p:spPr>
        <p:txBody>
          <a:bodyPr/>
          <a:lstStyle/>
          <a:p>
            <a:r>
              <a:rPr lang="en-US" sz="3200" dirty="0"/>
              <a:t>Real World Examples of Form-Based Codes</a:t>
            </a:r>
          </a:p>
          <a:p>
            <a:endParaRPr lang="en-US" sz="3200" dirty="0"/>
          </a:p>
        </p:txBody>
      </p:sp>
      <p:sp>
        <p:nvSpPr>
          <p:cNvPr id="3" name="Text Placeholder 2"/>
          <p:cNvSpPr>
            <a:spLocks noGrp="1"/>
          </p:cNvSpPr>
          <p:nvPr>
            <p:ph type="body" sz="quarter" idx="11"/>
          </p:nvPr>
        </p:nvSpPr>
        <p:spPr/>
        <p:txBody>
          <a:bodyPr/>
          <a:lstStyle/>
          <a:p>
            <a:pPr>
              <a:spcAft>
                <a:spcPts val="0"/>
              </a:spcAft>
              <a:defRPr/>
            </a:pPr>
            <a:r>
              <a:rPr lang="en-US" dirty="0"/>
              <a:t>In some ways, Form-Based Codes are the “next generation” of the PUD. </a:t>
            </a:r>
          </a:p>
        </p:txBody>
      </p:sp>
      <p:sp>
        <p:nvSpPr>
          <p:cNvPr id="4" name="Text Placeholder 3"/>
          <p:cNvSpPr>
            <a:spLocks noGrp="1"/>
          </p:cNvSpPr>
          <p:nvPr>
            <p:ph type="body" sz="quarter" idx="12"/>
          </p:nvPr>
        </p:nvSpPr>
        <p:spPr>
          <a:xfrm>
            <a:off x="1465855" y="2021176"/>
            <a:ext cx="3889057" cy="1574800"/>
          </a:xfrm>
        </p:spPr>
        <p:txBody>
          <a:bodyPr/>
          <a:lstStyle/>
          <a:p>
            <a:pPr lvl="1" fontAlgn="auto">
              <a:spcAft>
                <a:spcPts val="0"/>
              </a:spcAft>
              <a:defRPr/>
            </a:pPr>
            <a:r>
              <a:rPr lang="en-US" sz="1500" dirty="0"/>
              <a:t>Seaside, Fla.</a:t>
            </a:r>
          </a:p>
          <a:p>
            <a:pPr lvl="1" fontAlgn="auto">
              <a:spcAft>
                <a:spcPts val="0"/>
              </a:spcAft>
              <a:defRPr/>
            </a:pPr>
            <a:r>
              <a:rPr lang="en-US" sz="1500" dirty="0"/>
              <a:t>Baldwin Park, Fla.</a:t>
            </a:r>
          </a:p>
          <a:p>
            <a:pPr lvl="1" fontAlgn="auto">
              <a:spcAft>
                <a:spcPts val="0"/>
              </a:spcAft>
              <a:defRPr/>
            </a:pPr>
            <a:r>
              <a:rPr lang="en-US" sz="1500" dirty="0"/>
              <a:t>Columbia Pike Corridor in Arlington, Va.</a:t>
            </a:r>
          </a:p>
          <a:p>
            <a:pPr lvl="1" fontAlgn="auto">
              <a:spcAft>
                <a:spcPts val="0"/>
              </a:spcAft>
              <a:defRPr/>
            </a:pPr>
            <a:r>
              <a:rPr lang="en-US" sz="1500" dirty="0"/>
              <a:t>Metro Louisville, Ky.</a:t>
            </a:r>
          </a:p>
          <a:p>
            <a:pPr lvl="1" fontAlgn="auto">
              <a:spcAft>
                <a:spcPts val="0"/>
              </a:spcAft>
              <a:defRPr/>
            </a:pPr>
            <a:r>
              <a:rPr lang="en-US" sz="1500" dirty="0"/>
              <a:t>Airport Boulevard, Austin, Texas</a:t>
            </a:r>
          </a:p>
          <a:p>
            <a:pPr lvl="1" fontAlgn="auto">
              <a:spcAft>
                <a:spcPts val="0"/>
              </a:spcAft>
              <a:defRPr/>
            </a:pPr>
            <a:r>
              <a:rPr lang="en-US" sz="1500" dirty="0"/>
              <a:t>Cincinnati, Ohio</a:t>
            </a:r>
          </a:p>
          <a:p>
            <a:pPr lvl="1" fontAlgn="auto">
              <a:spcAft>
                <a:spcPts val="0"/>
              </a:spcAft>
              <a:defRPr/>
            </a:pPr>
            <a:r>
              <a:rPr lang="en-US" sz="1500" dirty="0"/>
              <a:t>Livermore, Calif.</a:t>
            </a:r>
          </a:p>
          <a:p>
            <a:pPr lvl="1" fontAlgn="auto">
              <a:spcAft>
                <a:spcPts val="0"/>
              </a:spcAft>
              <a:defRPr/>
            </a:pPr>
            <a:r>
              <a:rPr lang="en-US" sz="1500" dirty="0"/>
              <a:t>Flagstaff, Ariz.</a:t>
            </a:r>
          </a:p>
          <a:p>
            <a:pPr lvl="1" fontAlgn="auto">
              <a:spcAft>
                <a:spcPts val="0"/>
              </a:spcAft>
              <a:defRPr/>
            </a:pPr>
            <a:r>
              <a:rPr lang="en-US" sz="1500" dirty="0"/>
              <a:t>Beaufort County, S.C. </a:t>
            </a:r>
          </a:p>
          <a:p>
            <a:endParaRPr lang="en-US"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970" r="4970"/>
          <a:stretch>
            <a:fillRect/>
          </a:stretch>
        </p:blipFill>
        <p:spPr/>
      </p:pic>
      <p:pic>
        <p:nvPicPr>
          <p:cNvPr id="11" name="Picture Placeholder 1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1908" r="11908"/>
          <a:stretch>
            <a:fillRect/>
          </a:stretch>
        </p:blipFill>
        <p:spPr/>
      </p:pic>
      <p:sp>
        <p:nvSpPr>
          <p:cNvPr id="12" name="TextBox 11"/>
          <p:cNvSpPr txBox="1"/>
          <p:nvPr/>
        </p:nvSpPr>
        <p:spPr>
          <a:xfrm>
            <a:off x="6600365" y="2428519"/>
            <a:ext cx="1047082" cy="230832"/>
          </a:xfrm>
          <a:prstGeom prst="rect">
            <a:avLst/>
          </a:prstGeom>
          <a:noFill/>
        </p:spPr>
        <p:txBody>
          <a:bodyPr wrap="none" rtlCol="0">
            <a:spAutoFit/>
          </a:bodyPr>
          <a:lstStyle/>
          <a:p>
            <a:r>
              <a:rPr lang="en-US" sz="900" i="1" dirty="0"/>
              <a:t>Baldwin Park, Fla. </a:t>
            </a:r>
          </a:p>
        </p:txBody>
      </p:sp>
    </p:spTree>
    <p:extLst>
      <p:ext uri="{BB962C8B-B14F-4D97-AF65-F5344CB8AC3E}">
        <p14:creationId xmlns:p14="http://schemas.microsoft.com/office/powerpoint/2010/main" val="1971133700"/>
      </p:ext>
    </p:extLst>
  </p:cSld>
  <p:clrMapOvr>
    <a:masterClrMapping/>
  </p:clrMapOvr>
</p:sld>
</file>

<file path=ppt/theme/theme1.xml><?xml version="1.0" encoding="utf-8"?>
<a:theme xmlns:a="http://schemas.openxmlformats.org/drawingml/2006/main" name="Office Them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3537CC45795848B0513F6D9D1737D0" ma:contentTypeVersion="9" ma:contentTypeDescription="Create a new document." ma:contentTypeScope="" ma:versionID="084e2c7887a921124a790c0ae8af7e26">
  <xsd:schema xmlns:xsd="http://www.w3.org/2001/XMLSchema" xmlns:xs="http://www.w3.org/2001/XMLSchema" xmlns:p="http://schemas.microsoft.com/office/2006/metadata/properties" xmlns:ns3="dc4fe7e3-e034-4f73-9052-f5080c3998ba" targetNamespace="http://schemas.microsoft.com/office/2006/metadata/properties" ma:root="true" ma:fieldsID="6aeb0042bae5d456a5d4d636ecd99577" ns3:_="">
    <xsd:import namespace="dc4fe7e3-e034-4f73-9052-f5080c3998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fe7e3-e034-4f73-9052-f5080c3998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00B933-4233-4E9E-B8BF-BB73DF6C302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c4fe7e3-e034-4f73-9052-f5080c3998ba"/>
    <ds:schemaRef ds:uri="http://www.w3.org/XML/1998/namespace"/>
  </ds:schemaRefs>
</ds:datastoreItem>
</file>

<file path=customXml/itemProps2.xml><?xml version="1.0" encoding="utf-8"?>
<ds:datastoreItem xmlns:ds="http://schemas.openxmlformats.org/officeDocument/2006/customXml" ds:itemID="{90CFAAEB-C409-4756-A95A-74FB79D54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fe7e3-e034-4f73-9052-f5080c399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498F26-3B49-4175-8B21-131EF9920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NAHB PowerPoint Widescreen Template 11.29.16</Template>
  <TotalTime>2858</TotalTime>
  <Words>2414</Words>
  <Application>Microsoft Office PowerPoint</Application>
  <PresentationFormat>On-screen Show (16:9)</PresentationFormat>
  <Paragraphs>201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Form-Based Codes</dc:title>
  <dc:creator>NAHB</dc:creator>
  <cp:lastModifiedBy>Richardson, Whitney</cp:lastModifiedBy>
  <cp:revision>42</cp:revision>
  <cp:lastPrinted>2016-10-06T14:52:15Z</cp:lastPrinted>
  <dcterms:created xsi:type="dcterms:W3CDTF">2017-02-07T19:01:05Z</dcterms:created>
  <dcterms:modified xsi:type="dcterms:W3CDTF">2019-10-01T17:58:56Z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0x010100DF3537CC45795848B0513F6D9D1737D0</vt:lpwstr>
  </property>
</Properties>
</file>