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65" r:id="rId6"/>
    <p:sldId id="266" r:id="rId7"/>
    <p:sldId id="267" r:id="rId8"/>
    <p:sldId id="268" r:id="rId9"/>
    <p:sldId id="269" r:id="rId10"/>
    <p:sldId id="25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19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B423E15-7FF9-4307-A504-63D3C6ECC5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678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E4DDF06-52CA-4670-95CF-8D7A31A0DB6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387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E743B-6B66-4D26-ACC0-0A68F0BEFA6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387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3AAB6-FD8F-4D78-87B8-F433B71F004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792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CAC03-FBA3-4432-BD3F-D18462EA2E1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060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B50AA-DCBD-44BC-B579-F663D4E49DF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615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C3640-36E4-4324-97EF-D7415724CBD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922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B06A194-0B56-449D-9AE6-8D5EFB6AAC6F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529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lue fro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8163" y="2762250"/>
            <a:ext cx="6858000" cy="685800"/>
          </a:xfrm>
        </p:spPr>
        <p:txBody>
          <a:bodyPr/>
          <a:lstStyle>
            <a:lvl1pPr>
              <a:defRPr sz="4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08163" y="3495675"/>
            <a:ext cx="6853237" cy="409575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70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9EEF-AA75-444F-AA8B-7BB14F9456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14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411163"/>
            <a:ext cx="2046287" cy="5351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411163"/>
            <a:ext cx="5986463" cy="5351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EB83B-C0A2-445A-9317-40D8AD4B0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766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411163"/>
            <a:ext cx="5684838" cy="881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79425" y="2012950"/>
            <a:ext cx="4016375" cy="3749675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012950"/>
            <a:ext cx="4016375" cy="374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CE0AA-FA94-42DF-9999-41A4E3AE32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455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411163"/>
            <a:ext cx="5684838" cy="881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9425" y="2012950"/>
            <a:ext cx="4016375" cy="374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2012950"/>
            <a:ext cx="4016375" cy="3749675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88349-C643-4459-B978-8A28BF42C5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5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960563" y="291465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>
              <a:defRPr sz="4100"/>
            </a:lvl1pPr>
          </a:lstStyle>
          <a:p>
            <a:pPr>
              <a:defRPr/>
            </a:pPr>
            <a:r>
              <a:rPr lang="en-US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You.</a:t>
            </a:r>
            <a:endParaRPr lang="en-US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85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7B8FE-C18B-4EE1-8EA0-B5C6C08492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72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A84EE-C3C1-4BED-BE8C-AEEF3E5BA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45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5" y="2012950"/>
            <a:ext cx="4016375" cy="374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12950"/>
            <a:ext cx="4016375" cy="374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5D98C-0D75-424E-8D5C-2A0418B013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26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E0FB5-A0FA-434F-BF14-776A28B2FB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75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D3BF4-68E4-43D8-9369-0ACDBCD40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54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61EA5-FB56-4357-80A5-BD0C5ABB99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24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8CE6F-BCF2-4AAE-B4D8-D57E123B1A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29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C5AA6-CE17-4435-8F0E-372F9B1BF5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38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3-15-2012 12-06-43 PM.jp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411163"/>
            <a:ext cx="5684838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2012950"/>
            <a:ext cx="818515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422275"/>
            <a:ext cx="1984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1">
                <a:solidFill>
                  <a:schemeClr val="tx2"/>
                </a:solidFill>
              </a:defRPr>
            </a:lvl1pPr>
          </a:lstStyle>
          <a:p>
            <a:fld id="{C0B9BF22-7DC1-4B6C-B628-8B469117DC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8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0"/>
        </a:spcBef>
        <a:spcAft>
          <a:spcPct val="50000"/>
        </a:spcAft>
        <a:defRPr sz="2200">
          <a:solidFill>
            <a:schemeClr val="tx2"/>
          </a:solidFill>
          <a:latin typeface="+mn-lt"/>
          <a:ea typeface="+mn-ea"/>
          <a:cs typeface="+mn-cs"/>
        </a:defRPr>
      </a:lvl1pPr>
      <a:lvl2pPr marL="190500" indent="-188913" algn="l" rtl="0" eaLnBrk="1" fontAlgn="base" hangingPunct="1">
        <a:lnSpc>
          <a:spcPct val="95000"/>
        </a:lnSpc>
        <a:spcBef>
          <a:spcPct val="0"/>
        </a:spcBef>
        <a:spcAft>
          <a:spcPct val="50000"/>
        </a:spcAft>
        <a:buFont typeface="Times" panose="02020603050405020304" pitchFamily="18" charset="0"/>
        <a:buChar char="•"/>
        <a:defRPr sz="2200">
          <a:solidFill>
            <a:schemeClr val="tx2"/>
          </a:solidFill>
          <a:latin typeface="+mn-lt"/>
          <a:ea typeface="+mn-ea"/>
        </a:defRPr>
      </a:lvl2pPr>
      <a:lvl3pPr marL="838200" indent="-236538" algn="l" rtl="0" eaLnBrk="1" fontAlgn="base" hangingPunct="1">
        <a:lnSpc>
          <a:spcPct val="70000"/>
        </a:lnSpc>
        <a:spcBef>
          <a:spcPct val="0"/>
        </a:spcBef>
        <a:spcAft>
          <a:spcPct val="50000"/>
        </a:spcAft>
        <a:buChar char="–"/>
        <a:defRPr sz="2200">
          <a:solidFill>
            <a:schemeClr val="tx2"/>
          </a:solidFill>
          <a:latin typeface="+mn-lt"/>
          <a:ea typeface="+mn-ea"/>
        </a:defRPr>
      </a:lvl3pPr>
      <a:lvl4pPr marL="1639888" indent="-22860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2"/>
          </a:solidFill>
          <a:latin typeface="+mn-lt"/>
          <a:ea typeface="+mn-ea"/>
        </a:defRPr>
      </a:lvl4pPr>
      <a:lvl5pPr marL="2058988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5pPr>
      <a:lvl6pPr marL="2516188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6pPr>
      <a:lvl7pPr marL="2973388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7pPr>
      <a:lvl8pPr marL="3430588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8pPr>
      <a:lvl9pPr marL="3887788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Spike Club</a:t>
            </a:r>
            <a:endParaRPr lang="en-US" altLang="en-US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500" dirty="0" smtClean="0"/>
              <a:t>The </a:t>
            </a:r>
            <a:r>
              <a:rPr lang="en-US" altLang="en-US" sz="3500" dirty="0"/>
              <a:t>Spike Club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79425" y="1760113"/>
            <a:ext cx="7010400" cy="4114800"/>
          </a:xfrm>
        </p:spPr>
        <p:txBody>
          <a:bodyPr/>
          <a:lstStyle/>
          <a:p>
            <a:r>
              <a:rPr lang="en-US" altLang="en-US" dirty="0"/>
              <a:t>Created in 1953</a:t>
            </a:r>
          </a:p>
          <a:p>
            <a:r>
              <a:rPr lang="en-US" altLang="en-US" dirty="0" smtClean="0"/>
              <a:t>Credits for recruitment </a:t>
            </a:r>
            <a:r>
              <a:rPr lang="en-US" altLang="en-US" dirty="0"/>
              <a:t>and retention </a:t>
            </a:r>
          </a:p>
          <a:p>
            <a:r>
              <a:rPr lang="en-US" altLang="en-US" dirty="0" smtClean="0"/>
              <a:t>Spike sponsors listed through WMS batch reporting</a:t>
            </a:r>
            <a:endParaRPr lang="en-US" altLang="en-US" dirty="0"/>
          </a:p>
          <a:p>
            <a:r>
              <a:rPr lang="en-US" altLang="en-US" dirty="0"/>
              <a:t>Monthly Spike </a:t>
            </a:r>
            <a:r>
              <a:rPr lang="en-US" altLang="en-US" dirty="0" smtClean="0"/>
              <a:t>Roster Report available in WMS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576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500" dirty="0" smtClean="0"/>
              <a:t>The </a:t>
            </a:r>
            <a:r>
              <a:rPr lang="en-US" altLang="en-US" sz="3500" dirty="0"/>
              <a:t>Spike Club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79425" y="1806888"/>
            <a:ext cx="8185150" cy="4390712"/>
          </a:xfrm>
        </p:spPr>
        <p:txBody>
          <a:bodyPr/>
          <a:lstStyle/>
          <a:p>
            <a:r>
              <a:rPr lang="en-US" altLang="en-US" dirty="0"/>
              <a:t>Credit Structure</a:t>
            </a:r>
          </a:p>
          <a:p>
            <a:pPr lvl="1"/>
            <a:r>
              <a:rPr lang="en-US" altLang="en-US" dirty="0" smtClean="0"/>
              <a:t>1 to 5.5 </a:t>
            </a:r>
            <a:r>
              <a:rPr lang="en-US" altLang="en-US" dirty="0"/>
              <a:t>credits </a:t>
            </a:r>
            <a:r>
              <a:rPr lang="en-US" altLang="en-US" dirty="0" smtClean="0"/>
              <a:t>– Spike </a:t>
            </a:r>
            <a:r>
              <a:rPr lang="en-US" altLang="en-US" dirty="0"/>
              <a:t>Candidate</a:t>
            </a:r>
          </a:p>
          <a:p>
            <a:pPr lvl="1"/>
            <a:r>
              <a:rPr lang="en-US" altLang="en-US" dirty="0" smtClean="0"/>
              <a:t>6 to 24.5 </a:t>
            </a:r>
            <a:r>
              <a:rPr lang="en-US" altLang="en-US" dirty="0"/>
              <a:t>credits </a:t>
            </a:r>
            <a:r>
              <a:rPr lang="en-US" altLang="en-US" dirty="0" smtClean="0"/>
              <a:t>– Spike Club member</a:t>
            </a:r>
            <a:endParaRPr lang="en-US" altLang="en-US" dirty="0"/>
          </a:p>
          <a:p>
            <a:pPr lvl="1"/>
            <a:r>
              <a:rPr lang="en-US" altLang="en-US" dirty="0"/>
              <a:t>25+ credits </a:t>
            </a:r>
            <a:r>
              <a:rPr lang="en-US" altLang="en-US" dirty="0" smtClean="0"/>
              <a:t>–  </a:t>
            </a:r>
            <a:r>
              <a:rPr lang="en-US" altLang="en-US" dirty="0"/>
              <a:t>Life </a:t>
            </a:r>
            <a:r>
              <a:rPr lang="en-US" altLang="en-US" dirty="0" smtClean="0"/>
              <a:t>Spike</a:t>
            </a:r>
          </a:p>
          <a:p>
            <a:pPr marL="1587" lvl="1" indent="0">
              <a:buNone/>
            </a:pPr>
            <a:r>
              <a:rPr lang="en-US" altLang="en-US" dirty="0" smtClean="0"/>
              <a:t>Life Spike Levels</a:t>
            </a:r>
          </a:p>
          <a:p>
            <a:pPr marL="1587" lvl="1" indent="0">
              <a:buNone/>
            </a:pPr>
            <a:endParaRPr lang="en-US" altLang="en-US" dirty="0"/>
          </a:p>
          <a:p>
            <a:pPr marL="1587" lvl="1" indent="0">
              <a:buNone/>
            </a:pPr>
            <a:endParaRPr lang="en-US" altLang="en-US" dirty="0" smtClean="0"/>
          </a:p>
          <a:p>
            <a:pPr marL="1587" lvl="1" indent="0">
              <a:buNone/>
            </a:pPr>
            <a:endParaRPr lang="en-US" altLang="en-US" dirty="0" smtClean="0"/>
          </a:p>
          <a:p>
            <a:pPr marL="1587" lvl="1" indent="0">
              <a:buNone/>
            </a:pPr>
            <a:endParaRPr lang="en-US" alt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706959"/>
              </p:ext>
            </p:extLst>
          </p:nvPr>
        </p:nvGraphicFramePr>
        <p:xfrm>
          <a:off x="479425" y="4241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Green Spike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Red Spike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Royal Spike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Super Spike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50 credits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100 credits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150 credits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250 credits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817785"/>
              </p:ext>
            </p:extLst>
          </p:nvPr>
        </p:nvGraphicFramePr>
        <p:xfrm>
          <a:off x="479425" y="5146927"/>
          <a:ext cx="6591939" cy="819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313"/>
                <a:gridCol w="2197313"/>
                <a:gridCol w="2197313"/>
              </a:tblGrid>
              <a:tr h="4535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Statesman Spike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Grand Spike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All-Time Big Spike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242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500 credits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1000 credits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1500+ credits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95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500" dirty="0" smtClean="0"/>
              <a:t>The </a:t>
            </a:r>
            <a:r>
              <a:rPr lang="en-US" altLang="en-US" sz="3500" dirty="0"/>
              <a:t>Spike Club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79425" y="1755373"/>
            <a:ext cx="8185150" cy="3749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Credits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/>
              <a:t>1 credit for </a:t>
            </a:r>
            <a:r>
              <a:rPr lang="en-US" altLang="en-US" sz="2100" dirty="0" smtClean="0"/>
              <a:t>Builder or Associate </a:t>
            </a:r>
            <a:r>
              <a:rPr lang="en-US" altLang="en-US" sz="2100" dirty="0"/>
              <a:t>recruitment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/>
              <a:t>1 retention credit for 1</a:t>
            </a:r>
            <a:r>
              <a:rPr lang="en-US" altLang="en-US" sz="2100" baseline="30000" dirty="0"/>
              <a:t>st</a:t>
            </a:r>
            <a:r>
              <a:rPr lang="en-US" altLang="en-US" sz="2100" dirty="0"/>
              <a:t> year renewal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/>
              <a:t>½ retention credit for each year thereafter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/>
              <a:t>½ credit for Council member </a:t>
            </a:r>
            <a:r>
              <a:rPr lang="en-US" altLang="en-US" sz="2100" dirty="0" smtClean="0"/>
              <a:t>recruitment &amp; retention</a:t>
            </a:r>
            <a:endParaRPr lang="en-US" altLang="en-US" sz="2100" dirty="0"/>
          </a:p>
          <a:p>
            <a:pPr lvl="1">
              <a:lnSpc>
                <a:spcPct val="80000"/>
              </a:lnSpc>
            </a:pPr>
            <a:r>
              <a:rPr lang="en-US" altLang="en-US" sz="2100" dirty="0" smtClean="0"/>
              <a:t>½ </a:t>
            </a:r>
            <a:r>
              <a:rPr lang="en-US" altLang="en-US" sz="2100" dirty="0"/>
              <a:t>credit for Affiliate member </a:t>
            </a:r>
            <a:r>
              <a:rPr lang="en-US" altLang="en-US" sz="2100" dirty="0" smtClean="0"/>
              <a:t>recruitment &amp; retention</a:t>
            </a:r>
            <a:endParaRPr lang="en-US" altLang="en-US" sz="2100" dirty="0"/>
          </a:p>
          <a:p>
            <a:pPr>
              <a:lnSpc>
                <a:spcPct val="80000"/>
              </a:lnSpc>
            </a:pPr>
            <a:endParaRPr lang="en-US" altLang="en-US" sz="2100" dirty="0" smtClean="0"/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Bonus </a:t>
            </a:r>
            <a:r>
              <a:rPr lang="en-US" altLang="en-US" sz="2400" dirty="0"/>
              <a:t>credits available during </a:t>
            </a:r>
            <a:r>
              <a:rPr lang="en-US" altLang="en-US" sz="2400" dirty="0" smtClean="0"/>
              <a:t>months </a:t>
            </a:r>
            <a:r>
              <a:rPr lang="en-US" altLang="en-US" sz="2400" dirty="0"/>
              <a:t>of National Membership </a:t>
            </a:r>
            <a:r>
              <a:rPr lang="en-US" altLang="en-US" sz="2400" dirty="0" smtClean="0"/>
              <a:t>Drives </a:t>
            </a:r>
            <a:r>
              <a:rPr lang="en-US" altLang="en-US" sz="2400" dirty="0"/>
              <a:t>and 1 additional approved campaign</a:t>
            </a:r>
          </a:p>
        </p:txBody>
      </p:sp>
    </p:spTree>
    <p:extLst>
      <p:ext uri="{BB962C8B-B14F-4D97-AF65-F5344CB8AC3E}">
        <p14:creationId xmlns:p14="http://schemas.microsoft.com/office/powerpoint/2010/main" val="86032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500" dirty="0" smtClean="0"/>
              <a:t>The </a:t>
            </a:r>
            <a:r>
              <a:rPr lang="en-US" altLang="en-US" sz="3500" dirty="0"/>
              <a:t>Spike Club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79425" y="1517561"/>
            <a:ext cx="7315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Spike Awards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Issued </a:t>
            </a:r>
            <a:r>
              <a:rPr lang="en-US" altLang="en-US" dirty="0" smtClean="0"/>
              <a:t>monthly sent directly to HBA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Certificates / pins arrive </a:t>
            </a:r>
            <a:r>
              <a:rPr lang="en-US" altLang="en-US" dirty="0" smtClean="0"/>
              <a:t>together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HBA gives awards to Spikes</a:t>
            </a:r>
          </a:p>
          <a:p>
            <a:r>
              <a:rPr lang="en-US" altLang="en-US" dirty="0" smtClean="0"/>
              <a:t>Award Levels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6 credits – Spike Club Certificate &amp; Silver Lapel Pin with Rider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25 credits – Gold Lapel Pin with Rider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75 to 1500 credits – Riders for Life Spike Pin</a:t>
            </a:r>
          </a:p>
          <a:p>
            <a:pPr marL="1587" lvl="1" indent="0">
              <a:lnSpc>
                <a:spcPct val="90000"/>
              </a:lnSpc>
              <a:buNone/>
            </a:pPr>
            <a:endParaRPr lang="en-US" altLang="en-US" dirty="0"/>
          </a:p>
          <a:p>
            <a:pPr marL="1587" lvl="1" indent="0">
              <a:lnSpc>
                <a:spcPct val="90000"/>
              </a:lnSpc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056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500" dirty="0" smtClean="0"/>
              <a:t>The </a:t>
            </a:r>
            <a:r>
              <a:rPr lang="en-US" altLang="en-US" sz="3500" dirty="0"/>
              <a:t>Spike Club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Important!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Unassigned credits - HBA’s discretion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Encourage exclusivity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November is Spike Appreciation Month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IBS </a:t>
            </a:r>
            <a:r>
              <a:rPr lang="en-US" altLang="en-US" dirty="0"/>
              <a:t>Spike </a:t>
            </a:r>
            <a:r>
              <a:rPr lang="en-US" altLang="en-US" dirty="0" smtClean="0"/>
              <a:t>and </a:t>
            </a:r>
            <a:r>
              <a:rPr lang="en-US" altLang="en-US" dirty="0"/>
              <a:t>Directors’ </a:t>
            </a:r>
            <a:r>
              <a:rPr lang="en-US" altLang="en-US" dirty="0" smtClean="0"/>
              <a:t>Concert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Active </a:t>
            </a:r>
            <a:r>
              <a:rPr lang="en-US" altLang="en-US" dirty="0"/>
              <a:t>Spike recruiters only!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EOs and one </a:t>
            </a:r>
            <a:r>
              <a:rPr lang="en-US" altLang="en-US" dirty="0"/>
              <a:t>paid membership staff </a:t>
            </a:r>
            <a:r>
              <a:rPr lang="en-US" altLang="en-US" dirty="0" smtClean="0"/>
              <a:t>eligible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www.buildersshow.com/events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6909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">
  <a:themeElements>
    <a:clrScheme name="">
      <a:dk1>
        <a:srgbClr val="B3AA7E"/>
      </a:dk1>
      <a:lt1>
        <a:srgbClr val="FFFFFF"/>
      </a:lt1>
      <a:dk2>
        <a:srgbClr val="C5C6C8"/>
      </a:dk2>
      <a:lt2>
        <a:srgbClr val="002663"/>
      </a:lt2>
      <a:accent1>
        <a:srgbClr val="807F83"/>
      </a:accent1>
      <a:accent2>
        <a:srgbClr val="00ABE9"/>
      </a:accent2>
      <a:accent3>
        <a:srgbClr val="DFDFE0"/>
      </a:accent3>
      <a:accent4>
        <a:srgbClr val="DADADA"/>
      </a:accent4>
      <a:accent5>
        <a:srgbClr val="C0C0C1"/>
      </a:accent5>
      <a:accent6>
        <a:srgbClr val="009BD3"/>
      </a:accent6>
      <a:hlink>
        <a:srgbClr val="CC092F"/>
      </a:hlink>
      <a:folHlink>
        <a:srgbClr val="5C2946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3C749808109D49B37EF65FEED89158" ma:contentTypeVersion="0" ma:contentTypeDescription="Create a new document." ma:contentTypeScope="" ma:versionID="0ebfd1dbf737f64466e683e884f5b444">
  <xsd:schema xmlns:xsd="http://www.w3.org/2001/XMLSchema" xmlns:p="http://schemas.microsoft.com/office/2006/metadata/properties" targetNamespace="http://schemas.microsoft.com/office/2006/metadata/properties" ma:root="true" ma:fieldsID="46ce51841bcaebe75ae25adb2fb3cbe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80FE2C-CB19-442D-A71C-5E3F9CC0F8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B11E6CC-2F48-4C21-9DE9-D48FAB6898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3F9324-213A-43E3-9DDF-FA5E1341ED1F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</Template>
  <TotalTime>42</TotalTime>
  <Words>238</Words>
  <Application>Microsoft Office PowerPoint</Application>
  <PresentationFormat>On-screen Show (4:3)</PresentationFormat>
  <Paragraphs>62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ＭＳ Ｐゴシック</vt:lpstr>
      <vt:lpstr>Times</vt:lpstr>
      <vt:lpstr>ヒラギノ角ゴ ProN W3</vt:lpstr>
      <vt:lpstr>Blue</vt:lpstr>
      <vt:lpstr>The Spike Club</vt:lpstr>
      <vt:lpstr>The Spike Club</vt:lpstr>
      <vt:lpstr>The Spike Club</vt:lpstr>
      <vt:lpstr>The Spike Club</vt:lpstr>
      <vt:lpstr>The Spike Club</vt:lpstr>
      <vt:lpstr>The Spike Club</vt:lpstr>
      <vt:lpstr>PowerPoint Presentation</vt:lpstr>
    </vt:vector>
  </TitlesOfParts>
  <Company>NAHB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Spike Club</dc:title>
  <dc:creator>Rocca, Mary</dc:creator>
  <cp:lastModifiedBy>Rocca, Mary</cp:lastModifiedBy>
  <cp:revision>5</cp:revision>
  <cp:lastPrinted>2009-03-06T15:56:27Z</cp:lastPrinted>
  <dcterms:created xsi:type="dcterms:W3CDTF">2015-08-29T19:14:02Z</dcterms:created>
  <dcterms:modified xsi:type="dcterms:W3CDTF">2015-08-29T19:56:44Z</dcterms:modified>
</cp:coreProperties>
</file>