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67" r:id="rId4"/>
    <p:sldId id="296" r:id="rId5"/>
    <p:sldId id="298" r:id="rId6"/>
    <p:sldId id="297" r:id="rId7"/>
    <p:sldId id="299" r:id="rId8"/>
    <p:sldId id="300" r:id="rId9"/>
    <p:sldId id="301" r:id="rId10"/>
    <p:sldId id="272" r:id="rId11"/>
    <p:sldId id="302" r:id="rId12"/>
    <p:sldId id="276" r:id="rId13"/>
    <p:sldId id="278" r:id="rId14"/>
    <p:sldId id="303" r:id="rId15"/>
    <p:sldId id="280" r:id="rId16"/>
    <p:sldId id="281" r:id="rId17"/>
    <p:sldId id="304" r:id="rId18"/>
    <p:sldId id="289" r:id="rId19"/>
    <p:sldId id="290" r:id="rId20"/>
    <p:sldId id="291" r:id="rId21"/>
    <p:sldId id="292" r:id="rId22"/>
    <p:sldId id="293" r:id="rId23"/>
    <p:sldId id="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61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472D-9157-403F-A683-8C88501EA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CDA93-CA52-4DA6-A637-90D8EBFED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170F2-2685-4D28-9494-3D4D2CA5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9281C-88C6-4E21-8EBF-A4106756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6A2BF-1759-4624-9652-0DF8AF6F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1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955B-CE41-48B0-9FB0-0A83EB4F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F3E1C-0DE1-49F4-9624-03103BC2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7AA3-55A8-4DB7-8DF6-3B45C46B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B9CE1-4005-4214-B22E-83FB2AFB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AE4E9-80BA-40F8-82FC-FE38724D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0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A9D416-9CEB-42C3-B27E-C12B76534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95CE9-B876-4B3D-AEAF-D96263C57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000A8-A8C9-4FDB-AB8C-90F92D2C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72B15-DE90-436B-AD37-401F2F9AC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3DFAB-E79F-4833-A92B-8060D484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6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6AAA-C3D9-4554-8645-AFA8937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2321B-CB96-44B1-9C1E-A5EAEBFD1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3FC1A-6B19-4EB5-BC14-9D36F562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950FC-27CC-48D7-9902-CCBBA92D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76A6C-0262-4F0C-A3D8-3D3A28E9E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6051-D7F9-4A17-A94F-2C812D0B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FD114-D135-4E59-865B-0C95646D3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5A71-289C-4B93-9D28-C827A5C4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CA104-EDF5-463F-A5E6-C919A1F2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E3EE5-8628-45C5-8362-CEBC34AB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6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1983-0173-4F81-94B4-B1049BFD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7F52A-1DDE-4A2A-87BB-A827F64E0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F381A-CC2E-46F8-A9E0-08E95A303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33DF4-60E2-45B6-90B0-CFBFEB6D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60C64-E5C0-4A3A-8F02-98532415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96099-5BD5-4EEF-AB0D-E347D407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7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A0A5-0BC2-46D2-AB57-C1276990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00F77-0EC8-49CC-8893-9B18B0E44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7B0C5-0654-4A10-9FF2-E24888B59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0F2A4-EFF3-474B-B0AC-A98D59C5B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AF86D-E043-49F5-B722-60F99C313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DE4C5E-B49B-4B5E-96BF-917C72BF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079E50-C9AA-4733-95AB-128C9675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851CD-EF28-45BD-B27A-7D351332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1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63A9-5131-423F-A495-BACCB938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6CA0A-3438-438E-9D8D-5E62BA046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A7FA1-B976-40A0-B259-2035C45E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1EB24-29D8-4CA3-AAB4-84259A8C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8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7ACD9-E2DF-4B92-A9B3-CB8FED253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35B44C-C2D4-44AE-9D12-AFEC7C02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00AB5-BAB9-458A-BDB1-CAA589B8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7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4669-E8DA-4603-92AD-62CCCC9F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A1CF2-FA2D-4B3C-995C-E57C69317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F1778-719B-4864-8DAB-7D6FDE66A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A9729-61B0-4B67-82CF-44DA269C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E5BD9-4EF5-4674-813A-EE10D1A6D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1E8B5-3EB0-4F73-A9A6-0E4FC4B6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7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E498D-517B-429E-A518-12B54075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FF79A9-8C30-4C1B-A33D-BA86BFD9D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7E1944-A161-452E-9DBC-B70F0F90A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53377-35DB-4D7F-9E9E-9B4FCD6E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099E2-AAB1-4AF8-A326-E86656584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54E94-1FCA-434D-BF05-EC9F6C62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1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6D45ED-DA61-48A8-864D-1624B2B5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9FDAA-3647-49CF-970F-1EDA281B8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DC6B2-E0DC-4411-842F-81A4D2280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04918-A792-4AE3-BC5E-9941C2F8A6AF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B7CBC-F8BF-47B5-A0AA-B132D9E7C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71D05-69E9-4898-B7FB-D62A22E51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95234-C7DA-418F-8D9B-1B301AEDD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5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v24fEMhDoU" TargetMode="Externa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sZITSeQFR0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youtu.be/tsZITSeQFR0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U3GwJu_yNA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C18A7863-7B16-42B9-AA17-CBD97F8DF0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r="16055"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pic>
        <p:nvPicPr>
          <p:cNvPr id="7" name="Picture 6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7B9D8A3F-FA4A-4C85-87D6-DA6892FB7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16922" b="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AD6A72-88E8-42F7-88B9-CAF744536BE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9">
            <a:extLst>
              <a:ext uri="{FF2B5EF4-FFF2-40B4-BE49-F238E27FC236}">
                <a16:creationId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D7EC36-F597-472D-9D38-EBA77D9BF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Sustainable Energy &amp; Building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87A9BA-C9A9-4352-A21F-02A83F977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rmAutofit/>
          </a:bodyPr>
          <a:lstStyle/>
          <a:p>
            <a:pPr algn="l"/>
            <a:endParaRPr lang="en-US" dirty="0">
              <a:solidFill>
                <a:srgbClr val="92D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64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4111299-2191-41D7-AA28-F1D33B10F9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28E7A7-9B38-42C7-9473-E6B120F01691}"/>
              </a:ext>
            </a:extLst>
          </p:cNvPr>
          <p:cNvSpPr txBox="1"/>
          <p:nvPr/>
        </p:nvSpPr>
        <p:spPr>
          <a:xfrm>
            <a:off x="2076450" y="462748"/>
            <a:ext cx="180022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</a:rPr>
              <a:t>WINTER</a:t>
            </a:r>
            <a:r>
              <a:rPr lang="en-US" sz="32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05157-80B9-4A7A-8AA7-5C6B3A3618B6}"/>
              </a:ext>
            </a:extLst>
          </p:cNvPr>
          <p:cNvSpPr txBox="1"/>
          <p:nvPr/>
        </p:nvSpPr>
        <p:spPr>
          <a:xfrm>
            <a:off x="8315327" y="462748"/>
            <a:ext cx="1939528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SUMMER</a:t>
            </a:r>
            <a:r>
              <a:rPr lang="en-US" sz="3200" dirty="0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BDBDC8-514C-4671-84A2-66E177880E83}"/>
              </a:ext>
            </a:extLst>
          </p:cNvPr>
          <p:cNvCxnSpPr>
            <a:cxnSpLocks/>
          </p:cNvCxnSpPr>
          <p:nvPr/>
        </p:nvCxnSpPr>
        <p:spPr>
          <a:xfrm>
            <a:off x="5953125" y="742950"/>
            <a:ext cx="3175" cy="4387850"/>
          </a:xfrm>
          <a:prstGeom prst="line">
            <a:avLst/>
          </a:prstGeom>
          <a:ln w="101600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4160" y="5293360"/>
            <a:ext cx="116332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 underground loop system and the constant temperature of the earth combine to create a comfortable climate in the home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5230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064BCEE-AF2F-44A9-8E7B-D55633B37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5D0DF-822A-4C81-8B2A-C7E4EA23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Energy Above Us Too!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66670D-46E4-4CD7-80BB-93DBDAC61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Solar Energy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A type of energy created by the sun. </a:t>
            </a:r>
          </a:p>
          <a:p>
            <a:endParaRPr lang="en-US" sz="3200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Photovoltaic (PV)-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the production of electric current at the junction of two substances exposed to light.</a:t>
            </a:r>
          </a:p>
          <a:p>
            <a:endParaRPr lang="en-US" sz="3200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Solar Panels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Panels where PV occurs as the sun’s rays hit them. </a:t>
            </a:r>
          </a:p>
          <a:p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3200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1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map&#10;&#10;Description generated with high confidence">
            <a:extLst>
              <a:ext uri="{FF2B5EF4-FFF2-40B4-BE49-F238E27FC236}">
                <a16:creationId xmlns:a16="http://schemas.microsoft.com/office/drawing/2014/main" id="{AD838F4C-D00C-43E3-B74A-085BFD9335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D9F2D4-D991-45DC-8C6E-3639F95E745B}"/>
              </a:ext>
            </a:extLst>
          </p:cNvPr>
          <p:cNvSpPr/>
          <p:nvPr/>
        </p:nvSpPr>
        <p:spPr>
          <a:xfrm>
            <a:off x="3810000" y="561976"/>
            <a:ext cx="3752850" cy="1219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BB776-0980-4109-B79F-09C39505D72D}"/>
              </a:ext>
            </a:extLst>
          </p:cNvPr>
          <p:cNvSpPr txBox="1"/>
          <p:nvPr/>
        </p:nvSpPr>
        <p:spPr>
          <a:xfrm>
            <a:off x="3971925" y="65782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1.) Solar energy radiates down to earth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DA8BB6-7394-48DF-861A-1C3818912D12}"/>
              </a:ext>
            </a:extLst>
          </p:cNvPr>
          <p:cNvSpPr/>
          <p:nvPr/>
        </p:nvSpPr>
        <p:spPr>
          <a:xfrm>
            <a:off x="885825" y="4076701"/>
            <a:ext cx="3752850" cy="1219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8D008A-7263-47A4-ADAF-A158D0316AF6}"/>
              </a:ext>
            </a:extLst>
          </p:cNvPr>
          <p:cNvSpPr txBox="1"/>
          <p:nvPr/>
        </p:nvSpPr>
        <p:spPr>
          <a:xfrm>
            <a:off x="1047750" y="4210645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2.) Photovoltaic cells absorb the solar energy and turn it into electricity.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76B5B-ADEE-4BCD-AEE2-46AA98A5840F}"/>
              </a:ext>
            </a:extLst>
          </p:cNvPr>
          <p:cNvSpPr/>
          <p:nvPr/>
        </p:nvSpPr>
        <p:spPr>
          <a:xfrm>
            <a:off x="8239125" y="5295901"/>
            <a:ext cx="3752850" cy="1219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4D1859-B6E4-4A8B-AB60-16E7951BC37A}"/>
              </a:ext>
            </a:extLst>
          </p:cNvPr>
          <p:cNvSpPr txBox="1"/>
          <p:nvPr/>
        </p:nvSpPr>
        <p:spPr>
          <a:xfrm>
            <a:off x="8316969" y="5401796"/>
            <a:ext cx="3590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3.) The electricity is then converted from DC to AC and is ready to be used in your home. </a:t>
            </a:r>
          </a:p>
        </p:txBody>
      </p:sp>
    </p:spTree>
    <p:extLst>
      <p:ext uri="{BB962C8B-B14F-4D97-AF65-F5344CB8AC3E}">
        <p14:creationId xmlns:p14="http://schemas.microsoft.com/office/powerpoint/2010/main" val="358712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mountain&#10;&#10;Description generated with very high confidence">
            <a:extLst>
              <a:ext uri="{FF2B5EF4-FFF2-40B4-BE49-F238E27FC236}">
                <a16:creationId xmlns:a16="http://schemas.microsoft.com/office/drawing/2014/main" id="{D88B3ED9-CCA7-41DF-9468-FE0B965C5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95F2FF6F-2337-4AF0-BD7E-681EE3A0AA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8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C00980F-CF59-48B4-957C-149DB732E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E138F-392B-480F-B8D2-D52030D4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Energy is Blowing Past Us!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FFCADE-7EC8-4571-993F-7573AAC2F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Wind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Created by the unequal heating of Earth’s surface by the sun </a:t>
            </a:r>
          </a:p>
          <a:p>
            <a:endParaRPr lang="en-US" sz="3200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Wind Turbine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- A device that is driven by the wind that produces electricity </a:t>
            </a:r>
          </a:p>
          <a:p>
            <a:endParaRPr lang="en-US" sz="3200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7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B337DE-C406-4EBA-A8CC-BC13850436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21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unset over a body of water&#10;&#10;Description generated with very high confidence">
            <a:extLst>
              <a:ext uri="{FF2B5EF4-FFF2-40B4-BE49-F238E27FC236}">
                <a16:creationId xmlns:a16="http://schemas.microsoft.com/office/drawing/2014/main" id="{6B6C7F52-A2CA-4343-A506-86104835D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74D2D6-EBAD-4D54-A4A8-90E176451AA4}"/>
              </a:ext>
            </a:extLst>
          </p:cNvPr>
          <p:cNvSpPr/>
          <p:nvPr/>
        </p:nvSpPr>
        <p:spPr>
          <a:xfrm>
            <a:off x="822310" y="691634"/>
            <a:ext cx="300357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  <a:hlinkClick r:id="rId4"/>
              </a:rPr>
              <a:t>https://youtu.be/tsZITSeQFR0</a:t>
            </a:r>
            <a:endParaRPr lang="en-US" dirty="0"/>
          </a:p>
        </p:txBody>
      </p:sp>
      <p:pic>
        <p:nvPicPr>
          <p:cNvPr id="13" name="Online Media 12">
            <a:hlinkClick r:id="" action="ppaction://media"/>
            <a:extLst>
              <a:ext uri="{FF2B5EF4-FFF2-40B4-BE49-F238E27FC236}">
                <a16:creationId xmlns:a16="http://schemas.microsoft.com/office/drawing/2014/main" id="{B961E69E-A8A4-4EE5-9299-A5A6025F77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C00980F-CF59-48B4-957C-149DB732E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E138F-392B-480F-B8D2-D52030D4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Lets Build Our Own!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FFCADE-7EC8-4571-993F-7573AAC2F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Groups of 3-4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Each group send one member to the front to collect materials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Wait for directions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3200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3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77D1452-F0B7-431E-9A24-D3F7103D85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8CF67962-DBC8-4086-A40A-D471C5E8C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17305" b="1"/>
          <a:stretch/>
        </p:blipFill>
        <p:spPr>
          <a:xfrm rot="5400000">
            <a:off x="5708904" y="297180"/>
            <a:ext cx="5413248" cy="6263640"/>
          </a:xfrm>
          <a:prstGeom prst="rect">
            <a:avLst/>
          </a:prstGeom>
          <a:effectLst/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766E64-B568-4D3F-AF64-005FCFD2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559407"/>
            <a:ext cx="3667036" cy="565851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Take the 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SMALLER 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cup</a:t>
            </a:r>
          </a:p>
          <a:p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Using your scissors, cut the smaller cup into 4 equal parts from the </a:t>
            </a:r>
            <a:r>
              <a:rPr lang="en-US" sz="32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top down </a:t>
            </a:r>
          </a:p>
          <a:p>
            <a:endParaRPr lang="en-US" sz="3200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75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7D1452-F0B7-431E-9A24-D3F7103D85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23DF400-F6DF-42D9-90B1-C44B99B29A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08" y="1080135"/>
            <a:ext cx="6263640" cy="4697730"/>
          </a:xfrm>
          <a:prstGeom prst="rect">
            <a:avLst/>
          </a:prstGeom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BB9298-7A03-4277-AC87-4AE186977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559407"/>
            <a:ext cx="3667036" cy="565851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Using the hot glue gun, place a little dot on the end of your cross popsicle sticks. </a:t>
            </a:r>
          </a:p>
          <a:p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Once your dot is in place, apply one of the pieces of the cup you just cut. </a:t>
            </a:r>
          </a:p>
          <a:p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Make sure you apply it with the 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INSIDE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of the cup facing forward. </a:t>
            </a:r>
          </a:p>
          <a:p>
            <a:endParaRPr lang="en-US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Do the same for the other three pieces. </a:t>
            </a:r>
          </a:p>
        </p:txBody>
      </p:sp>
    </p:spTree>
    <p:extLst>
      <p:ext uri="{BB962C8B-B14F-4D97-AF65-F5344CB8AC3E}">
        <p14:creationId xmlns:p14="http://schemas.microsoft.com/office/powerpoint/2010/main" val="43123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1F8711-D62F-48FF-A6B0-69A95EF75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70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171FC-5309-4580-BAD7-6C78B2F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0" y="16263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69167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7D1452-F0B7-431E-9A24-D3F7103D85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23DF400-F6DF-42D9-90B1-C44B99B29A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4032" y="1109745"/>
            <a:ext cx="4697730" cy="3523297"/>
          </a:xfrm>
          <a:prstGeom prst="rect">
            <a:avLst/>
          </a:prstGeom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BB9298-7A03-4277-AC87-4AE186977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559407"/>
            <a:ext cx="3667036" cy="565851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Take your larger cup and place the end you drink from down on the counter.</a:t>
            </a:r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Taking your other two popsicle sticks, apply a glue at the end of the stick. </a:t>
            </a:r>
          </a:p>
          <a:p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Once you have your glue applied, place your popsicle sticks on both sides of your cup so that they are opposite from one another.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23DF400-F6DF-42D9-90B1-C44B99B29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r="1" b="1"/>
          <a:stretch/>
        </p:blipFill>
        <p:spPr>
          <a:xfrm rot="5400000">
            <a:off x="8298614" y="2884419"/>
            <a:ext cx="3897073" cy="29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B2AF202-99CD-4D7D-B75F-9C9E5FCB35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solidFill>
            <a:srgbClr val="8B7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D0293F-4714-4ED3-9B3D-2009BAD305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rgbClr val="8B7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DAB602-A0DB-4325-8907-4F988F91100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4572000" cy="0"/>
          </a:xfrm>
          <a:prstGeom prst="line">
            <a:avLst/>
          </a:prstGeom>
          <a:ln>
            <a:solidFill>
              <a:srgbClr val="9E7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23DF400-F6DF-42D9-90B1-C44B99B29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r="1" b="1"/>
          <a:stretch/>
        </p:blipFill>
        <p:spPr>
          <a:xfrm rot="5400000">
            <a:off x="8293193" y="2986625"/>
            <a:ext cx="3897073" cy="2931277"/>
          </a:xfrm>
          <a:prstGeom prst="rect">
            <a:avLst/>
          </a:prstGeom>
        </p:spPr>
      </p:pic>
      <p:pic>
        <p:nvPicPr>
          <p:cNvPr id="3" name="Picture 2" descr="A view of a stone wall&#10;&#10;Description generated with very high confidence">
            <a:extLst>
              <a:ext uri="{FF2B5EF4-FFF2-40B4-BE49-F238E27FC236}">
                <a16:creationId xmlns:a16="http://schemas.microsoft.com/office/drawing/2014/main" id="{47D95D27-0303-4726-B012-5EA9BEEE1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r="-5" b="-5"/>
          <a:stretch/>
        </p:blipFill>
        <p:spPr>
          <a:xfrm rot="5400000">
            <a:off x="6087283" y="802258"/>
            <a:ext cx="2855799" cy="221381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BB9298-7A03-4277-AC87-4AE186977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34" y="879694"/>
            <a:ext cx="4981734" cy="435133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Clr>
                <a:srgbClr val="8B734B"/>
              </a:buClr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Once you have both of your popsicle sticks attached to your cup vertically, apply another dot of glue to the inside top of both. </a:t>
            </a:r>
          </a:p>
          <a:p>
            <a:pPr>
              <a:buClr>
                <a:srgbClr val="8B734B"/>
              </a:buClr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Clr>
                <a:srgbClr val="8B734B"/>
              </a:buClr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From there, attach your motor and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make sure that it is at an angle facing UP. </a:t>
            </a:r>
          </a:p>
        </p:txBody>
      </p:sp>
    </p:spTree>
    <p:extLst>
      <p:ext uri="{BB962C8B-B14F-4D97-AF65-F5344CB8AC3E}">
        <p14:creationId xmlns:p14="http://schemas.microsoft.com/office/powerpoint/2010/main" val="47481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7D1452-F0B7-431E-9A24-D3F7103D85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23DF400-F6DF-42D9-90B1-C44B99B29A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6663" y="1667351"/>
            <a:ext cx="4697729" cy="3523297"/>
          </a:xfrm>
          <a:prstGeom prst="rect">
            <a:avLst/>
          </a:prstGeom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BB9298-7A03-4277-AC87-4AE186977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559407"/>
            <a:ext cx="3667036" cy="5658514"/>
          </a:xfrm>
        </p:spPr>
        <p:txBody>
          <a:bodyPr>
            <a:norm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Finally, attach your wind blade to the shaft sticking out of the motor. 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Make sure that the outside part of the cup is facing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OUTWARDS. 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Let’s test them out!</a:t>
            </a:r>
          </a:p>
        </p:txBody>
      </p:sp>
    </p:spTree>
    <p:extLst>
      <p:ext uri="{BB962C8B-B14F-4D97-AF65-F5344CB8AC3E}">
        <p14:creationId xmlns:p14="http://schemas.microsoft.com/office/powerpoint/2010/main" val="4029447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E5C484A4-7D0F-4D25-88B7-D194E371F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F94352A-636C-4BED-BC4E-47B9D08F7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Sustainable Building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537-AEA2-4C4B-A20D-13C2DE498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Why do you think all homes are not built to be Net-Zero?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What did you learn today?  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Builders get to learn about these things and make them a reality for your family!  </a:t>
            </a:r>
          </a:p>
        </p:txBody>
      </p:sp>
    </p:spTree>
    <p:extLst>
      <p:ext uri="{BB962C8B-B14F-4D97-AF65-F5344CB8AC3E}">
        <p14:creationId xmlns:p14="http://schemas.microsoft.com/office/powerpoint/2010/main" val="47479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n space&#10;&#10;Description generated with high confidence">
            <a:extLst>
              <a:ext uri="{FF2B5EF4-FFF2-40B4-BE49-F238E27FC236}">
                <a16:creationId xmlns:a16="http://schemas.microsoft.com/office/drawing/2014/main" id="{5225EB19-7FBB-423B-9595-021334E9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FD793A47-8781-4009-AD94-C15E5C38DB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1F8711-D62F-48FF-A6B0-69A95EF75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70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171FC-5309-4580-BAD7-6C78B2F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What is Sustainable Energy?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8BA8C3-4260-46B2-A89B-3DD056FF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Sustainable </a:t>
            </a:r>
          </a:p>
          <a:p>
            <a:pPr lvl="1"/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capable of being supported or upheld</a:t>
            </a:r>
          </a:p>
          <a:p>
            <a:pPr lvl="1"/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a system that maintains its own viability by using techniques that allow for continual reuse  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Energy</a:t>
            </a:r>
          </a:p>
          <a:p>
            <a:pPr lvl="1"/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Power to do work that produces light, heat, or motion</a:t>
            </a:r>
          </a:p>
          <a:p>
            <a:pPr lvl="1"/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capacity for activity; available power</a:t>
            </a:r>
          </a:p>
        </p:txBody>
      </p:sp>
    </p:spTree>
    <p:extLst>
      <p:ext uri="{BB962C8B-B14F-4D97-AF65-F5344CB8AC3E}">
        <p14:creationId xmlns:p14="http://schemas.microsoft.com/office/powerpoint/2010/main" val="16403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1F8711-D62F-48FF-A6B0-69A95EF75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70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171FC-5309-4580-BAD7-6C78B2F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What Does Home Building Have to do With Sustainable Energy?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8BA8C3-4260-46B2-A89B-3DD056FF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7683"/>
            <a:ext cx="10515600" cy="3959280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Homes consume about 20% of energy in the US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2/3 of electricity in the US comes from burning coal or natural gas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Homes are not created equally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Home owners don’t use energy equally</a:t>
            </a:r>
          </a:p>
        </p:txBody>
      </p:sp>
    </p:spTree>
    <p:extLst>
      <p:ext uri="{BB962C8B-B14F-4D97-AF65-F5344CB8AC3E}">
        <p14:creationId xmlns:p14="http://schemas.microsoft.com/office/powerpoint/2010/main" val="3925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1F8711-D62F-48FF-A6B0-69A95EF75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70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171FC-5309-4580-BAD7-6C78B2F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Net-Zero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8BA8C3-4260-46B2-A89B-3DD056FF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7683"/>
            <a:ext cx="10515600" cy="3959280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Does anyone know what a Net-Zero home is? </a:t>
            </a:r>
          </a:p>
          <a:p>
            <a:pPr lvl="1"/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A home that produces as much energy as it consumes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California is requiring that all new homes built after 2020 are net-zero</a:t>
            </a:r>
          </a:p>
          <a:p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7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1F8711-D62F-48FF-A6B0-69A95EF75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70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171FC-5309-4580-BAD7-6C78B2F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What Does a Builder do to Produce a Net-Zero Home? 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8BA8C3-4260-46B2-A89B-3DD056FF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7683"/>
            <a:ext cx="10515600" cy="3959280"/>
          </a:xfrm>
        </p:spPr>
        <p:txBody>
          <a:bodyPr>
            <a:normAutofit fontScale="92500"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Build homes that are more energy efficient (use less energy)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Build homes that generate their own energy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Usually some combination of the two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Were going to talk about three things specifically</a:t>
            </a:r>
          </a:p>
          <a:p>
            <a:pPr marL="0" indent="0">
              <a:buNone/>
            </a:pPr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A1F8711-D62F-48FF-A6B0-69A95EF75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b="70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171FC-5309-4580-BAD7-6C78B2F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What Does a Builder do to Produce a Net-Zero Home? 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8BA8C3-4260-46B2-A89B-3DD056FF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7683"/>
            <a:ext cx="10515600" cy="395928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Geothermal heat pumps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Photovoltaic </a:t>
            </a:r>
          </a:p>
          <a:p>
            <a:pPr lvl="1"/>
            <a:r>
              <a:rPr lang="en-US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Solar panels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Wind turbines</a:t>
            </a:r>
          </a:p>
          <a:p>
            <a:pPr marL="0" indent="0">
              <a:buNone/>
            </a:pPr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16">
            <a:extLst>
              <a:ext uri="{FF2B5EF4-FFF2-40B4-BE49-F238E27FC236}">
                <a16:creationId xmlns:a16="http://schemas.microsoft.com/office/drawing/2014/main" id="{62269A6D-1230-4CAD-BCF8-845CB95D7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1000" detail="0"/>
                    </a14:imgEffect>
                    <a14:imgEffect>
                      <a14:sharpenSoften amount="-2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C75E5-AE96-484E-998F-EF7331EDD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Energy Beneath Our Feet! 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3A6ACF35-A827-48FC-8DFC-69EBC6C3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2506662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Geothermal Heat Pump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- Draws heat from beneath the ground and uses it to make heating and cooling easier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Below 20’ the earth maintains a 50-60 degree temperature</a:t>
            </a: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32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44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652</Words>
  <Application>Microsoft Office PowerPoint</Application>
  <PresentationFormat>Widescreen</PresentationFormat>
  <Paragraphs>100</Paragraphs>
  <Slides>23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YouTube Noto</vt:lpstr>
      <vt:lpstr>Office Theme</vt:lpstr>
      <vt:lpstr>Sustainable Energy &amp; Building</vt:lpstr>
      <vt:lpstr>Introduction</vt:lpstr>
      <vt:lpstr>PowerPoint Presentation</vt:lpstr>
      <vt:lpstr>What is Sustainable Energy? </vt:lpstr>
      <vt:lpstr>What Does Home Building Have to do With Sustainable Energy? </vt:lpstr>
      <vt:lpstr>Net-Zero </vt:lpstr>
      <vt:lpstr>What Does a Builder do to Produce a Net-Zero Home?   </vt:lpstr>
      <vt:lpstr>What Does a Builder do to Produce a Net-Zero Home?   </vt:lpstr>
      <vt:lpstr>Energy Beneath Our Feet! </vt:lpstr>
      <vt:lpstr>PowerPoint Presentation</vt:lpstr>
      <vt:lpstr>Energy Above Us Too!</vt:lpstr>
      <vt:lpstr>PowerPoint Presentation</vt:lpstr>
      <vt:lpstr>PowerPoint Presentation</vt:lpstr>
      <vt:lpstr>Energy is Blowing Past Us! </vt:lpstr>
      <vt:lpstr>PowerPoint Presentation</vt:lpstr>
      <vt:lpstr>PowerPoint Presentation</vt:lpstr>
      <vt:lpstr>Lets Build Our Own!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Sustainable Building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Building Presentation</dc:title>
  <dc:creator>Clayton Galliart</dc:creator>
  <cp:lastModifiedBy>Lunsford, Patrick</cp:lastModifiedBy>
  <cp:revision>32</cp:revision>
  <dcterms:created xsi:type="dcterms:W3CDTF">2018-04-22T20:28:55Z</dcterms:created>
  <dcterms:modified xsi:type="dcterms:W3CDTF">2019-09-24T17:35:21Z</dcterms:modified>
</cp:coreProperties>
</file>